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 id="2147483953" r:id="rId5"/>
    <p:sldMasterId id="2147483954" r:id="rId6"/>
    <p:sldMasterId id="2147483961" r:id="rId7"/>
    <p:sldMasterId id="2147483963" r:id="rId8"/>
    <p:sldMasterId id="2147483956" r:id="rId9"/>
    <p:sldMasterId id="2147483958" r:id="rId10"/>
    <p:sldMasterId id="2147483955" r:id="rId11"/>
    <p:sldMasterId id="2147483973" r:id="rId12"/>
  </p:sldMasterIdLst>
  <p:notesMasterIdLst>
    <p:notesMasterId r:id="rId145"/>
  </p:notesMasterIdLst>
  <p:handoutMasterIdLst>
    <p:handoutMasterId r:id="rId146"/>
  </p:handoutMasterIdLst>
  <p:sldIdLst>
    <p:sldId id="1259" r:id="rId13"/>
    <p:sldId id="872" r:id="rId14"/>
    <p:sldId id="869" r:id="rId15"/>
    <p:sldId id="1064" r:id="rId16"/>
    <p:sldId id="1136" r:id="rId17"/>
    <p:sldId id="1065" r:id="rId18"/>
    <p:sldId id="1137" r:id="rId19"/>
    <p:sldId id="1066" r:id="rId20"/>
    <p:sldId id="1067" r:id="rId21"/>
    <p:sldId id="1068" r:id="rId22"/>
    <p:sldId id="1069" r:id="rId23"/>
    <p:sldId id="1070" r:id="rId24"/>
    <p:sldId id="1138" r:id="rId25"/>
    <p:sldId id="1139" r:id="rId26"/>
    <p:sldId id="1130" r:id="rId27"/>
    <p:sldId id="1131" r:id="rId28"/>
    <p:sldId id="1132" r:id="rId29"/>
    <p:sldId id="1133" r:id="rId30"/>
    <p:sldId id="1144" r:id="rId31"/>
    <p:sldId id="1145" r:id="rId32"/>
    <p:sldId id="1146" r:id="rId33"/>
    <p:sldId id="1134" r:id="rId34"/>
    <p:sldId id="1071" r:id="rId35"/>
    <p:sldId id="1072" r:id="rId36"/>
    <p:sldId id="1073" r:id="rId37"/>
    <p:sldId id="1074" r:id="rId38"/>
    <p:sldId id="979" r:id="rId39"/>
    <p:sldId id="980" r:id="rId40"/>
    <p:sldId id="981" r:id="rId41"/>
    <p:sldId id="982" r:id="rId42"/>
    <p:sldId id="1173" r:id="rId43"/>
    <p:sldId id="983" r:id="rId44"/>
    <p:sldId id="1076" r:id="rId45"/>
    <p:sldId id="1077" r:id="rId46"/>
    <p:sldId id="1078" r:id="rId47"/>
    <p:sldId id="984" r:id="rId48"/>
    <p:sldId id="1140" r:id="rId49"/>
    <p:sldId id="1141" r:id="rId50"/>
    <p:sldId id="1142" r:id="rId51"/>
    <p:sldId id="1143" r:id="rId52"/>
    <p:sldId id="1079" r:id="rId53"/>
    <p:sldId id="1080" r:id="rId54"/>
    <p:sldId id="1081" r:id="rId55"/>
    <p:sldId id="985" r:id="rId56"/>
    <p:sldId id="986" r:id="rId57"/>
    <p:sldId id="1082" r:id="rId58"/>
    <p:sldId id="987" r:id="rId59"/>
    <p:sldId id="1083" r:id="rId60"/>
    <p:sldId id="988" r:id="rId61"/>
    <p:sldId id="989" r:id="rId62"/>
    <p:sldId id="1084" r:id="rId63"/>
    <p:sldId id="1085" r:id="rId64"/>
    <p:sldId id="990" r:id="rId65"/>
    <p:sldId id="1086" r:id="rId66"/>
    <p:sldId id="1087" r:id="rId67"/>
    <p:sldId id="992" r:id="rId68"/>
    <p:sldId id="993" r:id="rId69"/>
    <p:sldId id="1088" r:id="rId70"/>
    <p:sldId id="994" r:id="rId71"/>
    <p:sldId id="1147" r:id="rId72"/>
    <p:sldId id="1148" r:id="rId73"/>
    <p:sldId id="1149" r:id="rId74"/>
    <p:sldId id="1150" r:id="rId75"/>
    <p:sldId id="1151" r:id="rId76"/>
    <p:sldId id="1152" r:id="rId77"/>
    <p:sldId id="1153" r:id="rId78"/>
    <p:sldId id="1056" r:id="rId79"/>
    <p:sldId id="1089" r:id="rId80"/>
    <p:sldId id="1090" r:id="rId81"/>
    <p:sldId id="1154" r:id="rId82"/>
    <p:sldId id="1155" r:id="rId83"/>
    <p:sldId id="1156" r:id="rId84"/>
    <p:sldId id="1091" r:id="rId85"/>
    <p:sldId id="1092" r:id="rId86"/>
    <p:sldId id="1161" r:id="rId87"/>
    <p:sldId id="1162" r:id="rId88"/>
    <p:sldId id="1163" r:id="rId89"/>
    <p:sldId id="1093" r:id="rId90"/>
    <p:sldId id="1159" r:id="rId91"/>
    <p:sldId id="1160" r:id="rId92"/>
    <p:sldId id="1095" r:id="rId93"/>
    <p:sldId id="1164" r:id="rId94"/>
    <p:sldId id="1165" r:id="rId95"/>
    <p:sldId id="1096" r:id="rId96"/>
    <p:sldId id="1166" r:id="rId97"/>
    <p:sldId id="1167" r:id="rId98"/>
    <p:sldId id="1168" r:id="rId99"/>
    <p:sldId id="1097" r:id="rId100"/>
    <p:sldId id="1182" r:id="rId101"/>
    <p:sldId id="1183" r:id="rId102"/>
    <p:sldId id="1169" r:id="rId103"/>
    <p:sldId id="1185" r:id="rId104"/>
    <p:sldId id="1186" r:id="rId105"/>
    <p:sldId id="1184" r:id="rId106"/>
    <p:sldId id="1187" r:id="rId107"/>
    <p:sldId id="1170" r:id="rId108"/>
    <p:sldId id="1171" r:id="rId109"/>
    <p:sldId id="1172" r:id="rId110"/>
    <p:sldId id="1098" r:id="rId111"/>
    <p:sldId id="1099" r:id="rId112"/>
    <p:sldId id="1188" r:id="rId113"/>
    <p:sldId id="1174" r:id="rId114"/>
    <p:sldId id="1100" r:id="rId115"/>
    <p:sldId id="1101" r:id="rId116"/>
    <p:sldId id="1102" r:id="rId117"/>
    <p:sldId id="1103" r:id="rId118"/>
    <p:sldId id="1104" r:id="rId119"/>
    <p:sldId id="1108" r:id="rId120"/>
    <p:sldId id="1175" r:id="rId121"/>
    <p:sldId id="1176" r:id="rId122"/>
    <p:sldId id="1177" r:id="rId123"/>
    <p:sldId id="1178" r:id="rId124"/>
    <p:sldId id="1179" r:id="rId125"/>
    <p:sldId id="1180" r:id="rId126"/>
    <p:sldId id="1181" r:id="rId127"/>
    <p:sldId id="1109" r:id="rId128"/>
    <p:sldId id="1110" r:id="rId129"/>
    <p:sldId id="1111" r:id="rId130"/>
    <p:sldId id="1112" r:id="rId131"/>
    <p:sldId id="1113" r:id="rId132"/>
    <p:sldId id="1114" r:id="rId133"/>
    <p:sldId id="1115" r:id="rId134"/>
    <p:sldId id="1116" r:id="rId135"/>
    <p:sldId id="1117" r:id="rId136"/>
    <p:sldId id="1118" r:id="rId137"/>
    <p:sldId id="1119" r:id="rId138"/>
    <p:sldId id="1120" r:id="rId139"/>
    <p:sldId id="1121" r:id="rId140"/>
    <p:sldId id="1122" r:id="rId141"/>
    <p:sldId id="1123" r:id="rId142"/>
    <p:sldId id="1124" r:id="rId143"/>
    <p:sldId id="972" r:id="rId144"/>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userDrawn="1">
          <p15:clr>
            <a:srgbClr val="A4A3A4"/>
          </p15:clr>
        </p15:guide>
        <p15:guide id="4" pos="7679">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iko Takemi" initials="AT" lastIdx="1" clrIdx="0"/>
  <p:cmAuthor id="2" name="Lokesh C K" initials="LCK" lastIdx="1" clrIdx="1">
    <p:extLst>
      <p:ext uri="{19B8F6BF-5375-455C-9EA6-DF929625EA0E}">
        <p15:presenceInfo xmlns:p15="http://schemas.microsoft.com/office/powerpoint/2012/main" userId="S::lokesh.ck@reva.edu.in::6fb30d1b-7e9d-493a-956d-e53d20db11a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367D"/>
    <a:srgbClr val="FF6600"/>
    <a:srgbClr val="A5A5A5"/>
    <a:srgbClr val="F9950F"/>
    <a:srgbClr val="E7E6E6"/>
    <a:srgbClr val="4C5252"/>
    <a:srgbClr val="EFCAAF"/>
    <a:srgbClr val="958FBC"/>
    <a:srgbClr val="EBE4A7"/>
    <a:srgbClr val="C9D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86391"/>
  </p:normalViewPr>
  <p:slideViewPr>
    <p:cSldViewPr>
      <p:cViewPr varScale="1">
        <p:scale>
          <a:sx n="82" d="100"/>
          <a:sy n="82" d="100"/>
        </p:scale>
        <p:origin x="802" y="72"/>
      </p:cViewPr>
      <p:guideLst>
        <p:guide orient="horz" pos="2160"/>
        <p:guide pos="3840"/>
        <p:guide orient="horz"/>
        <p:guide pos="767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7818"/>
    </p:cViewPr>
  </p:sorterViewPr>
  <p:notesViewPr>
    <p:cSldViewPr showGuides="1">
      <p:cViewPr varScale="1">
        <p:scale>
          <a:sx n="75" d="100"/>
          <a:sy n="75" d="100"/>
        </p:scale>
        <p:origin x="-4068" y="-114"/>
      </p:cViewPr>
      <p:guideLst>
        <p:guide orient="horz" pos="3130"/>
        <p:guide pos="214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viewProps" Target="viewProps.xml"/><Relationship Id="rId5" Type="http://schemas.openxmlformats.org/officeDocument/2006/relationships/slideMaster" Target="slideMasters/slideMaster2.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theme" Target="theme/theme1.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tableStyles" Target="tableStyle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a:lvl1pPr>
          </a:lstStyle>
          <a:p>
            <a:endParaRPr lang="en-NZ" dirty="0"/>
          </a:p>
        </p:txBody>
      </p:sp>
      <p:sp>
        <p:nvSpPr>
          <p:cNvPr id="3" name="Date Placeholder 2"/>
          <p:cNvSpPr>
            <a:spLocks noGrp="1"/>
          </p:cNvSpPr>
          <p:nvPr>
            <p:ph type="dt" sz="quarter" idx="1"/>
          </p:nvPr>
        </p:nvSpPr>
        <p:spPr>
          <a:xfrm>
            <a:off x="3855839" y="1"/>
            <a:ext cx="2949786" cy="498693"/>
          </a:xfrm>
          <a:prstGeom prst="rect">
            <a:avLst/>
          </a:prstGeom>
        </p:spPr>
        <p:txBody>
          <a:bodyPr vert="horz" lIns="91474" tIns="45737" rIns="91474" bIns="45737" rtlCol="0"/>
          <a:lstStyle>
            <a:lvl1pPr algn="r">
              <a:defRPr sz="1200"/>
            </a:lvl1pPr>
          </a:lstStyle>
          <a:p>
            <a:fld id="{85D701EE-1FBA-4307-A5A0-FAD659DC6E39}" type="datetimeFigureOut">
              <a:rPr lang="en-NZ" smtClean="0"/>
              <a:pPr/>
              <a:t>31/01/2025</a:t>
            </a:fld>
            <a:endParaRPr lang="en-NZ" dirty="0"/>
          </a:p>
        </p:txBody>
      </p:sp>
      <p:sp>
        <p:nvSpPr>
          <p:cNvPr id="4" name="Footer Placeholder 3"/>
          <p:cNvSpPr>
            <a:spLocks noGrp="1"/>
          </p:cNvSpPr>
          <p:nvPr>
            <p:ph type="ftr" sz="quarter" idx="2"/>
          </p:nvPr>
        </p:nvSpPr>
        <p:spPr>
          <a:xfrm>
            <a:off x="2" y="9440647"/>
            <a:ext cx="2949786" cy="498693"/>
          </a:xfrm>
          <a:prstGeom prst="rect">
            <a:avLst/>
          </a:prstGeom>
        </p:spPr>
        <p:txBody>
          <a:bodyPr vert="horz" lIns="91474" tIns="45737" rIns="91474" bIns="45737" rtlCol="0" anchor="b"/>
          <a:lstStyle>
            <a:lvl1pPr algn="l">
              <a:defRPr sz="1200"/>
            </a:lvl1pPr>
          </a:lstStyle>
          <a:p>
            <a:endParaRPr lang="en-NZ" dirty="0"/>
          </a:p>
        </p:txBody>
      </p:sp>
      <p:sp>
        <p:nvSpPr>
          <p:cNvPr id="5" name="Slide Number Placeholder 4"/>
          <p:cNvSpPr>
            <a:spLocks noGrp="1"/>
          </p:cNvSpPr>
          <p:nvPr>
            <p:ph type="sldNum" sz="quarter" idx="3"/>
          </p:nvPr>
        </p:nvSpPr>
        <p:spPr>
          <a:xfrm>
            <a:off x="3855839" y="9440647"/>
            <a:ext cx="2949786" cy="498693"/>
          </a:xfrm>
          <a:prstGeom prst="rect">
            <a:avLst/>
          </a:prstGeom>
        </p:spPr>
        <p:txBody>
          <a:bodyPr vert="horz" lIns="91474" tIns="45737" rIns="91474" bIns="45737" rtlCol="0" anchor="b"/>
          <a:lstStyle>
            <a:lvl1pPr algn="r">
              <a:defRPr sz="1200"/>
            </a:lvl1pPr>
          </a:lstStyle>
          <a:p>
            <a:fld id="{97D3D0BD-DB2D-4CFB-B804-653564142846}" type="slidenum">
              <a:rPr lang="en-NZ" smtClean="0"/>
              <a:pPr/>
              <a:t>‹#›</a:t>
            </a:fld>
            <a:endParaRPr lang="en-NZ" dirty="0"/>
          </a:p>
        </p:txBody>
      </p:sp>
    </p:spTree>
    <p:extLst>
      <p:ext uri="{BB962C8B-B14F-4D97-AF65-F5344CB8AC3E}">
        <p14:creationId xmlns:p14="http://schemas.microsoft.com/office/powerpoint/2010/main" val="110953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b="0" i="0">
                <a:latin typeface="+mn-lt"/>
              </a:defRPr>
            </a:lvl1pPr>
          </a:lstStyle>
          <a:p>
            <a:endParaRPr lang="en-NZ" dirty="0"/>
          </a:p>
        </p:txBody>
      </p:sp>
      <p:sp>
        <p:nvSpPr>
          <p:cNvPr id="3" name="Date Placeholder 2"/>
          <p:cNvSpPr>
            <a:spLocks noGrp="1"/>
          </p:cNvSpPr>
          <p:nvPr>
            <p:ph type="dt" idx="1"/>
          </p:nvPr>
        </p:nvSpPr>
        <p:spPr>
          <a:xfrm>
            <a:off x="3855839" y="1"/>
            <a:ext cx="2949786" cy="498693"/>
          </a:xfrm>
          <a:prstGeom prst="rect">
            <a:avLst/>
          </a:prstGeom>
        </p:spPr>
        <p:txBody>
          <a:bodyPr vert="horz" lIns="91474" tIns="45737" rIns="91474" bIns="45737" rtlCol="0"/>
          <a:lstStyle>
            <a:lvl1pPr algn="r">
              <a:defRPr sz="1200" b="0" i="0">
                <a:latin typeface="+mn-lt"/>
              </a:defRPr>
            </a:lvl1pPr>
          </a:lstStyle>
          <a:p>
            <a:fld id="{72A1673E-E3F0-41EB-8C5F-8EC9A5FDE63C}" type="datetimeFigureOut">
              <a:rPr lang="en-NZ" smtClean="0"/>
              <a:pPr/>
              <a:t>31/01/2025</a:t>
            </a:fld>
            <a:endParaRPr lang="en-NZ" dirty="0"/>
          </a:p>
        </p:txBody>
      </p:sp>
      <p:sp>
        <p:nvSpPr>
          <p:cNvPr id="4" name="Slide Image Placeholder 3"/>
          <p:cNvSpPr>
            <a:spLocks noGrp="1" noRot="1" noChangeAspect="1"/>
          </p:cNvSpPr>
          <p:nvPr>
            <p:ph type="sldImg" idx="2"/>
          </p:nvPr>
        </p:nvSpPr>
        <p:spPr>
          <a:xfrm>
            <a:off x="422275" y="1243013"/>
            <a:ext cx="5964238" cy="3355975"/>
          </a:xfrm>
          <a:prstGeom prst="rect">
            <a:avLst/>
          </a:prstGeom>
          <a:noFill/>
          <a:ln w="12700">
            <a:solidFill>
              <a:prstClr val="black"/>
            </a:solidFill>
          </a:ln>
        </p:spPr>
        <p:txBody>
          <a:bodyPr vert="horz" lIns="91474" tIns="45737" rIns="91474" bIns="45737" rtlCol="0" anchor="ctr"/>
          <a:lstStyle/>
          <a:p>
            <a:endParaRPr lang="en-NZ" dirty="0"/>
          </a:p>
        </p:txBody>
      </p:sp>
      <p:sp>
        <p:nvSpPr>
          <p:cNvPr id="5" name="Notes Placeholder 4"/>
          <p:cNvSpPr>
            <a:spLocks noGrp="1"/>
          </p:cNvSpPr>
          <p:nvPr>
            <p:ph type="body" sz="quarter" idx="3"/>
          </p:nvPr>
        </p:nvSpPr>
        <p:spPr>
          <a:xfrm>
            <a:off x="680721" y="4783309"/>
            <a:ext cx="5445760" cy="3913614"/>
          </a:xfrm>
          <a:prstGeom prst="rect">
            <a:avLst/>
          </a:prstGeom>
        </p:spPr>
        <p:txBody>
          <a:bodyPr vert="horz" lIns="91474" tIns="45737" rIns="91474" bIns="45737"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Footer Placeholder 5"/>
          <p:cNvSpPr>
            <a:spLocks noGrp="1"/>
          </p:cNvSpPr>
          <p:nvPr>
            <p:ph type="ftr" sz="quarter" idx="4"/>
          </p:nvPr>
        </p:nvSpPr>
        <p:spPr>
          <a:xfrm>
            <a:off x="2" y="9440647"/>
            <a:ext cx="2949786" cy="498693"/>
          </a:xfrm>
          <a:prstGeom prst="rect">
            <a:avLst/>
          </a:prstGeom>
        </p:spPr>
        <p:txBody>
          <a:bodyPr vert="horz" lIns="91474" tIns="45737" rIns="91474" bIns="45737" rtlCol="0" anchor="b"/>
          <a:lstStyle>
            <a:lvl1pPr algn="l">
              <a:defRPr sz="1200" b="0" i="0">
                <a:latin typeface="+mn-lt"/>
              </a:defRPr>
            </a:lvl1pPr>
          </a:lstStyle>
          <a:p>
            <a:endParaRPr lang="en-NZ" dirty="0"/>
          </a:p>
        </p:txBody>
      </p:sp>
      <p:sp>
        <p:nvSpPr>
          <p:cNvPr id="7" name="Slide Number Placeholder 6"/>
          <p:cNvSpPr>
            <a:spLocks noGrp="1"/>
          </p:cNvSpPr>
          <p:nvPr>
            <p:ph type="sldNum" sz="quarter" idx="5"/>
          </p:nvPr>
        </p:nvSpPr>
        <p:spPr>
          <a:xfrm>
            <a:off x="3855839" y="9440647"/>
            <a:ext cx="2949786" cy="498693"/>
          </a:xfrm>
          <a:prstGeom prst="rect">
            <a:avLst/>
          </a:prstGeom>
        </p:spPr>
        <p:txBody>
          <a:bodyPr vert="horz" lIns="91474" tIns="45737" rIns="91474" bIns="45737" rtlCol="0" anchor="b"/>
          <a:lstStyle>
            <a:lvl1pPr algn="r">
              <a:defRPr sz="1200" b="0" i="0">
                <a:latin typeface="+mn-lt"/>
              </a:defRPr>
            </a:lvl1pPr>
          </a:lstStyle>
          <a:p>
            <a:fld id="{F4089372-A661-494F-90C4-94E25994D307}" type="slidenum">
              <a:rPr lang="en-NZ" smtClean="0"/>
              <a:pPr/>
              <a:t>‹#›</a:t>
            </a:fld>
            <a:endParaRPr lang="en-NZ" dirty="0"/>
          </a:p>
        </p:txBody>
      </p:sp>
    </p:spTree>
    <p:extLst>
      <p:ext uri="{BB962C8B-B14F-4D97-AF65-F5344CB8AC3E}">
        <p14:creationId xmlns:p14="http://schemas.microsoft.com/office/powerpoint/2010/main" val="11386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n-lt"/>
        <a:ea typeface="+mn-ea"/>
        <a:cs typeface="+mn-cs"/>
      </a:defRPr>
    </a:lvl1pPr>
    <a:lvl2pPr marL="457200" algn="l" defTabSz="914400" rtl="0" eaLnBrk="1" latinLnBrk="0" hangingPunct="1">
      <a:defRPr sz="1200" b="0" i="0" kern="1200">
        <a:solidFill>
          <a:schemeClr val="tx1"/>
        </a:solidFill>
        <a:latin typeface="+mn-lt"/>
        <a:ea typeface="+mn-ea"/>
        <a:cs typeface="+mn-cs"/>
      </a:defRPr>
    </a:lvl2pPr>
    <a:lvl3pPr marL="914400" algn="l" defTabSz="914400" rtl="0" eaLnBrk="1" latinLnBrk="0" hangingPunct="1">
      <a:defRPr sz="1200" b="0" i="0" kern="1200">
        <a:solidFill>
          <a:schemeClr val="tx1"/>
        </a:solidFill>
        <a:latin typeface="+mn-lt"/>
        <a:ea typeface="+mn-ea"/>
        <a:cs typeface="+mn-cs"/>
      </a:defRPr>
    </a:lvl3pPr>
    <a:lvl4pPr marL="1371600" algn="l" defTabSz="914400" rtl="0" eaLnBrk="1" latinLnBrk="0" hangingPunct="1">
      <a:defRPr sz="1200" b="0" i="0" kern="1200">
        <a:solidFill>
          <a:schemeClr val="tx1"/>
        </a:solidFill>
        <a:latin typeface="+mn-lt"/>
        <a:ea typeface="+mn-ea"/>
        <a:cs typeface="+mn-cs"/>
      </a:defRPr>
    </a:lvl4pPr>
    <a:lvl5pPr marL="1828800" algn="l" defTabSz="914400" rtl="0" eaLnBrk="1" latinLnBrk="0" hangingPunct="1">
      <a:defRPr sz="1200" b="0" i="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chemeClr val="tx1"/>
        </a:solidFill>
        <a:effectLst/>
      </p:bgPr>
    </p:bg>
    <p:spTree>
      <p:nvGrpSpPr>
        <p:cNvPr id="1" name=""/>
        <p:cNvGrpSpPr/>
        <p:nvPr/>
      </p:nvGrpSpPr>
      <p:grpSpPr>
        <a:xfrm>
          <a:off x="0" y="0"/>
          <a:ext cx="0" cy="0"/>
          <a:chOff x="0" y="0"/>
          <a:chExt cx="0" cy="0"/>
        </a:xfrm>
      </p:grpSpPr>
      <p:pic>
        <p:nvPicPr>
          <p:cNvPr id="9" name="Picture 2" descr="C:\Users\Admin\Downloads\ilovepdf_pages-to-jpg (1)\RU_PPT Template-White Blank_page-0001.jpg"/>
          <p:cNvPicPr>
            <a:picLocks noChangeAspect="1" noChangeArrowheads="1"/>
          </p:cNvPicPr>
          <p:nvPr userDrawn="1"/>
        </p:nvPicPr>
        <p:blipFill>
          <a:blip r:embed="rId2" cstate="print"/>
          <a:srcRect/>
          <a:stretch>
            <a:fillRect/>
          </a:stretch>
        </p:blipFill>
        <p:spPr bwMode="auto">
          <a:xfrm>
            <a:off x="0" y="0"/>
            <a:ext cx="12193190"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478050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cstate="print"/>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92246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124134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Black">
    <p:bg bwMode="gray">
      <p:bgPr>
        <a:solidFill>
          <a:schemeClr val="bg1"/>
        </a:solidFill>
        <a:effectLst/>
      </p:bgPr>
    </p:bg>
    <p:spTree>
      <p:nvGrpSpPr>
        <p:cNvPr id="1" name=""/>
        <p:cNvGrpSpPr/>
        <p:nvPr/>
      </p:nvGrpSpPr>
      <p:grpSpPr>
        <a:xfrm>
          <a:off x="0" y="0"/>
          <a:ext cx="0" cy="0"/>
          <a:chOff x="0" y="0"/>
          <a:chExt cx="0" cy="0"/>
        </a:xfrm>
      </p:grpSpPr>
      <p:pic>
        <p:nvPicPr>
          <p:cNvPr id="4098" name="Picture 2" descr="C:\Users\Admin\Downloads\ilovepdf_pages-to-jpg (4)\RU_PPT Template-Grey Blank (1)_page-0002.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7"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0"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chemeClr val="bg1"/>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1"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413159170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5122" name="Picture 2" descr="C:\Users\Admin\Downloads\ilovepdf_pages-to-jpg (3)\RU_PPT Template-White Blank (1)_page-0002.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2"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4" name="Picture 3" descr="C:\Users\Admin\Downloads\1-05.png"/>
          <p:cNvPicPr>
            <a:picLocks noChangeAspect="1" noChangeArrowheads="1"/>
          </p:cNvPicPr>
          <p:nvPr userDrawn="1"/>
        </p:nvPicPr>
        <p:blipFill>
          <a:blip r:embed="rId3" cstate="print"/>
          <a:srcRect r="73063"/>
          <a:stretch>
            <a:fillRect/>
          </a:stretch>
        </p:blipFill>
        <p:spPr bwMode="auto">
          <a:xfrm>
            <a:off x="-54605" y="-381001"/>
            <a:ext cx="955557" cy="1711183"/>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77724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1" name="Picture Placeholder 2">
            <a:extLst>
              <a:ext uri="{FF2B5EF4-FFF2-40B4-BE49-F238E27FC236}">
                <a16:creationId xmlns:a16="http://schemas.microsoft.com/office/drawing/2014/main" id="{DDAC6C2B-8407-D64F-820D-E7CF746EE15D}"/>
              </a:ext>
            </a:extLst>
          </p:cNvPr>
          <p:cNvSpPr>
            <a:spLocks noGrp="1"/>
          </p:cNvSpPr>
          <p:nvPr>
            <p:ph type="pic" sz="quarter" idx="15"/>
          </p:nvPr>
        </p:nvSpPr>
        <p:spPr>
          <a:xfrm>
            <a:off x="0" y="0"/>
            <a:ext cx="12192000" cy="6858000"/>
          </a:xfrm>
          <a:prstGeom prst="rect">
            <a:avLst/>
          </a:prstGeom>
        </p:spPr>
        <p:txBody>
          <a:bodyPr/>
          <a:lstStyle>
            <a:lvl1pPr>
              <a:defRPr>
                <a:latin typeface="Nobel-Book" panose="02000503040000020004" pitchFamily="2" charset="0"/>
              </a:defRPr>
            </a:lvl1pPr>
          </a:lstStyle>
          <a:p>
            <a:endParaRPr lang="en-US"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sp>
        <p:nvSpPr>
          <p:cNvPr id="14"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5"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117327408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34062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cstate="print"/>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3"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chemeClr val="bg1"/>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347756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13" name="Picture Placeholder 12"/>
          <p:cNvSpPr>
            <a:spLocks noGrp="1"/>
          </p:cNvSpPr>
          <p:nvPr>
            <p:ph type="pic" sz="quarter" idx="15" hasCustomPrompt="1"/>
          </p:nvPr>
        </p:nvSpPr>
        <p:spPr>
          <a:xfrm>
            <a:off x="609600" y="1447800"/>
            <a:ext cx="5257800" cy="4038600"/>
          </a:xfrm>
          <a:prstGeom prst="rect">
            <a:avLst/>
          </a:prstGeom>
        </p:spPr>
        <p:txBody>
          <a:bodyPr/>
          <a:lstStyle>
            <a:lvl1pPr>
              <a:defRPr baseline="0">
                <a:solidFill>
                  <a:schemeClr val="tx1"/>
                </a:solidFill>
                <a:latin typeface="Roboto Medium" pitchFamily="2" charset="0"/>
                <a:ea typeface="Roboto Medium" pitchFamily="2" charset="0"/>
              </a:defRPr>
            </a:lvl1pPr>
          </a:lstStyle>
          <a:p>
            <a:r>
              <a:rPr lang="en-US" dirty="0"/>
              <a:t>Click icon to add image</a:t>
            </a:r>
          </a:p>
        </p:txBody>
      </p:sp>
      <p:sp>
        <p:nvSpPr>
          <p:cNvPr id="14"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tx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234062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cstate="print"/>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6" name="Picture Placeholder 12"/>
          <p:cNvSpPr>
            <a:spLocks noGrp="1"/>
          </p:cNvSpPr>
          <p:nvPr>
            <p:ph type="pic" sz="quarter" idx="15" hasCustomPrompt="1"/>
          </p:nvPr>
        </p:nvSpPr>
        <p:spPr>
          <a:xfrm>
            <a:off x="6096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
        <p:nvSpPr>
          <p:cNvPr id="7"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347756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py Slide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cstate="print"/>
          <a:srcRect/>
          <a:stretch>
            <a:fillRect/>
          </a:stretch>
        </p:blipFill>
        <p:spPr bwMode="auto">
          <a:xfrm>
            <a:off x="0" y="0"/>
            <a:ext cx="12193190" cy="6858000"/>
          </a:xfrm>
          <a:prstGeom prst="rect">
            <a:avLst/>
          </a:prstGeom>
          <a:noFill/>
        </p:spPr>
      </p:pic>
      <p:sp>
        <p:nvSpPr>
          <p:cNvPr id="12"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1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5"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6"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33335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pic>
        <p:nvPicPr>
          <p:cNvPr id="10" name="Picture 2" descr="C:\Users\Admin\Downloads\ilovepdf_pages-to-jpg (1)\RU_PPT Template-White Blank_page-0001.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11" name="Rectangle 10"/>
          <p:cNvSpPr/>
          <p:nvPr userDrawn="1"/>
        </p:nvSpPr>
        <p:spPr>
          <a:xfrm>
            <a:off x="685800" y="58801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8769350" y="54864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AFE99A1-F019-42EF-A6DD-FBA9CE0E5FB1}"/>
              </a:ext>
            </a:extLst>
          </p:cNvPr>
          <p:cNvGrpSpPr/>
          <p:nvPr userDrawn="1"/>
        </p:nvGrpSpPr>
        <p:grpSpPr>
          <a:xfrm>
            <a:off x="9220200" y="5410200"/>
            <a:ext cx="2601503" cy="1082742"/>
            <a:chOff x="10616154" y="97913"/>
            <a:chExt cx="3619726" cy="1349912"/>
          </a:xfrm>
        </p:grpSpPr>
        <p:pic>
          <p:nvPicPr>
            <p:cNvPr id="14"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10242" name="Picture 2" descr="C:\Users\Admin\Downloads\ilovepdf_pages-to-jpg (3)\RU_PPT Template-White Blank (1)_page-0004.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py Slide White">
    <p:bg bwMode="gray">
      <p:bgPr>
        <a:solidFill>
          <a:schemeClr val="bg1"/>
        </a:solidFill>
        <a:effectLst/>
      </p:bgPr>
    </p:bg>
    <p:spTree>
      <p:nvGrpSpPr>
        <p:cNvPr id="1" name=""/>
        <p:cNvGrpSpPr/>
        <p:nvPr/>
      </p:nvGrpSpPr>
      <p:grpSpPr>
        <a:xfrm>
          <a:off x="0" y="0"/>
          <a:ext cx="0" cy="0"/>
          <a:chOff x="0" y="0"/>
          <a:chExt cx="0" cy="0"/>
        </a:xfrm>
      </p:grpSpPr>
      <p:pic>
        <p:nvPicPr>
          <p:cNvPr id="11266" name="Picture 2" descr="C:\Users\Admin\Downloads\ilovepdf_pages-to-jpg (4)\RU_PPT Template-Grey Blank (1)_page-0004.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 and Image Black 3">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cstate="print"/>
          <a:srcRect/>
          <a:stretch>
            <a:fillRect/>
          </a:stretch>
        </p:blipFill>
        <p:spPr bwMode="auto">
          <a:xfrm>
            <a:off x="0" y="0"/>
            <a:ext cx="12193190" cy="6858000"/>
          </a:xfrm>
          <a:prstGeom prst="rect">
            <a:avLst/>
          </a:prstGeom>
          <a:noFill/>
        </p:spPr>
      </p:pic>
      <p:sp>
        <p:nvSpPr>
          <p:cNvPr id="15"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chemeClr val="bg1"/>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3"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237723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y and Image White 5">
    <p:bg bwMode="gray">
      <p:bgPr>
        <a:solidFill>
          <a:schemeClr val="bg1"/>
        </a:solidFill>
        <a:effectLst/>
      </p:bgPr>
    </p:bg>
    <p:spTree>
      <p:nvGrpSpPr>
        <p:cNvPr id="1" name=""/>
        <p:cNvGrpSpPr/>
        <p:nvPr/>
      </p:nvGrpSpPr>
      <p:grpSpPr>
        <a:xfrm>
          <a:off x="0" y="0"/>
          <a:ext cx="0" cy="0"/>
          <a:chOff x="0" y="0"/>
          <a:chExt cx="0" cy="0"/>
        </a:xfrm>
      </p:grpSpPr>
      <p:pic>
        <p:nvPicPr>
          <p:cNvPr id="18" name="Picture 2" descr="C:\Users\Admin\Downloads\ilovepdf_pages-to-jpg (3)\RU_PPT Template-White Blank (1)_page-0003.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13"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5"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16"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7"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732570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Images Slide Black">
    <p:bg bwMode="gray">
      <p:bgPr>
        <a:solidFill>
          <a:schemeClr val="bg1"/>
        </a:solidFill>
        <a:effectLst/>
      </p:bgPr>
    </p:bg>
    <p:spTree>
      <p:nvGrpSpPr>
        <p:cNvPr id="1" name=""/>
        <p:cNvGrpSpPr/>
        <p:nvPr/>
      </p:nvGrpSpPr>
      <p:grpSpPr>
        <a:xfrm>
          <a:off x="0" y="0"/>
          <a:ext cx="0" cy="0"/>
          <a:chOff x="0" y="0"/>
          <a:chExt cx="0" cy="0"/>
        </a:xfrm>
      </p:grpSpPr>
      <p:pic>
        <p:nvPicPr>
          <p:cNvPr id="20" name="Picture 2" descr="C:\Users\Admin\Downloads\ilovepdf_pages-to-jpg (3)\RU_PPT Template-White Blank (1)_page-0003.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rgbClr val="A5A5A5"/>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3 Images Slide Black">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cstate="print"/>
          <a:srcRect/>
          <a:stretch>
            <a:fillRect/>
          </a:stretch>
        </p:blipFill>
        <p:spPr bwMode="auto">
          <a:xfrm>
            <a:off x="0" y="0"/>
            <a:ext cx="12193190" cy="685800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chemeClr val="bg1"/>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Slide Black">
    <p:bg bwMode="gray">
      <p:bgPr>
        <a:solidFill>
          <a:schemeClr val="bg1"/>
        </a:solidFill>
        <a:effectLst/>
      </p:bgPr>
    </p:bg>
    <p:spTree>
      <p:nvGrpSpPr>
        <p:cNvPr id="1" name=""/>
        <p:cNvGrpSpPr/>
        <p:nvPr/>
      </p:nvGrpSpPr>
      <p:grpSpPr>
        <a:xfrm>
          <a:off x="0" y="0"/>
          <a:ext cx="0" cy="0"/>
          <a:chOff x="0" y="0"/>
          <a:chExt cx="0" cy="0"/>
        </a:xfrm>
      </p:grpSpPr>
      <p:pic>
        <p:nvPicPr>
          <p:cNvPr id="8194" name="Picture 2" descr="C:\Users\Admin\Downloads\ilovepdf_pages-to-jpg (4)\RU_PPT Template-Grey Blank (1)_page-0005.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able Slide Black">
    <p:bg bwMode="gray">
      <p:bgPr>
        <a:solidFill>
          <a:schemeClr val="bg1"/>
        </a:solidFill>
        <a:effectLst/>
      </p:bgPr>
    </p:bg>
    <p:spTree>
      <p:nvGrpSpPr>
        <p:cNvPr id="1" name=""/>
        <p:cNvGrpSpPr/>
        <p:nvPr/>
      </p:nvGrpSpPr>
      <p:grpSpPr>
        <a:xfrm>
          <a:off x="0" y="0"/>
          <a:ext cx="0" cy="0"/>
          <a:chOff x="0" y="0"/>
          <a:chExt cx="0" cy="0"/>
        </a:xfrm>
      </p:grpSpPr>
      <p:pic>
        <p:nvPicPr>
          <p:cNvPr id="9218" name="Picture 2" descr="C:\Users\Admin\Downloads\ilovepdf_pages-to-jpg (3)\RU_PPT Template-White Blank (1)_page-0005.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 Slide Black">
    <p:bg bwMode="gray">
      <p:bgPr>
        <a:solidFill>
          <a:schemeClr val="bg1"/>
        </a:solidFill>
        <a:effectLst/>
      </p:bgPr>
    </p:bg>
    <p:spTree>
      <p:nvGrpSpPr>
        <p:cNvPr id="1" name=""/>
        <p:cNvGrpSpPr/>
        <p:nvPr/>
      </p:nvGrpSpPr>
      <p:grpSpPr>
        <a:xfrm>
          <a:off x="0" y="0"/>
          <a:ext cx="0" cy="0"/>
          <a:chOff x="0" y="0"/>
          <a:chExt cx="0" cy="0"/>
        </a:xfrm>
      </p:grpSpPr>
      <p:pic>
        <p:nvPicPr>
          <p:cNvPr id="12290" name="Picture 2" descr="C:\Users\Admin\Downloads\ilovepdf_pages-to-jpg (4)\RU_PPT Template-Grey Blank (1)_page-0005.jpg"/>
          <p:cNvPicPr>
            <a:picLocks noChangeAspect="1" noChangeArrowheads="1"/>
          </p:cNvPicPr>
          <p:nvPr userDrawn="1"/>
        </p:nvPicPr>
        <p:blipFill>
          <a:blip r:embed="rId2" cstate="print"/>
          <a:srcRect/>
          <a:stretch>
            <a:fillRect/>
          </a:stretch>
        </p:blipFill>
        <p:spPr bwMode="auto">
          <a:xfrm>
            <a:off x="0"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White">
    <p:spTree>
      <p:nvGrpSpPr>
        <p:cNvPr id="1" name=""/>
        <p:cNvGrpSpPr/>
        <p:nvPr/>
      </p:nvGrpSpPr>
      <p:grpSpPr>
        <a:xfrm>
          <a:off x="0" y="0"/>
          <a:ext cx="0" cy="0"/>
          <a:chOff x="0" y="0"/>
          <a:chExt cx="0" cy="0"/>
        </a:xfrm>
      </p:grpSpPr>
      <p:pic>
        <p:nvPicPr>
          <p:cNvPr id="13" name="Picture 2" descr="C:\Users\Admin\Downloads\ilovepdf_pages-to-jpg (2)\RU_PPT Template-Grey Blank_page-0001.jpg"/>
          <p:cNvPicPr>
            <a:picLocks noChangeAspect="1" noChangeArrowheads="1"/>
          </p:cNvPicPr>
          <p:nvPr userDrawn="1"/>
        </p:nvPicPr>
        <p:blipFill>
          <a:blip r:embed="rId2" cstate="print"/>
          <a:srcRect/>
          <a:stretch>
            <a:fillRect/>
          </a:stretch>
        </p:blipFill>
        <p:spPr bwMode="auto">
          <a:xfrm>
            <a:off x="0" y="0"/>
            <a:ext cx="12193191" cy="6858000"/>
          </a:xfrm>
          <a:prstGeom prst="rect">
            <a:avLst/>
          </a:prstGeom>
          <a:noFill/>
        </p:spPr>
      </p:pic>
      <p:grpSp>
        <p:nvGrpSpPr>
          <p:cNvPr id="21" name="Group 20">
            <a:extLst>
              <a:ext uri="{FF2B5EF4-FFF2-40B4-BE49-F238E27FC236}">
                <a16:creationId xmlns:a16="http://schemas.microsoft.com/office/drawing/2014/main" id="{5AFE99A1-F019-42EF-A6DD-FBA9CE0E5FB1}"/>
              </a:ext>
            </a:extLst>
          </p:cNvPr>
          <p:cNvGrpSpPr/>
          <p:nvPr userDrawn="1"/>
        </p:nvGrpSpPr>
        <p:grpSpPr>
          <a:xfrm>
            <a:off x="9220200" y="304800"/>
            <a:ext cx="2601503" cy="1082742"/>
            <a:chOff x="10616154" y="97913"/>
            <a:chExt cx="3619726" cy="1349912"/>
          </a:xfrm>
        </p:grpSpPr>
        <p:pic>
          <p:nvPicPr>
            <p:cNvPr id="2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Graph Slide Black">
    <p:bg bwMode="gray">
      <p:bgPr>
        <a:solidFill>
          <a:schemeClr val="bg1"/>
        </a:solidFill>
        <a:effectLst/>
      </p:bgPr>
    </p:bg>
    <p:spTree>
      <p:nvGrpSpPr>
        <p:cNvPr id="1" name=""/>
        <p:cNvGrpSpPr/>
        <p:nvPr/>
      </p:nvGrpSpPr>
      <p:grpSpPr>
        <a:xfrm>
          <a:off x="0" y="0"/>
          <a:ext cx="0" cy="0"/>
          <a:chOff x="0" y="0"/>
          <a:chExt cx="0" cy="0"/>
        </a:xfrm>
      </p:grpSpPr>
      <p:pic>
        <p:nvPicPr>
          <p:cNvPr id="13314" name="Picture 2" descr="C:\Users\Admin\Downloads\ilovepdf_pages-to-jpg (3)\RU_PPT Template-White Blank (1)_page-0005.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py and Graph Black">
    <p:bg bwMode="gray">
      <p:bgPr>
        <a:solidFill>
          <a:schemeClr val="bg1"/>
        </a:solidFill>
        <a:effectLst/>
      </p:bgPr>
    </p:bg>
    <p:spTree>
      <p:nvGrpSpPr>
        <p:cNvPr id="1" name=""/>
        <p:cNvGrpSpPr/>
        <p:nvPr/>
      </p:nvGrpSpPr>
      <p:grpSpPr>
        <a:xfrm>
          <a:off x="0" y="0"/>
          <a:ext cx="0" cy="0"/>
          <a:chOff x="0" y="0"/>
          <a:chExt cx="0" cy="0"/>
        </a:xfrm>
      </p:grpSpPr>
      <p:pic>
        <p:nvPicPr>
          <p:cNvPr id="9" name="Picture 2" descr="C:\Users\Admin\Downloads\ilovepdf_pages-to-jpg (4)\RU_PPT Template-Grey Blank (1)_page-0005.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py and Graph Black">
    <p:bg bwMode="gray">
      <p:bgPr>
        <a:solidFill>
          <a:schemeClr val="bg1"/>
        </a:solidFill>
        <a:effectLst/>
      </p:bgPr>
    </p:bg>
    <p:spTree>
      <p:nvGrpSpPr>
        <p:cNvPr id="1" name=""/>
        <p:cNvGrpSpPr/>
        <p:nvPr/>
      </p:nvGrpSpPr>
      <p:grpSpPr>
        <a:xfrm>
          <a:off x="0" y="0"/>
          <a:ext cx="0" cy="0"/>
          <a:chOff x="0" y="0"/>
          <a:chExt cx="0" cy="0"/>
        </a:xfrm>
      </p:grpSpPr>
      <p:pic>
        <p:nvPicPr>
          <p:cNvPr id="7" name="Picture 2" descr="C:\Users\Admin\Downloads\ilovepdf_pages-to-jpg (3)\RU_PPT Template-White Blank (1)_page-0005.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low Slide Black">
    <p:bg bwMode="gray">
      <p:bgPr>
        <a:solidFill>
          <a:schemeClr val="bg1"/>
        </a:solidFill>
        <a:effectLst/>
      </p:bgPr>
    </p:bg>
    <p:spTree>
      <p:nvGrpSpPr>
        <p:cNvPr id="1" name=""/>
        <p:cNvGrpSpPr/>
        <p:nvPr/>
      </p:nvGrpSpPr>
      <p:grpSpPr>
        <a:xfrm>
          <a:off x="0" y="0"/>
          <a:ext cx="0" cy="0"/>
          <a:chOff x="0" y="0"/>
          <a:chExt cx="0" cy="0"/>
        </a:xfrm>
      </p:grpSpPr>
      <p:pic>
        <p:nvPicPr>
          <p:cNvPr id="21" name="Picture 2" descr="C:\Users\Admin\Downloads\ilovepdf_pages-to-jpg (4)\RU_PPT Template-Grey Blank (1)_page-0005.jpg"/>
          <p:cNvPicPr>
            <a:picLocks noChangeAspect="1" noChangeArrowheads="1"/>
          </p:cNvPicPr>
          <p:nvPr userDrawn="1"/>
        </p:nvPicPr>
        <p:blipFill>
          <a:blip r:embed="rId2" cstate="print"/>
          <a:srcRect/>
          <a:stretch>
            <a:fillRect/>
          </a:stretch>
        </p:blipFill>
        <p:spPr bwMode="auto">
          <a:xfrm>
            <a:off x="0"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Work Flow slide</a:t>
            </a:r>
          </a:p>
        </p:txBody>
      </p:sp>
      <p:sp>
        <p:nvSpPr>
          <p:cNvPr id="7" name="Text Placeholder 2">
            <a:extLst>
              <a:ext uri="{FF2B5EF4-FFF2-40B4-BE49-F238E27FC236}">
                <a16:creationId xmlns:a16="http://schemas.microsoft.com/office/drawing/2014/main" id="{9C105C5C-DB09-9B48-BE37-71390178EE77}"/>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 name="Pentagon 1">
            <a:extLst>
              <a:ext uri="{FF2B5EF4-FFF2-40B4-BE49-F238E27FC236}">
                <a16:creationId xmlns:a16="http://schemas.microsoft.com/office/drawing/2014/main" id="{8FBA3758-16A0-D14A-BD36-337B1D31271F}"/>
              </a:ext>
            </a:extLst>
          </p:cNvPr>
          <p:cNvSpPr/>
          <p:nvPr userDrawn="1"/>
        </p:nvSpPr>
        <p:spPr>
          <a:xfrm>
            <a:off x="808086" y="2636912"/>
            <a:ext cx="3816424" cy="1800200"/>
          </a:xfrm>
          <a:prstGeom prst="homePlate">
            <a:avLst>
              <a:gd name="adj" fmla="val 2289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Medium" pitchFamily="2" charset="0"/>
              <a:ea typeface="Roboto Medium" pitchFamily="2" charset="0"/>
              <a:cs typeface="Nobel-Light" panose="02000506020000020004" pitchFamily="2" charset="0"/>
            </a:endParaRPr>
          </a:p>
        </p:txBody>
      </p:sp>
      <p:sp>
        <p:nvSpPr>
          <p:cNvPr id="15" name="Freeform 14">
            <a:extLst>
              <a:ext uri="{FF2B5EF4-FFF2-40B4-BE49-F238E27FC236}">
                <a16:creationId xmlns:a16="http://schemas.microsoft.com/office/drawing/2014/main" id="{64720C1A-BDFE-E146-B6ED-4700DEA3F3E3}"/>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Medium" pitchFamily="2" charset="0"/>
              <a:ea typeface="Roboto Medium" pitchFamily="2" charset="0"/>
              <a:cs typeface="Nobel-Light" panose="02000506020000020004" pitchFamily="2" charset="0"/>
            </a:endParaRPr>
          </a:p>
        </p:txBody>
      </p:sp>
      <p:sp>
        <p:nvSpPr>
          <p:cNvPr id="17" name="Freeform 16">
            <a:extLst>
              <a:ext uri="{FF2B5EF4-FFF2-40B4-BE49-F238E27FC236}">
                <a16:creationId xmlns:a16="http://schemas.microsoft.com/office/drawing/2014/main" id="{E3B464B9-0F71-424C-BC88-02B2AA03265F}"/>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Medium" pitchFamily="2" charset="0"/>
              <a:ea typeface="Roboto Medium" pitchFamily="2" charset="0"/>
              <a:cs typeface="Nobel-Light" panose="02000506020000020004" pitchFamily="2" charset="0"/>
            </a:endParaRPr>
          </a:p>
        </p:txBody>
      </p:sp>
      <p:sp>
        <p:nvSpPr>
          <p:cNvPr id="5" name="Text Placeholder 4">
            <a:extLst>
              <a:ext uri="{FF2B5EF4-FFF2-40B4-BE49-F238E27FC236}">
                <a16:creationId xmlns:a16="http://schemas.microsoft.com/office/drawing/2014/main" id="{5D376484-E90C-F04E-B131-5D61FED1F333}"/>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194D7AD1-383D-8841-8460-9BA6874F355E}"/>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9" name="Text Placeholder 4">
            <a:extLst>
              <a:ext uri="{FF2B5EF4-FFF2-40B4-BE49-F238E27FC236}">
                <a16:creationId xmlns:a16="http://schemas.microsoft.com/office/drawing/2014/main" id="{D95E0D3F-8EC7-5649-B14D-1D587E65EF9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20" name="Text Placeholder 4">
            <a:extLst>
              <a:ext uri="{FF2B5EF4-FFF2-40B4-BE49-F238E27FC236}">
                <a16:creationId xmlns:a16="http://schemas.microsoft.com/office/drawing/2014/main" id="{7D7869EA-8258-0C41-A3E5-4FCD4D1F1758}"/>
              </a:ext>
            </a:extLst>
          </p:cNvPr>
          <p:cNvSpPr>
            <a:spLocks noGrp="1"/>
          </p:cNvSpPr>
          <p:nvPr>
            <p:ph type="body" sz="quarter" idx="21" hasCustomPrompt="1"/>
          </p:nvPr>
        </p:nvSpPr>
        <p:spPr>
          <a:xfrm>
            <a:off x="880590" y="4648587"/>
            <a:ext cx="3311525" cy="1657350"/>
          </a:xfrm>
          <a:prstGeom prst="rect">
            <a:avLst/>
          </a:prstGeom>
        </p:spPr>
        <p:txBody>
          <a:bodyPr/>
          <a:lstStyle>
            <a:lvl1pPr>
              <a:spcBef>
                <a:spcPts val="300"/>
              </a:spcBef>
              <a:defRPr sz="200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lvl="0"/>
            <a:r>
              <a:rPr lang="en-US" altLang="ja-JP" dirty="0"/>
              <a:t>Editable body copy</a:t>
            </a:r>
          </a:p>
          <a:p>
            <a:pPr lvl="1"/>
            <a:r>
              <a:rPr lang="en-US" dirty="0"/>
              <a:t>Editable body copy</a:t>
            </a:r>
          </a:p>
          <a:p>
            <a:pPr lvl="2"/>
            <a:r>
              <a:rPr lang="en-US" dirty="0"/>
              <a:t>Editable body copy</a:t>
            </a:r>
          </a:p>
        </p:txBody>
      </p:sp>
      <p:sp>
        <p:nvSpPr>
          <p:cNvPr id="23" name="Text Placeholder 4">
            <a:extLst>
              <a:ext uri="{FF2B5EF4-FFF2-40B4-BE49-F238E27FC236}">
                <a16:creationId xmlns:a16="http://schemas.microsoft.com/office/drawing/2014/main" id="{06121E29-064A-1641-86F9-CFB9DAF65AEC}"/>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4" name="Text Placeholder 4">
            <a:extLst>
              <a:ext uri="{FF2B5EF4-FFF2-40B4-BE49-F238E27FC236}">
                <a16:creationId xmlns:a16="http://schemas.microsoft.com/office/drawing/2014/main" id="{0018615F-C088-3949-9CA2-1FDCB1416F79}"/>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04828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low Slide White">
    <p:bg bwMode="gray">
      <p:bgPr>
        <a:solidFill>
          <a:schemeClr val="bg1"/>
        </a:solidFill>
        <a:effectLst/>
      </p:bgPr>
    </p:bg>
    <p:spTree>
      <p:nvGrpSpPr>
        <p:cNvPr id="1" name=""/>
        <p:cNvGrpSpPr/>
        <p:nvPr/>
      </p:nvGrpSpPr>
      <p:grpSpPr>
        <a:xfrm>
          <a:off x="0" y="0"/>
          <a:ext cx="0" cy="0"/>
          <a:chOff x="0" y="0"/>
          <a:chExt cx="0" cy="0"/>
        </a:xfrm>
      </p:grpSpPr>
      <p:pic>
        <p:nvPicPr>
          <p:cNvPr id="23" name="Picture 2" descr="C:\Users\Admin\Downloads\ilovepdf_pages-to-jpg (3)\RU_PPT Template-White Blank (1)_page-0005.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Workflow slide</a:t>
            </a:r>
          </a:p>
        </p:txBody>
      </p:sp>
      <p:sp>
        <p:nvSpPr>
          <p:cNvPr id="8" name="Pentagon 7">
            <a:extLst>
              <a:ext uri="{FF2B5EF4-FFF2-40B4-BE49-F238E27FC236}">
                <a16:creationId xmlns:a16="http://schemas.microsoft.com/office/drawing/2014/main" id="{5A79C9B3-40EA-6841-962A-BB4931099614}"/>
              </a:ext>
            </a:extLst>
          </p:cNvPr>
          <p:cNvSpPr/>
          <p:nvPr userDrawn="1"/>
        </p:nvSpPr>
        <p:spPr>
          <a:xfrm>
            <a:off x="808086" y="2636912"/>
            <a:ext cx="3816424" cy="1800200"/>
          </a:xfrm>
          <a:prstGeom prst="homePlate">
            <a:avLst>
              <a:gd name="adj" fmla="val 228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5A5A5"/>
              </a:solidFill>
              <a:latin typeface="Roboto Medium" pitchFamily="2" charset="0"/>
              <a:ea typeface="Roboto Medium" pitchFamily="2" charset="0"/>
              <a:cs typeface="Nobel-Light" panose="02000506020000020004" pitchFamily="2" charset="0"/>
            </a:endParaRPr>
          </a:p>
        </p:txBody>
      </p:sp>
      <p:sp>
        <p:nvSpPr>
          <p:cNvPr id="13" name="Freeform 12">
            <a:extLst>
              <a:ext uri="{FF2B5EF4-FFF2-40B4-BE49-F238E27FC236}">
                <a16:creationId xmlns:a16="http://schemas.microsoft.com/office/drawing/2014/main" id="{65D17357-6BFE-1941-B56A-C8F51F73177D}"/>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5A5A5"/>
              </a:solidFill>
              <a:latin typeface="Roboto Medium" pitchFamily="2" charset="0"/>
              <a:ea typeface="Roboto Medium" pitchFamily="2" charset="0"/>
              <a:cs typeface="Nobel-Light" panose="02000506020000020004" pitchFamily="2" charset="0"/>
            </a:endParaRPr>
          </a:p>
        </p:txBody>
      </p:sp>
      <p:sp>
        <p:nvSpPr>
          <p:cNvPr id="14" name="Freeform 13">
            <a:extLst>
              <a:ext uri="{FF2B5EF4-FFF2-40B4-BE49-F238E27FC236}">
                <a16:creationId xmlns:a16="http://schemas.microsoft.com/office/drawing/2014/main" id="{480B83C1-8261-F644-8639-88185FC10CFE}"/>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5A5A5"/>
              </a:solidFill>
              <a:latin typeface="Roboto Medium" pitchFamily="2" charset="0"/>
              <a:ea typeface="Roboto Medium" pitchFamily="2" charset="0"/>
              <a:cs typeface="Nobel-Light" panose="02000506020000020004" pitchFamily="2" charset="0"/>
            </a:endParaRPr>
          </a:p>
        </p:txBody>
      </p:sp>
      <p:sp>
        <p:nvSpPr>
          <p:cNvPr id="15" name="Text Placeholder 4">
            <a:extLst>
              <a:ext uri="{FF2B5EF4-FFF2-40B4-BE49-F238E27FC236}">
                <a16:creationId xmlns:a16="http://schemas.microsoft.com/office/drawing/2014/main" id="{CF6605B9-0F65-4D4B-9FFA-E922993530EA}"/>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6" name="Text Placeholder 4">
            <a:extLst>
              <a:ext uri="{FF2B5EF4-FFF2-40B4-BE49-F238E27FC236}">
                <a16:creationId xmlns:a16="http://schemas.microsoft.com/office/drawing/2014/main" id="{99737036-FF00-C544-808C-D5A2177D418C}"/>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7" name="Text Placeholder 4">
            <a:extLst>
              <a:ext uri="{FF2B5EF4-FFF2-40B4-BE49-F238E27FC236}">
                <a16:creationId xmlns:a16="http://schemas.microsoft.com/office/drawing/2014/main" id="{91CC5985-5A7F-6441-BC10-7E669F1E87C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6AB7B642-A681-B34E-977A-6F85EA6BC12A}"/>
              </a:ext>
            </a:extLst>
          </p:cNvPr>
          <p:cNvSpPr>
            <a:spLocks noGrp="1"/>
          </p:cNvSpPr>
          <p:nvPr>
            <p:ph type="body" sz="quarter" idx="21" hasCustomPrompt="1"/>
          </p:nvPr>
        </p:nvSpPr>
        <p:spPr>
          <a:xfrm>
            <a:off x="880590" y="4648587"/>
            <a:ext cx="3311525"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19" name="Text Placeholder 4">
            <a:extLst>
              <a:ext uri="{FF2B5EF4-FFF2-40B4-BE49-F238E27FC236}">
                <a16:creationId xmlns:a16="http://schemas.microsoft.com/office/drawing/2014/main" id="{82827E12-373D-8B4F-AD69-9F7C005EDEA9}"/>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0" name="Text Placeholder 4">
            <a:extLst>
              <a:ext uri="{FF2B5EF4-FFF2-40B4-BE49-F238E27FC236}">
                <a16:creationId xmlns:a16="http://schemas.microsoft.com/office/drawing/2014/main" id="{9FCBB0C0-51D7-0448-A90C-8B8B74462D90}"/>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1" name="Text Placeholder 2">
            <a:extLst>
              <a:ext uri="{FF2B5EF4-FFF2-40B4-BE49-F238E27FC236}">
                <a16:creationId xmlns:a16="http://schemas.microsoft.com/office/drawing/2014/main" id="{0E1F1297-EA50-094F-9E80-E44D36C5432B}"/>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86059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173941" y="5983224"/>
            <a:ext cx="9982200" cy="79857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hank You White">
    <p:bg bwMode="gray">
      <p:bgPr>
        <a:solidFill>
          <a:schemeClr val="bg1"/>
        </a:solidFill>
        <a:effectLst/>
      </p:bgPr>
    </p:bg>
    <p:spTree>
      <p:nvGrpSpPr>
        <p:cNvPr id="1" name=""/>
        <p:cNvGrpSpPr/>
        <p:nvPr/>
      </p:nvGrpSpPr>
      <p:grpSpPr>
        <a:xfrm>
          <a:off x="0" y="0"/>
          <a:ext cx="0" cy="0"/>
          <a:chOff x="0" y="0"/>
          <a:chExt cx="0" cy="0"/>
        </a:xfrm>
      </p:grpSpPr>
      <p:pic>
        <p:nvPicPr>
          <p:cNvPr id="5" name="Picture 2" descr="C:\Users\Admin\Downloads\ilovepdf_pages-to-jpg (2)\RU_PPT Template-Grey Blank_page-0001.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3017837"/>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6" name="Picture 2" descr="C:\Users\Admin\Downloads\ilovepdf_pages-to-jpg (2)\RU_PPT Template-Grey Blank_page-0001.jpg"/>
          <p:cNvPicPr>
            <a:picLocks noChangeAspect="1" noChangeArrowheads="1"/>
          </p:cNvPicPr>
          <p:nvPr userDrawn="1"/>
        </p:nvPicPr>
        <p:blipFill>
          <a:blip r:embed="rId2" cstate="print"/>
          <a:srcRect t="69444" b="16667"/>
          <a:stretch>
            <a:fillRect/>
          </a:stretch>
        </p:blipFill>
        <p:spPr bwMode="auto">
          <a:xfrm>
            <a:off x="228600" y="1752600"/>
            <a:ext cx="5486400" cy="1143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6567" y="-16565"/>
            <a:ext cx="12246810" cy="6896100"/>
          </a:xfrm>
          <a:prstGeom prst="rect">
            <a:avLst/>
          </a:prstGeom>
          <a:noFill/>
        </p:spPr>
      </p:pic>
      <p:sp>
        <p:nvSpPr>
          <p:cNvPr id="7" name="Rectangle 6"/>
          <p:cNvSpPr/>
          <p:nvPr userDrawn="1"/>
        </p:nvSpPr>
        <p:spPr>
          <a:xfrm>
            <a:off x="-26276" y="-26276"/>
            <a:ext cx="12218276" cy="6884276"/>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lIns="76197" tIns="38098" rIns="76197" bIns="38098" rtlCol="0" anchor="ctr"/>
          <a:lstStyle/>
          <a:p>
            <a:pPr algn="ctr"/>
            <a:endParaRPr lang="en-US" dirty="0"/>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cstate="print"/>
          <a:srcRect/>
          <a:stretch>
            <a:fillRect/>
          </a:stretch>
        </p:blipFill>
        <p:spPr bwMode="auto">
          <a:xfrm>
            <a:off x="8890001" y="0"/>
            <a:ext cx="3064565" cy="147828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hasCustomPrompt="1"/>
          </p:nvPr>
        </p:nvSpPr>
        <p:spPr>
          <a:xfrm>
            <a:off x="0" y="0"/>
            <a:ext cx="12192000" cy="6858000"/>
          </a:xfrm>
          <a:prstGeom prst="rect">
            <a:avLst/>
          </a:prstGeom>
        </p:spPr>
        <p:txBody>
          <a:bodyPr/>
          <a:lstStyle>
            <a:lvl1pPr>
              <a:defRPr b="0" i="0" baseline="0">
                <a:latin typeface="Roboto Medium" pitchFamily="2" charset="0"/>
                <a:ea typeface="Roboto Medium" pitchFamily="2" charset="0"/>
              </a:defRPr>
            </a:lvl1pPr>
          </a:lstStyle>
          <a:p>
            <a:r>
              <a:rPr lang="en-US" dirty="0"/>
              <a:t>Click icon to add image</a:t>
            </a:r>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pic>
        <p:nvPicPr>
          <p:cNvPr id="11"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726141" y="5867400"/>
            <a:ext cx="11430000" cy="914400"/>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4" name="Picture 2" descr="C:\Users\Admin\Downloads\ilovepdf_pages-to-jpg (2)\RU_PPT Template-Grey Blank_page-0001.jpg"/>
          <p:cNvPicPr>
            <a:picLocks noChangeAspect="1" noChangeArrowheads="1"/>
          </p:cNvPicPr>
          <p:nvPr userDrawn="1"/>
        </p:nvPicPr>
        <p:blipFill>
          <a:blip r:embed="rId2" cstate="print"/>
          <a:srcRect/>
          <a:stretch>
            <a:fillRect/>
          </a:stretch>
        </p:blipFill>
        <p:spPr bwMode="auto">
          <a:xfrm>
            <a:off x="-1" y="0"/>
            <a:ext cx="12193191"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289665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2192000" cy="6858000"/>
          </a:xfrm>
          <a:prstGeom prst="rect">
            <a:avLst/>
          </a:prstGeom>
        </p:spPr>
        <p:txBody>
          <a:bodyPr/>
          <a:lstStyle>
            <a:lvl1pPr>
              <a:defRPr>
                <a:latin typeface="Roboto Medium" pitchFamily="2" charset="0"/>
                <a:ea typeface="Roboto Medium" pitchFamily="2" charset="0"/>
              </a:defRPr>
            </a:lvl1pPr>
          </a:lstStyle>
          <a:p>
            <a:r>
              <a:rPr lang="en-US" dirty="0"/>
              <a:t>Click icon to add picture</a:t>
            </a:r>
          </a:p>
        </p:txBody>
      </p:sp>
      <p:sp>
        <p:nvSpPr>
          <p:cNvPr id="12"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4580247"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3"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pic>
        <p:nvPicPr>
          <p:cNvPr id="16" name="Picture 2" descr="C:\Users\Admin\Downloads\REVA LOGO2.png"/>
          <p:cNvPicPr>
            <a:picLocks noChangeAspect="1" noChangeArrowheads="1"/>
          </p:cNvPicPr>
          <p:nvPr userDrawn="1"/>
        </p:nvPicPr>
        <p:blipFill>
          <a:blip r:embed="rId2" cstate="print"/>
          <a:srcRect/>
          <a:stretch>
            <a:fillRect/>
          </a:stretch>
        </p:blipFill>
        <p:spPr bwMode="auto">
          <a:xfrm>
            <a:off x="754380" y="1857550"/>
            <a:ext cx="3581400" cy="997709"/>
          </a:xfrm>
          <a:prstGeom prst="rect">
            <a:avLst/>
          </a:prstGeom>
          <a:noFill/>
        </p:spPr>
      </p:pic>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10"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792141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91027443-035D-4263-A7FA-C4F2145FEE00}" type="datetimeFigureOut">
              <a:rPr lang="en-IN" smtClean="0"/>
              <a:t>31-01-2025</a:t>
            </a:fld>
            <a:endParaRPr lang="en-IN"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01F56EE-BA8C-49DD-9007-330E7C7B6D5D}" type="slidenum">
              <a:rPr lang="en-IN" smtClean="0"/>
              <a:t>‹#›</a:t>
            </a:fld>
            <a:endParaRPr lang="en-IN"/>
          </a:p>
        </p:txBody>
      </p:sp>
      <p:pic>
        <p:nvPicPr>
          <p:cNvPr id="8" name="Picture 7">
            <a:extLst>
              <a:ext uri="{FF2B5EF4-FFF2-40B4-BE49-F238E27FC236}">
                <a16:creationId xmlns:a16="http://schemas.microsoft.com/office/drawing/2014/main" id="{05366D0D-F54B-0ABB-B75C-613FEBEA1E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91"/>
            <a:ext cx="12192000" cy="6854218"/>
          </a:xfrm>
          <a:prstGeom prst="rect">
            <a:avLst/>
          </a:prstGeom>
        </p:spPr>
      </p:pic>
      <p:sp>
        <p:nvSpPr>
          <p:cNvPr id="9" name="Rectangle 8">
            <a:extLst>
              <a:ext uri="{FF2B5EF4-FFF2-40B4-BE49-F238E27FC236}">
                <a16:creationId xmlns:a16="http://schemas.microsoft.com/office/drawing/2014/main" id="{3F7C8214-5533-BE70-7D3B-39BA071A7619}"/>
              </a:ext>
            </a:extLst>
          </p:cNvPr>
          <p:cNvSpPr/>
          <p:nvPr userDrawn="1"/>
        </p:nvSpPr>
        <p:spPr>
          <a:xfrm>
            <a:off x="10305288" y="5907024"/>
            <a:ext cx="1316736" cy="449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539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cstate="print"/>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02334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10"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79214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4.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6.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theme" Target="../theme/theme7.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7947"/>
      </p:ext>
    </p:extLst>
  </p:cSld>
  <p:clrMap bg1="lt1" tx1="dk1" bg2="lt2" tx2="dk2" accent1="accent1" accent2="accent2" accent3="accent3" accent4="accent4" accent5="accent5" accent6="accent6" hlink="hlink" folHlink="folHlink"/>
  <p:sldLayoutIdLst>
    <p:sldLayoutId id="2147483882" r:id="rId1"/>
    <p:sldLayoutId id="2147483886" r:id="rId2"/>
    <p:sldLayoutId id="2147484009" r:id="rId3"/>
    <p:sldLayoutId id="2147483883" r:id="rId4"/>
    <p:sldLayoutId id="2147483977" r:id="rId5"/>
    <p:sldLayoutId id="2147484010" r:id="rId6"/>
    <p:sldLayoutId id="2147484011"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393109"/>
      </p:ext>
    </p:extLst>
  </p:cSld>
  <p:clrMap bg1="lt1" tx1="dk1" bg2="lt2" tx2="dk2" accent1="accent1" accent2="accent2" accent3="accent3" accent4="accent4" accent5="accent5" accent6="accent6" hlink="hlink" folHlink="folHlink"/>
  <p:sldLayoutIdLst>
    <p:sldLayoutId id="2147483919" r:id="rId1"/>
    <p:sldLayoutId id="2147483941" r:id="rId2"/>
    <p:sldLayoutId id="2147483943" r:id="rId3"/>
    <p:sldLayoutId id="214748394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8738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99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3300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98" r:id="rId3"/>
    <p:sldLayoutId id="214748399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736560"/>
      </p:ext>
    </p:extLst>
  </p:cSld>
  <p:clrMap bg1="lt1" tx1="dk1" bg2="lt2" tx2="dk2" accent1="accent1" accent2="accent2" accent3="accent3" accent4="accent4" accent5="accent5" accent6="accent6" hlink="hlink" folHlink="folHlink"/>
  <p:sldLayoutIdLst>
    <p:sldLayoutId id="2147483946" r:id="rId1"/>
    <p:sldLayoutId id="2147483947" r:id="rId2"/>
    <p:sldLayoutId id="2147484002" r:id="rId3"/>
    <p:sldLayoutId id="214748400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615241"/>
      </p:ext>
    </p:extLst>
  </p:cSld>
  <p:clrMap bg1="lt1" tx1="dk1" bg2="lt2" tx2="dk2" accent1="accent1" accent2="accent2" accent3="accent3" accent4="accent4" accent5="accent5" accent6="accent6" hlink="hlink" folHlink="folHlink"/>
  <p:sldLayoutIdLst>
    <p:sldLayoutId id="2147483903" r:id="rId1"/>
    <p:sldLayoutId id="2147483910" r:id="rId2"/>
    <p:sldLayoutId id="2147483891" r:id="rId3"/>
    <p:sldLayoutId id="21474840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027028"/>
      </p:ext>
    </p:extLst>
  </p:cSld>
  <p:clrMap bg1="lt1" tx1="dk1" bg2="lt2" tx2="dk2" accent1="accent1" accent2="accent2" accent3="accent3" accent4="accent4" accent5="accent5" accent6="accent6" hlink="hlink" folHlink="folHlink"/>
  <p:sldLayoutIdLst>
    <p:sldLayoutId id="2147483932" r:id="rId1"/>
    <p:sldLayoutId id="2147484001" r:id="rId2"/>
    <p:sldLayoutId id="2147483916" r:id="rId3"/>
    <p:sldLayoutId id="2147484004" r:id="rId4"/>
    <p:sldLayoutId id="2147483879" r:id="rId5"/>
    <p:sldLayoutId id="214748400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116322"/>
      </p:ext>
    </p:extLst>
  </p:cSld>
  <p:clrMap bg1="lt1" tx1="dk1" bg2="lt2" tx2="dk2" accent1="accent1" accent2="accent2" accent3="accent3" accent4="accent4" accent5="accent5" accent6="accent6" hlink="hlink" folHlink="folHlink"/>
  <p:sldLayoutIdLst>
    <p:sldLayoutId id="2147483935" r:id="rId1"/>
    <p:sldLayoutId id="214748393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446998"/>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6" r:id="rId3"/>
    <p:sldLayoutId id="214748399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1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1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python/python_pip.asp" TargetMode="External"/><Relationship Id="rId2" Type="http://schemas.openxmlformats.org/officeDocument/2006/relationships/hyperlink" Target="https://www.w3schools.com/python/default.asp"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64F7C6E-9292-020B-D98B-4DA88C697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246"/>
          <a:stretch/>
        </p:blipFill>
        <p:spPr>
          <a:xfrm>
            <a:off x="3564819" y="1286905"/>
            <a:ext cx="4398540" cy="1253096"/>
          </a:xfrm>
          <a:prstGeom prst="rect">
            <a:avLst/>
          </a:prstGeom>
        </p:spPr>
      </p:pic>
      <p:sp>
        <p:nvSpPr>
          <p:cNvPr id="2" name="TextBox 1"/>
          <p:cNvSpPr txBox="1"/>
          <p:nvPr/>
        </p:nvSpPr>
        <p:spPr>
          <a:xfrm>
            <a:off x="1094703" y="2926366"/>
            <a:ext cx="9878097" cy="2677656"/>
          </a:xfrm>
          <a:prstGeom prst="rect">
            <a:avLst/>
          </a:prstGeom>
          <a:noFill/>
        </p:spPr>
        <p:txBody>
          <a:bodyPr wrap="square" rtlCol="0">
            <a:spAutoFit/>
          </a:bodyPr>
          <a:lstStyle/>
          <a:p>
            <a:pPr algn="ctr"/>
            <a:r>
              <a:rPr lang="en-US" sz="2400" b="1" dirty="0"/>
              <a:t>Course Code :</a:t>
            </a:r>
            <a:r>
              <a:rPr lang="en-US" sz="2400" dirty="0"/>
              <a:t> M23DE0106</a:t>
            </a:r>
            <a:br>
              <a:rPr lang="en-US" sz="2400" dirty="0"/>
            </a:br>
            <a:r>
              <a:rPr lang="en-US" sz="2400" b="1" dirty="0"/>
              <a:t>Course Title: </a:t>
            </a:r>
            <a:r>
              <a:rPr lang="en-US" sz="2400" dirty="0"/>
              <a:t>Python Programming</a:t>
            </a:r>
            <a:br>
              <a:rPr lang="en-US" sz="2400" dirty="0"/>
            </a:br>
            <a:r>
              <a:rPr lang="en-US" sz="2400" b="1" dirty="0"/>
              <a:t>Academic Year &amp; Semester:</a:t>
            </a:r>
            <a:r>
              <a:rPr lang="en-US" sz="2400" dirty="0"/>
              <a:t>2024-2025(Odd Semester)​</a:t>
            </a:r>
            <a:br>
              <a:rPr lang="en-US" sz="2400" dirty="0"/>
            </a:br>
            <a:r>
              <a:rPr lang="en-US" sz="2400" b="1" dirty="0"/>
              <a:t>Class:</a:t>
            </a:r>
            <a:r>
              <a:rPr lang="en-US" sz="2400" dirty="0"/>
              <a:t> I MCA -A</a:t>
            </a:r>
            <a:br>
              <a:rPr lang="en-US" sz="2400" dirty="0"/>
            </a:br>
            <a:r>
              <a:rPr lang="en-US" sz="2400" b="1" dirty="0"/>
              <a:t>Name of the Faculty</a:t>
            </a:r>
            <a:r>
              <a:rPr lang="en-US" sz="2400" b="1"/>
              <a:t>:</a:t>
            </a:r>
            <a:r>
              <a:rPr lang="en-US" sz="2400"/>
              <a:t> Md Abdul Kader Jailani</a:t>
            </a:r>
            <a:br>
              <a:rPr lang="en-US" sz="2400" dirty="0"/>
            </a:br>
            <a:r>
              <a:rPr lang="en-US" sz="2400" dirty="0"/>
              <a:t>School of Computer Science &amp; Applications</a:t>
            </a:r>
          </a:p>
          <a:p>
            <a:pPr algn="ctr"/>
            <a:r>
              <a:rPr lang="en-US" sz="2400" b="1" dirty="0">
                <a:solidFill>
                  <a:prstClr val="black"/>
                </a:solidFill>
              </a:rPr>
              <a:t>Unit-2</a:t>
            </a:r>
            <a:endParaRPr lang="en-US" sz="2400" dirty="0"/>
          </a:p>
        </p:txBody>
      </p:sp>
    </p:spTree>
    <p:extLst>
      <p:ext uri="{BB962C8B-B14F-4D97-AF65-F5344CB8AC3E}">
        <p14:creationId xmlns:p14="http://schemas.microsoft.com/office/powerpoint/2010/main" val="2682645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5" y="395553"/>
            <a:ext cx="7241646" cy="838729"/>
          </a:xfrm>
        </p:spPr>
        <p:txBody>
          <a:bodyPr/>
          <a:lstStyle/>
          <a:p>
            <a:pPr>
              <a:defRPr/>
            </a:pPr>
            <a:r>
              <a:rPr lang="en-IN" dirty="0"/>
              <a:t>Array Module  - Traverse </a:t>
            </a:r>
            <a:r>
              <a:rPr lang="en-IN" altLang="en-US" dirty="0">
                <a:latin typeface="Roboto Medium"/>
                <a:ea typeface="Calibri" panose="020F0502020204030204" pitchFamily="34" charset="0"/>
                <a:cs typeface="Times New Roman" panose="02020603050405020304" pitchFamily="18" charset="0"/>
              </a:rPr>
              <a:t>array</a:t>
            </a:r>
            <a:br>
              <a:rPr lang="en-IN" altLang="en-US" dirty="0">
                <a:latin typeface="Roboto Medium"/>
                <a:ea typeface="Calibri" panose="020F0502020204030204" pitchFamily="34" charset="0"/>
                <a:cs typeface="Times New Roman" panose="02020603050405020304" pitchFamily="18" charset="0"/>
              </a:rPr>
            </a:br>
            <a:endParaRPr lang="en-IN" dirty="0"/>
          </a:p>
        </p:txBody>
      </p:sp>
      <p:sp>
        <p:nvSpPr>
          <p:cNvPr id="48131" name="Text Placeholder 2"/>
          <p:cNvSpPr>
            <a:spLocks noGrp="1"/>
          </p:cNvSpPr>
          <p:nvPr>
            <p:ph type="body" sz="quarter" idx="17"/>
          </p:nvPr>
        </p:nvSpPr>
        <p:spPr bwMode="auto">
          <a:xfrm>
            <a:off x="318824" y="1774032"/>
            <a:ext cx="4320646" cy="3683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import array as </a:t>
            </a:r>
            <a:r>
              <a:rPr lang="en-US" altLang="en-US" dirty="0" err="1">
                <a:solidFill>
                  <a:schemeClr val="tx1"/>
                </a:solidFill>
                <a:latin typeface="Roboto Medium"/>
                <a:ea typeface="Calibri" panose="020F0502020204030204" pitchFamily="34" charset="0"/>
                <a:cs typeface="Times New Roman" panose="02020603050405020304" pitchFamily="18" charset="0"/>
              </a:rPr>
              <a:t>arr</a:t>
            </a:r>
            <a:endParaRPr lang="en-US" altLang="en-US" dirty="0">
              <a:solidFill>
                <a:schemeClr val="tx1"/>
              </a:solidFill>
              <a:latin typeface="Roboto Medium"/>
              <a:ea typeface="Calibri" panose="020F0502020204030204" pitchFamily="34" charset="0"/>
              <a:cs typeface="Times New Roman" panose="02020603050405020304" pitchFamily="18" charset="0"/>
            </a:endParaRP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&gt;&gt;&gt; a=</a:t>
            </a:r>
            <a:r>
              <a:rPr lang="en-US" altLang="en-US" dirty="0" err="1">
                <a:solidFill>
                  <a:schemeClr val="tx1"/>
                </a:solidFill>
                <a:latin typeface="Roboto Medium"/>
                <a:ea typeface="Calibri" panose="020F0502020204030204" pitchFamily="34" charset="0"/>
                <a:cs typeface="Times New Roman" panose="02020603050405020304" pitchFamily="18" charset="0"/>
              </a:rPr>
              <a:t>arr.array</a:t>
            </a:r>
            <a:r>
              <a:rPr lang="en-US" altLang="en-US" dirty="0">
                <a:solidFill>
                  <a:schemeClr val="tx1"/>
                </a:solidFill>
                <a:latin typeface="Roboto Medium"/>
                <a:ea typeface="Calibri" panose="020F0502020204030204" pitchFamily="34" charset="0"/>
                <a:cs typeface="Times New Roman" panose="02020603050405020304" pitchFamily="18" charset="0"/>
              </a:rPr>
              <a:t>('</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',[11,22,33])</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&gt;&gt;&gt; a</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array('</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 [11, 22, 33])</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&gt;&gt;&gt; </a:t>
            </a:r>
            <a:r>
              <a:rPr lang="en-IN" altLang="en-US" dirty="0" err="1">
                <a:solidFill>
                  <a:schemeClr val="tx1"/>
                </a:solidFill>
                <a:latin typeface="Roboto Medium"/>
                <a:ea typeface="Calibri" panose="020F0502020204030204" pitchFamily="34" charset="0"/>
                <a:cs typeface="Times New Roman" panose="02020603050405020304" pitchFamily="18" charset="0"/>
              </a:rPr>
              <a:t>len</a:t>
            </a:r>
            <a:r>
              <a:rPr lang="en-IN" altLang="en-US" dirty="0">
                <a:solidFill>
                  <a:schemeClr val="tx1"/>
                </a:solidFill>
                <a:latin typeface="Roboto Medium"/>
                <a:ea typeface="Calibri" panose="020F0502020204030204" pitchFamily="34" charset="0"/>
                <a:cs typeface="Times New Roman" panose="02020603050405020304" pitchFamily="18" charset="0"/>
              </a:rPr>
              <a:t>(a)</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3</a:t>
            </a:r>
          </a:p>
        </p:txBody>
      </p:sp>
      <p:sp>
        <p:nvSpPr>
          <p:cNvPr id="48132" name="Text Placeholder 2"/>
          <p:cNvSpPr txBox="1">
            <a:spLocks/>
          </p:cNvSpPr>
          <p:nvPr/>
        </p:nvSpPr>
        <p:spPr bwMode="auto">
          <a:xfrm>
            <a:off x="4738688" y="1774032"/>
            <a:ext cx="3810000" cy="3683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eaLnBrk="0" fontAlgn="base" hangingPunct="0">
              <a:spcBef>
                <a:spcPct val="0"/>
              </a:spcBef>
              <a:spcAft>
                <a:spcPct val="0"/>
              </a:spcAft>
              <a:defRPr sz="2600">
                <a:solidFill>
                  <a:schemeClr val="tx1"/>
                </a:solidFill>
                <a:latin typeface="Calibri" panose="020F0502020204030204" pitchFamily="34" charset="0"/>
              </a:defRPr>
            </a:lvl6pPr>
            <a:lvl7pPr marL="2225675" indent="-782638" eaLnBrk="0" fontAlgn="base" hangingPunct="0">
              <a:spcBef>
                <a:spcPct val="0"/>
              </a:spcBef>
              <a:spcAft>
                <a:spcPct val="0"/>
              </a:spcAft>
              <a:defRPr sz="2600">
                <a:solidFill>
                  <a:schemeClr val="tx1"/>
                </a:solidFill>
                <a:latin typeface="Calibri" panose="020F0502020204030204" pitchFamily="34" charset="0"/>
              </a:defRPr>
            </a:lvl7pPr>
            <a:lvl8pPr marL="2682875" indent="-782638" eaLnBrk="0" fontAlgn="base" hangingPunct="0">
              <a:spcBef>
                <a:spcPct val="0"/>
              </a:spcBef>
              <a:spcAft>
                <a:spcPct val="0"/>
              </a:spcAft>
              <a:defRPr sz="2600">
                <a:solidFill>
                  <a:schemeClr val="tx1"/>
                </a:solidFill>
                <a:latin typeface="Calibri" panose="020F0502020204030204" pitchFamily="34" charset="0"/>
              </a:defRPr>
            </a:lvl8pPr>
            <a:lvl9pPr marL="3140075" indent="-782638" eaLnBrk="0" fontAlgn="base" hangingPunct="0">
              <a:spcBef>
                <a:spcPct val="0"/>
              </a:spcBef>
              <a:spcAft>
                <a:spcPct val="0"/>
              </a:spcAft>
              <a:defRPr sz="2600">
                <a:solidFill>
                  <a:schemeClr val="tx1"/>
                </a:solidFill>
                <a:latin typeface="Calibri" panose="020F0502020204030204" pitchFamily="34" charset="0"/>
              </a:defRPr>
            </a:lvl9pPr>
          </a:lstStyle>
          <a:p>
            <a:pPr defTabSz="761970">
              <a:spcAft>
                <a:spcPts val="1396"/>
              </a:spcAft>
            </a:pPr>
            <a:r>
              <a:rPr lang="en-IN" altLang="en-US" sz="2417" dirty="0">
                <a:latin typeface="Roboto Medium"/>
                <a:ea typeface="Calibri" panose="020F0502020204030204" pitchFamily="34" charset="0"/>
                <a:cs typeface="Times New Roman" panose="02020603050405020304" pitchFamily="18" charset="0"/>
              </a:rPr>
              <a:t>Printing the reverse </a:t>
            </a:r>
          </a:p>
          <a:p>
            <a:pPr defTabSz="761970">
              <a:spcAft>
                <a:spcPts val="1396"/>
              </a:spcAft>
            </a:pPr>
            <a:r>
              <a:rPr lang="en-US" altLang="en-US" sz="2417" dirty="0" err="1">
                <a:latin typeface="Roboto Medium"/>
                <a:ea typeface="Calibri" panose="020F0502020204030204" pitchFamily="34" charset="0"/>
                <a:cs typeface="Times New Roman" panose="02020603050405020304" pitchFamily="18" charset="0"/>
              </a:rPr>
              <a:t>a.reverse</a:t>
            </a:r>
            <a:r>
              <a:rPr lang="en-US" altLang="en-US" sz="2417" dirty="0">
                <a:latin typeface="Roboto Medium"/>
                <a:ea typeface="Calibri" panose="020F0502020204030204" pitchFamily="34" charset="0"/>
                <a:cs typeface="Times New Roman" panose="02020603050405020304" pitchFamily="18" charset="0"/>
              </a:rPr>
              <a:t>()</a:t>
            </a:r>
          </a:p>
          <a:p>
            <a:pPr defTabSz="761970">
              <a:spcAft>
                <a:spcPts val="1396"/>
              </a:spcAft>
            </a:pPr>
            <a:r>
              <a:rPr lang="en-US" altLang="en-US" sz="2417" dirty="0">
                <a:latin typeface="Roboto Medium"/>
                <a:ea typeface="Calibri" panose="020F0502020204030204" pitchFamily="34" charset="0"/>
                <a:cs typeface="Times New Roman" panose="02020603050405020304" pitchFamily="18" charset="0"/>
              </a:rPr>
              <a:t>&gt;&gt;&gt; a</a:t>
            </a:r>
          </a:p>
          <a:p>
            <a:pPr defTabSz="761970">
              <a:spcAft>
                <a:spcPts val="1396"/>
              </a:spcAft>
            </a:pPr>
            <a:r>
              <a:rPr lang="en-US" altLang="en-US" sz="2417" dirty="0">
                <a:latin typeface="Roboto Medium"/>
                <a:ea typeface="Calibri" panose="020F0502020204030204" pitchFamily="34" charset="0"/>
                <a:cs typeface="Times New Roman" panose="02020603050405020304" pitchFamily="18" charset="0"/>
              </a:rPr>
              <a:t>array('</a:t>
            </a:r>
            <a:r>
              <a:rPr lang="en-US" altLang="en-US" sz="2417" dirty="0" err="1">
                <a:latin typeface="Roboto Medium"/>
                <a:ea typeface="Calibri" panose="020F0502020204030204" pitchFamily="34" charset="0"/>
                <a:cs typeface="Times New Roman" panose="02020603050405020304" pitchFamily="18" charset="0"/>
              </a:rPr>
              <a:t>i</a:t>
            </a:r>
            <a:r>
              <a:rPr lang="en-US" altLang="en-US" sz="2417" dirty="0">
                <a:latin typeface="Roboto Medium"/>
                <a:ea typeface="Calibri" panose="020F0502020204030204" pitchFamily="34" charset="0"/>
                <a:cs typeface="Times New Roman" panose="02020603050405020304" pitchFamily="18" charset="0"/>
              </a:rPr>
              <a:t>', [33,22,11])</a:t>
            </a:r>
            <a:endParaRPr lang="en-IN" altLang="en-US" sz="2417" dirty="0">
              <a:latin typeface="Roboto Medium"/>
              <a:ea typeface="Calibri" panose="020F0502020204030204" pitchFamily="34" charset="0"/>
              <a:cs typeface="Times New Roman" panose="02020603050405020304" pitchFamily="18" charset="0"/>
            </a:endParaRPr>
          </a:p>
        </p:txBody>
      </p:sp>
      <p:sp>
        <p:nvSpPr>
          <p:cNvPr id="48133" name="Text Placeholder 2"/>
          <p:cNvSpPr txBox="1">
            <a:spLocks/>
          </p:cNvSpPr>
          <p:nvPr/>
        </p:nvSpPr>
        <p:spPr bwMode="auto">
          <a:xfrm>
            <a:off x="8636000" y="1774032"/>
            <a:ext cx="3111500" cy="3683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eaLnBrk="0" fontAlgn="base" hangingPunct="0">
              <a:spcBef>
                <a:spcPct val="0"/>
              </a:spcBef>
              <a:spcAft>
                <a:spcPct val="0"/>
              </a:spcAft>
              <a:defRPr sz="2600">
                <a:solidFill>
                  <a:schemeClr val="tx1"/>
                </a:solidFill>
                <a:latin typeface="Calibri" panose="020F0502020204030204" pitchFamily="34" charset="0"/>
              </a:defRPr>
            </a:lvl6pPr>
            <a:lvl7pPr marL="2225675" indent="-782638" eaLnBrk="0" fontAlgn="base" hangingPunct="0">
              <a:spcBef>
                <a:spcPct val="0"/>
              </a:spcBef>
              <a:spcAft>
                <a:spcPct val="0"/>
              </a:spcAft>
              <a:defRPr sz="2600">
                <a:solidFill>
                  <a:schemeClr val="tx1"/>
                </a:solidFill>
                <a:latin typeface="Calibri" panose="020F0502020204030204" pitchFamily="34" charset="0"/>
              </a:defRPr>
            </a:lvl7pPr>
            <a:lvl8pPr marL="2682875" indent="-782638" eaLnBrk="0" fontAlgn="base" hangingPunct="0">
              <a:spcBef>
                <a:spcPct val="0"/>
              </a:spcBef>
              <a:spcAft>
                <a:spcPct val="0"/>
              </a:spcAft>
              <a:defRPr sz="2600">
                <a:solidFill>
                  <a:schemeClr val="tx1"/>
                </a:solidFill>
                <a:latin typeface="Calibri" panose="020F0502020204030204" pitchFamily="34" charset="0"/>
              </a:defRPr>
            </a:lvl8pPr>
            <a:lvl9pPr marL="3140075" indent="-782638" eaLnBrk="0" fontAlgn="base" hangingPunct="0">
              <a:spcBef>
                <a:spcPct val="0"/>
              </a:spcBef>
              <a:spcAft>
                <a:spcPct val="0"/>
              </a:spcAft>
              <a:defRPr sz="2600">
                <a:solidFill>
                  <a:schemeClr val="tx1"/>
                </a:solidFill>
                <a:latin typeface="Calibri" panose="020F0502020204030204" pitchFamily="34" charset="0"/>
              </a:defRPr>
            </a:lvl9pPr>
          </a:lstStyle>
          <a:p>
            <a:pPr defTabSz="761970">
              <a:spcAft>
                <a:spcPts val="1396"/>
              </a:spcAft>
            </a:pPr>
            <a:r>
              <a:rPr lang="en-IN" altLang="en-US" sz="2417" dirty="0">
                <a:latin typeface="Roboto Medium"/>
                <a:ea typeface="Calibri" panose="020F0502020204030204" pitchFamily="34" charset="0"/>
                <a:cs typeface="Times New Roman" panose="02020603050405020304" pitchFamily="18" charset="0"/>
              </a:rPr>
              <a:t>Printing the array elements</a:t>
            </a:r>
          </a:p>
          <a:p>
            <a:pPr defTabSz="761970">
              <a:spcAft>
                <a:spcPts val="1396"/>
              </a:spcAft>
            </a:pPr>
            <a:r>
              <a:rPr lang="en-IN" altLang="en-US" sz="2417" dirty="0">
                <a:latin typeface="Roboto Medium"/>
                <a:ea typeface="Calibri" panose="020F0502020204030204" pitchFamily="34" charset="0"/>
                <a:cs typeface="Times New Roman" panose="02020603050405020304" pitchFamily="18" charset="0"/>
              </a:rPr>
              <a:t>for </a:t>
            </a:r>
            <a:r>
              <a:rPr lang="en-IN" altLang="en-US" sz="2417" dirty="0" err="1">
                <a:latin typeface="Roboto Medium"/>
                <a:ea typeface="Calibri" panose="020F0502020204030204" pitchFamily="34" charset="0"/>
                <a:cs typeface="Times New Roman" panose="02020603050405020304" pitchFamily="18" charset="0"/>
              </a:rPr>
              <a:t>i</a:t>
            </a:r>
            <a:r>
              <a:rPr lang="en-IN" altLang="en-US" sz="2417" dirty="0">
                <a:latin typeface="Roboto Medium"/>
                <a:ea typeface="Calibri" panose="020F0502020204030204" pitchFamily="34" charset="0"/>
                <a:cs typeface="Times New Roman" panose="02020603050405020304" pitchFamily="18" charset="0"/>
              </a:rPr>
              <a:t> in range(0,3):</a:t>
            </a:r>
          </a:p>
          <a:p>
            <a:pPr defTabSz="761970">
              <a:spcAft>
                <a:spcPts val="1396"/>
              </a:spcAft>
            </a:pPr>
            <a:r>
              <a:rPr lang="en-IN" altLang="en-US" sz="2417" dirty="0">
                <a:latin typeface="Roboto Medium"/>
                <a:ea typeface="Calibri" panose="020F0502020204030204" pitchFamily="34" charset="0"/>
                <a:cs typeface="Times New Roman" panose="02020603050405020304" pitchFamily="18" charset="0"/>
              </a:rPr>
              <a:t>	print(a[</a:t>
            </a:r>
            <a:r>
              <a:rPr lang="en-IN" altLang="en-US" sz="2417" dirty="0" err="1">
                <a:latin typeface="Roboto Medium"/>
                <a:ea typeface="Calibri" panose="020F0502020204030204" pitchFamily="34" charset="0"/>
                <a:cs typeface="Times New Roman" panose="02020603050405020304" pitchFamily="18" charset="0"/>
              </a:rPr>
              <a:t>i</a:t>
            </a:r>
            <a:r>
              <a:rPr lang="en-IN" altLang="en-US" sz="2417" dirty="0">
                <a:latin typeface="Roboto Medium"/>
                <a:ea typeface="Calibri" panose="020F0502020204030204" pitchFamily="34" charset="0"/>
                <a:cs typeface="Times New Roman" panose="02020603050405020304" pitchFamily="18" charset="0"/>
              </a:rPr>
              <a:t>])</a:t>
            </a:r>
          </a:p>
          <a:p>
            <a:pPr defTabSz="761970">
              <a:spcAft>
                <a:spcPts val="1396"/>
              </a:spcAft>
            </a:pPr>
            <a:r>
              <a:rPr lang="en-IN" altLang="en-US" sz="2417" dirty="0">
                <a:latin typeface="Roboto Medium"/>
                <a:ea typeface="Calibri" panose="020F0502020204030204" pitchFamily="34" charset="0"/>
                <a:cs typeface="Times New Roman" panose="02020603050405020304" pitchFamily="18" charset="0"/>
              </a:rPr>
              <a:t>33</a:t>
            </a:r>
          </a:p>
          <a:p>
            <a:pPr defTabSz="761970">
              <a:spcAft>
                <a:spcPts val="1396"/>
              </a:spcAft>
            </a:pPr>
            <a:r>
              <a:rPr lang="en-IN" altLang="en-US" sz="2417" dirty="0">
                <a:latin typeface="Roboto Medium"/>
                <a:ea typeface="Calibri" panose="020F0502020204030204" pitchFamily="34" charset="0"/>
                <a:cs typeface="Times New Roman" panose="02020603050405020304" pitchFamily="18" charset="0"/>
              </a:rPr>
              <a:t>22</a:t>
            </a:r>
          </a:p>
          <a:p>
            <a:pPr defTabSz="761970">
              <a:spcAft>
                <a:spcPts val="1396"/>
              </a:spcAft>
            </a:pPr>
            <a:r>
              <a:rPr lang="en-IN" altLang="en-US" sz="2417" dirty="0">
                <a:latin typeface="Roboto Medium"/>
                <a:ea typeface="Calibri" panose="020F0502020204030204" pitchFamily="34" charset="0"/>
                <a:cs typeface="Times New Roman" panose="02020603050405020304" pitchFamily="18" charset="0"/>
              </a:rPr>
              <a:t>11</a:t>
            </a:r>
          </a:p>
        </p:txBody>
      </p:sp>
    </p:spTree>
    <p:extLst>
      <p:ext uri="{BB962C8B-B14F-4D97-AF65-F5344CB8AC3E}">
        <p14:creationId xmlns:p14="http://schemas.microsoft.com/office/powerpoint/2010/main" val="2031721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1"/>
            <a:ext cx="11963400" cy="533400"/>
          </a:xfrm>
        </p:spPr>
        <p:txBody>
          <a:bodyPr/>
          <a:lstStyle/>
          <a:p>
            <a:pPr>
              <a:defRPr/>
            </a:pPr>
            <a:r>
              <a:rPr lang="en-US" sz="2400" b="1" dirty="0">
                <a:solidFill>
                  <a:schemeClr val="tx1"/>
                </a:solidFill>
              </a:rPr>
              <a:t>Computation on NumPy Arrays: </a:t>
            </a:r>
            <a:r>
              <a:rPr lang="en-US" sz="2400" b="1" dirty="0" err="1">
                <a:solidFill>
                  <a:schemeClr val="tx1"/>
                </a:solidFill>
              </a:rPr>
              <a:t>UFunc</a:t>
            </a:r>
            <a:r>
              <a:rPr lang="en-US" sz="2400" b="1" dirty="0">
                <a:solidFill>
                  <a:schemeClr val="tx1"/>
                </a:solidFill>
              </a:rPr>
              <a:t> – 5. Advanced  (Outer product)</a:t>
            </a:r>
            <a:endParaRPr lang="en-IN" sz="2400" b="1" dirty="0">
              <a:solidFill>
                <a:schemeClr val="tx1"/>
              </a:solidFill>
            </a:endParaRPr>
          </a:p>
        </p:txBody>
      </p:sp>
      <p:sp>
        <p:nvSpPr>
          <p:cNvPr id="65539" name="Text Placeholder 2"/>
          <p:cNvSpPr>
            <a:spLocks noGrp="1"/>
          </p:cNvSpPr>
          <p:nvPr>
            <p:ph type="body" sz="quarter" idx="17"/>
          </p:nvPr>
        </p:nvSpPr>
        <p:spPr bwMode="auto">
          <a:xfrm>
            <a:off x="355499" y="991129"/>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b="1" dirty="0">
                <a:solidFill>
                  <a:schemeClr val="tx1"/>
                </a:solidFill>
              </a:rPr>
              <a:t>Outer products:</a:t>
            </a:r>
            <a:r>
              <a:rPr lang="en-US" dirty="0">
                <a:solidFill>
                  <a:schemeClr val="tx1"/>
                </a:solidFill>
              </a:rPr>
              <a:t> Finally, any </a:t>
            </a:r>
            <a:r>
              <a:rPr lang="en-US" dirty="0" err="1">
                <a:solidFill>
                  <a:schemeClr val="tx1"/>
                </a:solidFill>
              </a:rPr>
              <a:t>ufunc</a:t>
            </a:r>
            <a:r>
              <a:rPr lang="en-US" dirty="0">
                <a:solidFill>
                  <a:schemeClr val="tx1"/>
                </a:solidFill>
              </a:rPr>
              <a:t> can compute the output of all pairs of two different inputs using the outer method. </a:t>
            </a:r>
          </a:p>
          <a:p>
            <a:pPr marL="0" indent="0" algn="just">
              <a:buNone/>
            </a:pPr>
            <a:r>
              <a:rPr lang="en-US" sz="2000" dirty="0">
                <a:solidFill>
                  <a:schemeClr val="tx1"/>
                </a:solidFill>
              </a:rPr>
              <a:t>The outer product is a mathematical operation that takes two vectors and produces a matrix. This matrix represents the multiplication of each element of the first vector with each element of the second vector.</a:t>
            </a:r>
          </a:p>
          <a:p>
            <a:pPr marL="0" indent="0" algn="just">
              <a:buNone/>
            </a:pPr>
            <a:r>
              <a:rPr lang="en-US" sz="2000" dirty="0">
                <a:solidFill>
                  <a:schemeClr val="tx1"/>
                </a:solidFill>
              </a:rPr>
              <a:t>Here's a breakdown of how the outer product is computed:</a:t>
            </a:r>
          </a:p>
          <a:p>
            <a:pPr algn="just"/>
            <a:r>
              <a:rPr lang="en-US" sz="2000" dirty="0">
                <a:solidFill>
                  <a:schemeClr val="tx1"/>
                </a:solidFill>
              </a:rPr>
              <a:t>Input: You start with two vectors, let's call them 𝑎 and 𝑏. If 𝑎a has 𝑚m elements and 𝑏 has 𝑛 elements, then the resulting outer product matrix will have dimensions 𝑚×𝑛.</a:t>
            </a:r>
          </a:p>
          <a:p>
            <a:pPr algn="just"/>
            <a:r>
              <a:rPr lang="en-US" sz="2000" dirty="0">
                <a:solidFill>
                  <a:schemeClr val="tx1"/>
                </a:solidFill>
              </a:rPr>
              <a:t>Element-wise multiplication: For each element 𝑎𝑖​ in 𝑎 and each element 𝑏𝑗 in 𝑏, you multiply them together to form an element of the resulting matrix. This means that the element in the 𝑖-</a:t>
            </a:r>
            <a:r>
              <a:rPr lang="en-US" sz="2000" dirty="0" err="1">
                <a:solidFill>
                  <a:schemeClr val="tx1"/>
                </a:solidFill>
              </a:rPr>
              <a:t>th</a:t>
            </a:r>
            <a:r>
              <a:rPr lang="en-US" sz="2000" dirty="0">
                <a:solidFill>
                  <a:schemeClr val="tx1"/>
                </a:solidFill>
              </a:rPr>
              <a:t> row and 𝑗-</a:t>
            </a:r>
            <a:r>
              <a:rPr lang="en-US" sz="2000" dirty="0" err="1">
                <a:solidFill>
                  <a:schemeClr val="tx1"/>
                </a:solidFill>
              </a:rPr>
              <a:t>th</a:t>
            </a:r>
            <a:r>
              <a:rPr lang="en-US" sz="2000" dirty="0">
                <a:solidFill>
                  <a:schemeClr val="tx1"/>
                </a:solidFill>
              </a:rPr>
              <a:t> column of the resulting matrix will be 𝑎𝑖×𝑏𝑗.</a:t>
            </a:r>
          </a:p>
          <a:p>
            <a:pPr algn="just"/>
            <a:r>
              <a:rPr lang="en-US" sz="2000" dirty="0">
                <a:solidFill>
                  <a:schemeClr val="tx1"/>
                </a:solidFill>
              </a:rPr>
              <a:t>Resulting matrix: After performing the element-wise multiplication for all combinations of elements from 𝑎 and 𝑏, you obtain the resulting matrix, where each element represents the product of a corresponding pair of elements from the two vectors.</a:t>
            </a:r>
          </a:p>
          <a:p>
            <a:pPr marL="0" indent="0" algn="just">
              <a:spcBef>
                <a:spcPct val="0"/>
              </a:spcBef>
              <a:spcAft>
                <a:spcPts val="1396"/>
              </a:spcAft>
              <a:buNone/>
            </a:pPr>
            <a:endParaRPr lang="en-US" dirty="0">
              <a:solidFill>
                <a:schemeClr val="tx1"/>
              </a:solidFill>
            </a:endParaRPr>
          </a:p>
        </p:txBody>
      </p:sp>
    </p:spTree>
    <p:extLst>
      <p:ext uri="{BB962C8B-B14F-4D97-AF65-F5344CB8AC3E}">
        <p14:creationId xmlns:p14="http://schemas.microsoft.com/office/powerpoint/2010/main" val="28021626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10720291" cy="838729"/>
          </a:xfrm>
        </p:spPr>
        <p:txBody>
          <a:bodyPr/>
          <a:lstStyle/>
          <a:p>
            <a:pPr>
              <a:defRPr/>
            </a:pPr>
            <a:r>
              <a:rPr lang="en-US" dirty="0"/>
              <a:t>Computation on NumPy Arrays: </a:t>
            </a:r>
            <a:r>
              <a:rPr lang="en-US" dirty="0" err="1"/>
              <a:t>UFunc</a:t>
            </a:r>
            <a:r>
              <a:rPr lang="en-US" dirty="0"/>
              <a:t> – 5. Advanced  (Outer product)</a:t>
            </a:r>
            <a:endParaRPr lang="en-IN" dirty="0"/>
          </a:p>
        </p:txBody>
      </p:sp>
      <p:sp>
        <p:nvSpPr>
          <p:cNvPr id="65539" name="Text Placeholder 2"/>
          <p:cNvSpPr>
            <a:spLocks noGrp="1"/>
          </p:cNvSpPr>
          <p:nvPr>
            <p:ph type="body" sz="quarter" idx="17"/>
          </p:nvPr>
        </p:nvSpPr>
        <p:spPr bwMode="auto">
          <a:xfrm>
            <a:off x="355499" y="991129"/>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b="1" dirty="0">
                <a:solidFill>
                  <a:schemeClr val="tx1"/>
                </a:solidFill>
              </a:rPr>
              <a:t>Create a multiplication table:</a:t>
            </a:r>
          </a:p>
          <a:p>
            <a:pPr marL="0" indent="0" algn="just">
              <a:spcBef>
                <a:spcPct val="0"/>
              </a:spcBef>
              <a:spcAft>
                <a:spcPts val="1396"/>
              </a:spcAft>
              <a:buNone/>
            </a:pP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2590800" y="1945480"/>
            <a:ext cx="6263544" cy="2872846"/>
          </a:xfrm>
          <a:prstGeom prst="rect">
            <a:avLst/>
          </a:prstGeom>
        </p:spPr>
      </p:pic>
    </p:spTree>
    <p:extLst>
      <p:ext uri="{BB962C8B-B14F-4D97-AF65-F5344CB8AC3E}">
        <p14:creationId xmlns:p14="http://schemas.microsoft.com/office/powerpoint/2010/main" val="13561373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102</a:t>
            </a:fld>
            <a:endParaRPr lang="en-NZ" dirty="0"/>
          </a:p>
        </p:txBody>
      </p:sp>
      <p:sp>
        <p:nvSpPr>
          <p:cNvPr id="3" name="Title 2"/>
          <p:cNvSpPr>
            <a:spLocks noGrp="1"/>
          </p:cNvSpPr>
          <p:nvPr>
            <p:ph type="title"/>
          </p:nvPr>
        </p:nvSpPr>
        <p:spPr>
          <a:xfrm>
            <a:off x="664276" y="152400"/>
            <a:ext cx="11115600" cy="213814"/>
          </a:xfrm>
        </p:spPr>
        <p:txBody>
          <a:bodyPr/>
          <a:lstStyle/>
          <a:p>
            <a:r>
              <a:rPr lang="en-US" dirty="0" err="1"/>
              <a:t>UFunc</a:t>
            </a:r>
            <a:r>
              <a:rPr lang="en-US" dirty="0"/>
              <a:t> – 5. Advanced  (Outer product) contd..</a:t>
            </a:r>
          </a:p>
        </p:txBody>
      </p:sp>
      <p:sp>
        <p:nvSpPr>
          <p:cNvPr id="4" name="Text Placeholder 3"/>
          <p:cNvSpPr>
            <a:spLocks noGrp="1"/>
          </p:cNvSpPr>
          <p:nvPr>
            <p:ph type="body" sz="quarter" idx="17"/>
          </p:nvPr>
        </p:nvSpPr>
        <p:spPr>
          <a:xfrm>
            <a:off x="533400" y="393045"/>
            <a:ext cx="10963201" cy="5256216"/>
          </a:xfrm>
        </p:spPr>
        <p:txBody>
          <a:bodyPr/>
          <a:lstStyle/>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r>
              <a:rPr lang="en-US" dirty="0">
                <a:solidFill>
                  <a:schemeClr val="tx1"/>
                </a:solidFill>
              </a:rPr>
              <a:t># Define two arrays</a:t>
            </a:r>
          </a:p>
          <a:p>
            <a:pPr marL="0" indent="0">
              <a:buNone/>
            </a:pPr>
            <a:r>
              <a:rPr lang="en-US" dirty="0">
                <a:solidFill>
                  <a:schemeClr val="tx1"/>
                </a:solidFill>
              </a:rPr>
              <a:t>a = </a:t>
            </a:r>
            <a:r>
              <a:rPr lang="en-US" dirty="0" err="1">
                <a:solidFill>
                  <a:schemeClr val="tx1"/>
                </a:solidFill>
              </a:rPr>
              <a:t>np.array</a:t>
            </a:r>
            <a:r>
              <a:rPr lang="en-US" dirty="0">
                <a:solidFill>
                  <a:schemeClr val="tx1"/>
                </a:solidFill>
              </a:rPr>
              <a:t>([1, 2, 3])</a:t>
            </a:r>
          </a:p>
          <a:p>
            <a:pPr marL="0" indent="0">
              <a:buNone/>
            </a:pPr>
            <a:r>
              <a:rPr lang="en-US" dirty="0">
                <a:solidFill>
                  <a:schemeClr val="tx1"/>
                </a:solidFill>
              </a:rPr>
              <a:t>b = </a:t>
            </a:r>
            <a:r>
              <a:rPr lang="en-US" dirty="0" err="1">
                <a:solidFill>
                  <a:schemeClr val="tx1"/>
                </a:solidFill>
              </a:rPr>
              <a:t>np.array</a:t>
            </a:r>
            <a:r>
              <a:rPr lang="en-US" dirty="0">
                <a:solidFill>
                  <a:schemeClr val="tx1"/>
                </a:solidFill>
              </a:rPr>
              <a:t>([4, 5, 6])</a:t>
            </a:r>
          </a:p>
          <a:p>
            <a:pPr marL="0" indent="0">
              <a:buNone/>
            </a:pPr>
            <a:r>
              <a:rPr lang="en-US" dirty="0">
                <a:solidFill>
                  <a:schemeClr val="tx1"/>
                </a:solidFill>
              </a:rPr>
              <a:t># Compute the outer product using the </a:t>
            </a:r>
            <a:r>
              <a:rPr lang="en-US" dirty="0" err="1">
                <a:solidFill>
                  <a:schemeClr val="tx1"/>
                </a:solidFill>
              </a:rPr>
              <a:t>ufunc</a:t>
            </a:r>
            <a:r>
              <a:rPr lang="en-US" dirty="0">
                <a:solidFill>
                  <a:schemeClr val="tx1"/>
                </a:solidFill>
              </a:rPr>
              <a:t> outer</a:t>
            </a:r>
          </a:p>
          <a:p>
            <a:pPr marL="0" indent="0">
              <a:buNone/>
            </a:pPr>
            <a:r>
              <a:rPr lang="en-US" dirty="0" err="1">
                <a:solidFill>
                  <a:schemeClr val="tx1"/>
                </a:solidFill>
              </a:rPr>
              <a:t>outer_product</a:t>
            </a:r>
            <a:r>
              <a:rPr lang="en-US" dirty="0">
                <a:solidFill>
                  <a:schemeClr val="tx1"/>
                </a:solidFill>
              </a:rPr>
              <a:t> = </a:t>
            </a:r>
            <a:r>
              <a:rPr lang="en-US" dirty="0" err="1">
                <a:solidFill>
                  <a:schemeClr val="tx1"/>
                </a:solidFill>
              </a:rPr>
              <a:t>np.outer</a:t>
            </a:r>
            <a:r>
              <a:rPr lang="en-US" dirty="0">
                <a:solidFill>
                  <a:schemeClr val="tx1"/>
                </a:solidFill>
              </a:rPr>
              <a:t>(a, b)</a:t>
            </a:r>
          </a:p>
          <a:p>
            <a:pPr marL="0" indent="0">
              <a:buNone/>
            </a:pPr>
            <a:r>
              <a:rPr lang="en-US" dirty="0">
                <a:solidFill>
                  <a:schemeClr val="tx1"/>
                </a:solidFill>
              </a:rPr>
              <a:t>print("Outer product:")</a:t>
            </a:r>
          </a:p>
          <a:p>
            <a:pPr marL="0" indent="0">
              <a:buNone/>
            </a:pPr>
            <a:r>
              <a:rPr lang="en-US" dirty="0">
                <a:solidFill>
                  <a:schemeClr val="tx1"/>
                </a:solidFill>
              </a:rPr>
              <a:t>print(</a:t>
            </a:r>
            <a:r>
              <a:rPr lang="en-US" dirty="0" err="1">
                <a:solidFill>
                  <a:schemeClr val="tx1"/>
                </a:solidFill>
              </a:rPr>
              <a:t>outer_product</a:t>
            </a:r>
            <a:r>
              <a:rPr lang="en-US" dirty="0">
                <a:solidFill>
                  <a:schemeClr val="tx1"/>
                </a:solidFill>
              </a:rPr>
              <a:t>)</a:t>
            </a:r>
          </a:p>
          <a:p>
            <a:pPr marL="0" indent="0">
              <a:buNone/>
            </a:pPr>
            <a:r>
              <a:rPr lang="en-US" sz="1800" dirty="0">
                <a:solidFill>
                  <a:schemeClr val="tx1"/>
                </a:solidFill>
              </a:rPr>
              <a:t>                                                                              Output:</a:t>
            </a:r>
          </a:p>
          <a:p>
            <a:pPr marL="0" indent="0">
              <a:buNone/>
            </a:pPr>
            <a:r>
              <a:rPr lang="en-US" sz="1800" dirty="0">
                <a:solidFill>
                  <a:schemeClr val="tx1"/>
                </a:solidFill>
              </a:rPr>
              <a:t>                                                                              Outer product:</a:t>
            </a:r>
          </a:p>
          <a:p>
            <a:pPr marL="0" indent="0">
              <a:buNone/>
            </a:pPr>
            <a:r>
              <a:rPr lang="en-US" sz="1800" dirty="0">
                <a:solidFill>
                  <a:schemeClr val="tx1"/>
                </a:solidFill>
              </a:rPr>
              <a:t>                                                                              [[ 4  5  6]</a:t>
            </a:r>
          </a:p>
          <a:p>
            <a:pPr marL="0" indent="0">
              <a:buNone/>
            </a:pPr>
            <a:r>
              <a:rPr lang="en-US" sz="1800" dirty="0">
                <a:solidFill>
                  <a:schemeClr val="tx1"/>
                </a:solidFill>
              </a:rPr>
              <a:t>                                                                               [ 8 10 12]</a:t>
            </a:r>
          </a:p>
          <a:p>
            <a:pPr marL="0" indent="0">
              <a:buNone/>
            </a:pPr>
            <a:r>
              <a:rPr lang="en-US" sz="1800" dirty="0">
                <a:solidFill>
                  <a:schemeClr val="tx1"/>
                </a:solidFill>
              </a:rPr>
              <a:t>                                                                              [12 15 18]]</a:t>
            </a:r>
          </a:p>
          <a:p>
            <a:pPr marL="0" indent="0">
              <a:buNone/>
            </a:pPr>
            <a:endParaRPr lang="en-US" dirty="0"/>
          </a:p>
        </p:txBody>
      </p:sp>
    </p:spTree>
    <p:extLst>
      <p:ext uri="{BB962C8B-B14F-4D97-AF65-F5344CB8AC3E}">
        <p14:creationId xmlns:p14="http://schemas.microsoft.com/office/powerpoint/2010/main" val="36156008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372"/>
            <a:ext cx="11372722" cy="585534"/>
          </a:xfrm>
        </p:spPr>
        <p:txBody>
          <a:bodyPr/>
          <a:lstStyle/>
          <a:p>
            <a:pPr>
              <a:defRPr/>
            </a:pPr>
            <a:r>
              <a:rPr lang="en-US" sz="2400" b="1" dirty="0">
                <a:solidFill>
                  <a:schemeClr val="tx1"/>
                </a:solidFill>
              </a:rPr>
              <a:t>Computation on NumPy Arrays: </a:t>
            </a:r>
            <a:r>
              <a:rPr lang="en-US" sz="2400" b="1" dirty="0" err="1">
                <a:solidFill>
                  <a:schemeClr val="tx1"/>
                </a:solidFill>
              </a:rPr>
              <a:t>UFunc</a:t>
            </a:r>
            <a:r>
              <a:rPr lang="en-US" sz="2400" b="1" dirty="0">
                <a:solidFill>
                  <a:schemeClr val="tx1"/>
                </a:solidFill>
              </a:rPr>
              <a:t> – 5. Advanced (Aggregate)</a:t>
            </a:r>
            <a:endParaRPr lang="en-IN" sz="2400" b="1" dirty="0">
              <a:solidFill>
                <a:schemeClr val="tx1"/>
              </a:solidFill>
            </a:endParaRPr>
          </a:p>
        </p:txBody>
      </p:sp>
      <p:sp>
        <p:nvSpPr>
          <p:cNvPr id="65539" name="Text Placeholder 2"/>
          <p:cNvSpPr>
            <a:spLocks noGrp="1"/>
          </p:cNvSpPr>
          <p:nvPr>
            <p:ph type="body" sz="quarter" idx="17"/>
          </p:nvPr>
        </p:nvSpPr>
        <p:spPr bwMode="auto">
          <a:xfrm>
            <a:off x="650779" y="938995"/>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r>
              <a:rPr lang="en-US" b="1" dirty="0">
                <a:solidFill>
                  <a:schemeClr val="tx1"/>
                </a:solidFill>
              </a:rPr>
              <a:t>Aggregates</a:t>
            </a:r>
            <a:r>
              <a:rPr lang="en-US" dirty="0">
                <a:solidFill>
                  <a:schemeClr val="tx1"/>
                </a:solidFill>
              </a:rPr>
              <a:t>: For binary </a:t>
            </a:r>
            <a:r>
              <a:rPr lang="en-US" dirty="0" err="1">
                <a:solidFill>
                  <a:schemeClr val="tx1"/>
                </a:solidFill>
              </a:rPr>
              <a:t>ufuncs</a:t>
            </a:r>
            <a:r>
              <a:rPr lang="en-US" dirty="0">
                <a:solidFill>
                  <a:schemeClr val="tx1"/>
                </a:solidFill>
              </a:rPr>
              <a:t>, there are some interesting aggregates that can be computed directly from the object. </a:t>
            </a:r>
          </a:p>
          <a:p>
            <a:pPr marL="342900" indent="-342900" algn="just">
              <a:spcBef>
                <a:spcPct val="0"/>
              </a:spcBef>
              <a:spcAft>
                <a:spcPts val="1396"/>
              </a:spcAft>
              <a:buFont typeface="Arial" panose="020B0604020202020204" pitchFamily="34" charset="0"/>
              <a:buChar char="•"/>
            </a:pPr>
            <a:r>
              <a:rPr lang="en-US" dirty="0">
                <a:solidFill>
                  <a:schemeClr val="tx1"/>
                </a:solidFill>
              </a:rPr>
              <a:t>For example, to reduce an array with a particular operation, use the reduce method of any </a:t>
            </a:r>
            <a:r>
              <a:rPr lang="en-US" dirty="0" err="1">
                <a:solidFill>
                  <a:schemeClr val="tx1"/>
                </a:solidFill>
              </a:rPr>
              <a:t>ufunc</a:t>
            </a:r>
            <a:r>
              <a:rPr lang="en-US" dirty="0">
                <a:solidFill>
                  <a:schemeClr val="tx1"/>
                </a:solidFill>
              </a:rPr>
              <a:t>. </a:t>
            </a:r>
          </a:p>
          <a:p>
            <a:pPr marL="342900" indent="-342900" algn="just">
              <a:spcBef>
                <a:spcPct val="0"/>
              </a:spcBef>
              <a:spcAft>
                <a:spcPts val="1396"/>
              </a:spcAft>
              <a:buFont typeface="Arial" panose="020B0604020202020204" pitchFamily="34" charset="0"/>
              <a:buChar char="•"/>
            </a:pPr>
            <a:r>
              <a:rPr lang="en-US" dirty="0">
                <a:solidFill>
                  <a:schemeClr val="tx1"/>
                </a:solidFill>
              </a:rPr>
              <a:t>A reduce repeatedly applies a given operation to the elements of an array until only a single result remains. </a:t>
            </a:r>
          </a:p>
          <a:p>
            <a:pPr marL="342900" indent="-342900" algn="just">
              <a:spcBef>
                <a:spcPct val="0"/>
              </a:spcBef>
              <a:spcAft>
                <a:spcPts val="1396"/>
              </a:spcAft>
              <a:buFont typeface="Arial" panose="020B0604020202020204" pitchFamily="34" charset="0"/>
              <a:buChar char="•"/>
            </a:pPr>
            <a:r>
              <a:rPr lang="en-US" dirty="0">
                <a:solidFill>
                  <a:schemeClr val="tx1"/>
                </a:solidFill>
              </a:rPr>
              <a:t>For example, calling reduce on the add </a:t>
            </a:r>
            <a:r>
              <a:rPr lang="en-US" dirty="0" err="1">
                <a:solidFill>
                  <a:schemeClr val="tx1"/>
                </a:solidFill>
              </a:rPr>
              <a:t>ufunc</a:t>
            </a:r>
            <a:r>
              <a:rPr lang="en-US" dirty="0">
                <a:solidFill>
                  <a:schemeClr val="tx1"/>
                </a:solidFill>
              </a:rPr>
              <a:t> returns the sum of all elements in the array:</a:t>
            </a:r>
            <a:endParaRPr lang="en-IN" altLang="en-US" dirty="0">
              <a:solidFill>
                <a:schemeClr val="tx1"/>
              </a:solidFill>
              <a:latin typeface="Roboto Medium"/>
              <a:ea typeface="Roboto Medium"/>
              <a:cs typeface="Calibri" panose="020F0502020204030204" pitchFamily="34" charset="0"/>
            </a:endParaRPr>
          </a:p>
        </p:txBody>
      </p:sp>
      <p:sp>
        <p:nvSpPr>
          <p:cNvPr id="4" name="Rectangle 3"/>
          <p:cNvSpPr/>
          <p:nvPr/>
        </p:nvSpPr>
        <p:spPr>
          <a:xfrm>
            <a:off x="4191000" y="4038600"/>
            <a:ext cx="6096000" cy="2308324"/>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sz="2400" dirty="0"/>
              <a:t>import </a:t>
            </a:r>
            <a:r>
              <a:rPr lang="en-US" sz="2400" dirty="0" err="1"/>
              <a:t>numpy</a:t>
            </a:r>
            <a:r>
              <a:rPr lang="en-US" sz="2400" dirty="0"/>
              <a:t> as np</a:t>
            </a:r>
          </a:p>
          <a:p>
            <a:r>
              <a:rPr lang="en-US" sz="2400" dirty="0"/>
              <a:t>x=</a:t>
            </a:r>
            <a:r>
              <a:rPr lang="en-US" sz="2400" dirty="0" err="1"/>
              <a:t>np.arange</a:t>
            </a:r>
            <a:r>
              <a:rPr lang="en-US" sz="2400" dirty="0"/>
              <a:t>(1,6)</a:t>
            </a:r>
          </a:p>
          <a:p>
            <a:r>
              <a:rPr lang="en-US" sz="2400" dirty="0"/>
              <a:t>s=</a:t>
            </a:r>
            <a:r>
              <a:rPr lang="en-US" sz="2400" dirty="0" err="1"/>
              <a:t>np.add.reduce</a:t>
            </a:r>
            <a:r>
              <a:rPr lang="en-US" sz="2400" dirty="0"/>
              <a:t>(x)</a:t>
            </a:r>
          </a:p>
          <a:p>
            <a:r>
              <a:rPr lang="en-US" sz="2400" dirty="0"/>
              <a:t>print(s)</a:t>
            </a:r>
          </a:p>
          <a:p>
            <a:endParaRPr lang="en-US" sz="2400" dirty="0"/>
          </a:p>
          <a:p>
            <a:r>
              <a:rPr lang="en-US" sz="2400" dirty="0"/>
              <a:t>15</a:t>
            </a:r>
          </a:p>
        </p:txBody>
      </p:sp>
    </p:spTree>
    <p:extLst>
      <p:ext uri="{BB962C8B-B14F-4D97-AF65-F5344CB8AC3E}">
        <p14:creationId xmlns:p14="http://schemas.microsoft.com/office/powerpoint/2010/main" val="30680119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0962745" cy="838729"/>
          </a:xfrm>
        </p:spPr>
        <p:txBody>
          <a:bodyPr/>
          <a:lstStyle/>
          <a:p>
            <a:pPr>
              <a:defRPr/>
            </a:pPr>
            <a:r>
              <a:rPr lang="en-US" dirty="0"/>
              <a:t>Computation on </a:t>
            </a:r>
            <a:r>
              <a:rPr lang="en-US" dirty="0" err="1"/>
              <a:t>NumPy</a:t>
            </a:r>
            <a:r>
              <a:rPr lang="en-US" dirty="0"/>
              <a:t> Arrays: </a:t>
            </a:r>
            <a:r>
              <a:rPr lang="en-US" dirty="0" err="1"/>
              <a:t>UFunc</a:t>
            </a:r>
            <a:r>
              <a:rPr lang="en-US" dirty="0"/>
              <a:t> – 5. Advanced (Aggregate)</a:t>
            </a:r>
            <a:endParaRPr lang="en-IN" dirty="0"/>
          </a:p>
        </p:txBody>
      </p:sp>
      <p:pic>
        <p:nvPicPr>
          <p:cNvPr id="3" name="Picture 2"/>
          <p:cNvPicPr>
            <a:picLocks noChangeAspect="1"/>
          </p:cNvPicPr>
          <p:nvPr/>
        </p:nvPicPr>
        <p:blipFill>
          <a:blip r:embed="rId2"/>
          <a:stretch>
            <a:fillRect/>
          </a:stretch>
        </p:blipFill>
        <p:spPr>
          <a:xfrm>
            <a:off x="695854" y="1420089"/>
            <a:ext cx="9367838" cy="3455845"/>
          </a:xfrm>
          <a:prstGeom prst="rect">
            <a:avLst/>
          </a:prstGeom>
        </p:spPr>
      </p:pic>
      <p:pic>
        <p:nvPicPr>
          <p:cNvPr id="4" name="Picture 3"/>
          <p:cNvPicPr>
            <a:picLocks noChangeAspect="1"/>
          </p:cNvPicPr>
          <p:nvPr/>
        </p:nvPicPr>
        <p:blipFill>
          <a:blip r:embed="rId3"/>
          <a:stretch>
            <a:fillRect/>
          </a:stretch>
        </p:blipFill>
        <p:spPr>
          <a:xfrm>
            <a:off x="6096000" y="3810000"/>
            <a:ext cx="5267325" cy="1038225"/>
          </a:xfrm>
          <a:prstGeom prst="rect">
            <a:avLst/>
          </a:prstGeom>
        </p:spPr>
      </p:pic>
    </p:spTree>
    <p:extLst>
      <p:ext uri="{BB962C8B-B14F-4D97-AF65-F5344CB8AC3E}">
        <p14:creationId xmlns:p14="http://schemas.microsoft.com/office/powerpoint/2010/main" val="373455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Computation on </a:t>
            </a:r>
            <a:r>
              <a:rPr lang="en-US" dirty="0" err="1"/>
              <a:t>NumPy</a:t>
            </a:r>
            <a:r>
              <a:rPr lang="en-US" dirty="0"/>
              <a:t> Arrays: </a:t>
            </a:r>
            <a:r>
              <a:rPr lang="en-US" dirty="0" err="1"/>
              <a:t>UFunc</a:t>
            </a:r>
            <a:r>
              <a:rPr lang="en-US" dirty="0"/>
              <a:t> – 5. Advanced (Aggregate) : Aggregations: Min, Max, and Everything in Between</a:t>
            </a:r>
            <a:endParaRPr lang="en-IN" dirty="0"/>
          </a:p>
        </p:txBody>
      </p:sp>
      <p:sp>
        <p:nvSpPr>
          <p:cNvPr id="65539" name="Text Placeholder 2"/>
          <p:cNvSpPr>
            <a:spLocks noGrp="1"/>
          </p:cNvSpPr>
          <p:nvPr>
            <p:ph type="body" sz="quarter" idx="17"/>
          </p:nvPr>
        </p:nvSpPr>
        <p:spPr bwMode="auto">
          <a:xfrm>
            <a:off x="730490" y="2057400"/>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456388" indent="-456388" algn="just">
              <a:spcBef>
                <a:spcPct val="0"/>
              </a:spcBef>
              <a:spcAft>
                <a:spcPts val="1396"/>
              </a:spcAft>
              <a:buFont typeface="Arial" panose="020B0604020202020204" pitchFamily="34" charset="0"/>
              <a:buChar char="•"/>
            </a:pPr>
            <a:r>
              <a:rPr lang="en-US" sz="2800" dirty="0">
                <a:solidFill>
                  <a:schemeClr val="tx1"/>
                </a:solidFill>
              </a:rPr>
              <a:t>Large amount of data, a first step is to compute summary statistics for the data and the most common summary statistics are the mean and standard deviation, which allow you to summarize the “typical” values in a dataset.</a:t>
            </a:r>
          </a:p>
          <a:p>
            <a:pPr marL="456388" indent="-456388" algn="just">
              <a:spcBef>
                <a:spcPct val="0"/>
              </a:spcBef>
              <a:spcAft>
                <a:spcPts val="1396"/>
              </a:spcAft>
              <a:buFont typeface="Arial" panose="020B0604020202020204" pitchFamily="34" charset="0"/>
              <a:buChar char="•"/>
            </a:pPr>
            <a:r>
              <a:rPr lang="en-US" sz="2800" dirty="0">
                <a:solidFill>
                  <a:schemeClr val="tx1"/>
                </a:solidFill>
              </a:rPr>
              <a:t>Other aggregates are useful as well (the sum, product, median, minimum and maximum, quantiles, etc.).</a:t>
            </a:r>
          </a:p>
          <a:p>
            <a:pPr marL="456388" indent="-456388" algn="just">
              <a:spcBef>
                <a:spcPct val="0"/>
              </a:spcBef>
              <a:spcAft>
                <a:spcPts val="1396"/>
              </a:spcAft>
              <a:buFont typeface="Arial" panose="020B0604020202020204" pitchFamily="34" charset="0"/>
              <a:buChar char="•"/>
            </a:pPr>
            <a:r>
              <a:rPr lang="en-US" sz="2800" dirty="0" err="1">
                <a:solidFill>
                  <a:schemeClr val="tx1"/>
                </a:solidFill>
              </a:rPr>
              <a:t>NumPy</a:t>
            </a:r>
            <a:r>
              <a:rPr lang="en-US" sz="2800" dirty="0">
                <a:solidFill>
                  <a:schemeClr val="tx1"/>
                </a:solidFill>
              </a:rPr>
              <a:t> has fast built-in aggregation functions for working on arrays.</a:t>
            </a:r>
            <a:endParaRPr lang="en-IN" altLang="en-US" sz="2800" dirty="0">
              <a:solidFill>
                <a:schemeClr val="tx1"/>
              </a:solidFill>
              <a:latin typeface="Roboto Medium"/>
              <a:ea typeface="Roboto Medium"/>
              <a:cs typeface="Calibri" panose="020F0502020204030204" pitchFamily="34" charset="0"/>
            </a:endParaRPr>
          </a:p>
        </p:txBody>
      </p:sp>
    </p:spTree>
    <p:extLst>
      <p:ext uri="{BB962C8B-B14F-4D97-AF65-F5344CB8AC3E}">
        <p14:creationId xmlns:p14="http://schemas.microsoft.com/office/powerpoint/2010/main" val="15210456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Aggregations: Min, Max, and Everything in Between</a:t>
            </a:r>
            <a:endParaRPr lang="en-IN" dirty="0"/>
          </a:p>
        </p:txBody>
      </p:sp>
      <p:pic>
        <p:nvPicPr>
          <p:cNvPr id="3" name="Picture 2"/>
          <p:cNvPicPr>
            <a:picLocks noChangeAspect="1"/>
          </p:cNvPicPr>
          <p:nvPr/>
        </p:nvPicPr>
        <p:blipFill>
          <a:blip r:embed="rId2"/>
          <a:stretch>
            <a:fillRect/>
          </a:stretch>
        </p:blipFill>
        <p:spPr>
          <a:xfrm>
            <a:off x="3962400" y="1234282"/>
            <a:ext cx="6410325" cy="4933950"/>
          </a:xfrm>
          <a:prstGeom prst="rect">
            <a:avLst/>
          </a:prstGeom>
        </p:spPr>
      </p:pic>
      <p:sp>
        <p:nvSpPr>
          <p:cNvPr id="4" name="TextBox 3"/>
          <p:cNvSpPr txBox="1"/>
          <p:nvPr/>
        </p:nvSpPr>
        <p:spPr>
          <a:xfrm>
            <a:off x="670096" y="5029200"/>
            <a:ext cx="2895600" cy="1015663"/>
          </a:xfrm>
          <a:prstGeom prst="rect">
            <a:avLst/>
          </a:prstGeom>
          <a:noFill/>
        </p:spPr>
        <p:txBody>
          <a:bodyPr wrap="square" rtlCol="0">
            <a:spAutoFit/>
          </a:bodyPr>
          <a:lstStyle/>
          <a:p>
            <a:pPr algn="just"/>
            <a:r>
              <a:rPr lang="en-US" sz="1200" dirty="0"/>
              <a:t>This percentile function is commonly used in statistical analysis and data processing to compute percentiles, which are measures used to describe the distribution of data.</a:t>
            </a:r>
          </a:p>
        </p:txBody>
      </p:sp>
    </p:spTree>
    <p:extLst>
      <p:ext uri="{BB962C8B-B14F-4D97-AF65-F5344CB8AC3E}">
        <p14:creationId xmlns:p14="http://schemas.microsoft.com/office/powerpoint/2010/main" val="2705184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107</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p:txBody>
          <a:bodyPr/>
          <a:lstStyle/>
          <a:p>
            <a:r>
              <a:rPr lang="en-US" b="1" dirty="0"/>
              <a:t>NumPy-Aggregations</a:t>
            </a:r>
            <a:br>
              <a:rPr lang="en-US" b="1" dirty="0"/>
            </a:b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sz="2800" b="1" dirty="0">
                <a:solidFill>
                  <a:schemeClr val="tx1"/>
                </a:solidFill>
              </a:rPr>
              <a:t>import</a:t>
            </a:r>
            <a:r>
              <a:rPr lang="en-US" sz="2800" dirty="0">
                <a:solidFill>
                  <a:schemeClr val="tx1"/>
                </a:solidFill>
              </a:rPr>
              <a:t> numpy </a:t>
            </a:r>
            <a:r>
              <a:rPr lang="en-US" sz="2800" b="1" dirty="0">
                <a:solidFill>
                  <a:schemeClr val="tx1"/>
                </a:solidFill>
              </a:rPr>
              <a:t>as</a:t>
            </a:r>
            <a:r>
              <a:rPr lang="en-US" sz="2800" dirty="0">
                <a:solidFill>
                  <a:schemeClr val="tx1"/>
                </a:solidFill>
              </a:rPr>
              <a:t> np   </a:t>
            </a:r>
          </a:p>
          <a:p>
            <a:pPr>
              <a:buNone/>
            </a:pPr>
            <a:r>
              <a:rPr lang="en-US" sz="2800" dirty="0">
                <a:solidFill>
                  <a:schemeClr val="tx1"/>
                </a:solidFill>
              </a:rPr>
              <a:t>array1 = np.array([[10, 20, 30], [40, 50, 60]]) </a:t>
            </a:r>
          </a:p>
          <a:p>
            <a:pPr>
              <a:buNone/>
            </a:pPr>
            <a:r>
              <a:rPr lang="en-US" sz="2800" b="1" dirty="0">
                <a:solidFill>
                  <a:schemeClr val="tx1"/>
                </a:solidFill>
              </a:rPr>
              <a:t>print</a:t>
            </a:r>
            <a:r>
              <a:rPr lang="en-US" sz="2800" dirty="0">
                <a:solidFill>
                  <a:schemeClr val="tx1"/>
                </a:solidFill>
              </a:rPr>
              <a:t>("Mean: ", </a:t>
            </a:r>
            <a:r>
              <a:rPr lang="en-US" sz="2800" dirty="0" err="1">
                <a:solidFill>
                  <a:schemeClr val="tx1"/>
                </a:solidFill>
              </a:rPr>
              <a:t>np.mean</a:t>
            </a:r>
            <a:r>
              <a:rPr lang="en-US" sz="2800" dirty="0">
                <a:solidFill>
                  <a:schemeClr val="tx1"/>
                </a:solidFill>
              </a:rPr>
              <a:t>(array1))</a:t>
            </a:r>
          </a:p>
          <a:p>
            <a:pPr>
              <a:buNone/>
            </a:pPr>
            <a:r>
              <a:rPr lang="en-US" sz="2800" b="1" dirty="0">
                <a:solidFill>
                  <a:schemeClr val="tx1"/>
                </a:solidFill>
              </a:rPr>
              <a:t>print</a:t>
            </a:r>
            <a:r>
              <a:rPr lang="en-US" sz="2800" dirty="0">
                <a:solidFill>
                  <a:schemeClr val="tx1"/>
                </a:solidFill>
              </a:rPr>
              <a:t>("Std: ", np.std(array1))</a:t>
            </a:r>
          </a:p>
          <a:p>
            <a:pPr>
              <a:buNone/>
            </a:pPr>
            <a:r>
              <a:rPr lang="en-US" sz="2800" b="1" dirty="0">
                <a:solidFill>
                  <a:schemeClr val="tx1"/>
                </a:solidFill>
              </a:rPr>
              <a:t>print</a:t>
            </a:r>
            <a:r>
              <a:rPr lang="en-US" sz="2800" dirty="0">
                <a:solidFill>
                  <a:schemeClr val="tx1"/>
                </a:solidFill>
              </a:rPr>
              <a:t>("</a:t>
            </a:r>
            <a:r>
              <a:rPr lang="en-US" sz="2800" dirty="0" err="1">
                <a:solidFill>
                  <a:schemeClr val="tx1"/>
                </a:solidFill>
              </a:rPr>
              <a:t>Var</a:t>
            </a:r>
            <a:r>
              <a:rPr lang="en-US" sz="2800" dirty="0">
                <a:solidFill>
                  <a:schemeClr val="tx1"/>
                </a:solidFill>
              </a:rPr>
              <a:t>: ", np.var(array1)) </a:t>
            </a:r>
          </a:p>
          <a:p>
            <a:pPr>
              <a:buNone/>
            </a:pPr>
            <a:r>
              <a:rPr lang="en-US" sz="2800" b="1" dirty="0">
                <a:solidFill>
                  <a:schemeClr val="tx1"/>
                </a:solidFill>
              </a:rPr>
              <a:t>print</a:t>
            </a:r>
            <a:r>
              <a:rPr lang="en-US" sz="2800" dirty="0">
                <a:solidFill>
                  <a:schemeClr val="tx1"/>
                </a:solidFill>
              </a:rPr>
              <a:t>("Sum: ", np.sum(array1))  </a:t>
            </a:r>
          </a:p>
          <a:p>
            <a:pPr>
              <a:buNone/>
            </a:pPr>
            <a:r>
              <a:rPr lang="en-US" sz="2800" b="1" dirty="0">
                <a:solidFill>
                  <a:schemeClr val="tx1"/>
                </a:solidFill>
              </a:rPr>
              <a:t>print</a:t>
            </a:r>
            <a:r>
              <a:rPr lang="en-US" sz="2800" dirty="0">
                <a:solidFill>
                  <a:schemeClr val="tx1"/>
                </a:solidFill>
              </a:rPr>
              <a:t>("Prod: ", </a:t>
            </a:r>
            <a:r>
              <a:rPr lang="en-US" sz="2800" dirty="0" err="1">
                <a:solidFill>
                  <a:schemeClr val="tx1"/>
                </a:solidFill>
              </a:rPr>
              <a:t>np.prod</a:t>
            </a:r>
            <a:r>
              <a:rPr lang="en-US" sz="2800" dirty="0">
                <a:solidFill>
                  <a:schemeClr val="tx1"/>
                </a:solidFill>
              </a:rPr>
              <a:t>(array1))</a:t>
            </a:r>
            <a:endParaRPr lang="en-IN" sz="2800" b="1" dirty="0">
              <a:solidFill>
                <a:schemeClr val="tx1"/>
              </a:solidFill>
            </a:endParaRPr>
          </a:p>
        </p:txBody>
      </p:sp>
      <p:pic>
        <p:nvPicPr>
          <p:cNvPr id="19458" name="Picture 2"/>
          <p:cNvPicPr>
            <a:picLocks noChangeAspect="1" noChangeArrowheads="1"/>
          </p:cNvPicPr>
          <p:nvPr/>
        </p:nvPicPr>
        <p:blipFill>
          <a:blip r:embed="rId2"/>
          <a:srcRect/>
          <a:stretch>
            <a:fillRect/>
          </a:stretch>
        </p:blipFill>
        <p:spPr bwMode="auto">
          <a:xfrm>
            <a:off x="7772400" y="2438400"/>
            <a:ext cx="2676525" cy="2162175"/>
          </a:xfrm>
          <a:prstGeom prst="rect">
            <a:avLst/>
          </a:prstGeom>
          <a:noFill/>
          <a:ln w="9525">
            <a:noFill/>
            <a:miter lim="800000"/>
            <a:headEnd/>
            <a:tailEnd/>
          </a:ln>
          <a:effectLst/>
        </p:spPr>
      </p:pic>
      <p:sp>
        <p:nvSpPr>
          <p:cNvPr id="6" name="TextBox 5"/>
          <p:cNvSpPr txBox="1"/>
          <p:nvPr/>
        </p:nvSpPr>
        <p:spPr>
          <a:xfrm>
            <a:off x="7620000" y="1676400"/>
            <a:ext cx="2667000" cy="369332"/>
          </a:xfrm>
          <a:prstGeom prst="rect">
            <a:avLst/>
          </a:prstGeom>
          <a:noFill/>
        </p:spPr>
        <p:txBody>
          <a:bodyPr wrap="square" rtlCol="0">
            <a:spAutoFit/>
          </a:bodyPr>
          <a:lstStyle/>
          <a:p>
            <a:r>
              <a:rPr lang="en-US" dirty="0"/>
              <a:t>    OUTPUT</a:t>
            </a:r>
          </a:p>
        </p:txBody>
      </p:sp>
    </p:spTree>
    <p:extLst>
      <p:ext uri="{BB962C8B-B14F-4D97-AF65-F5344CB8AC3E}">
        <p14:creationId xmlns:p14="http://schemas.microsoft.com/office/powerpoint/2010/main" val="10825500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1"/>
            <a:ext cx="11115145" cy="381000"/>
          </a:xfrm>
        </p:spPr>
        <p:txBody>
          <a:bodyPr/>
          <a:lstStyle/>
          <a:p>
            <a:pPr>
              <a:defRPr/>
            </a:pPr>
            <a:r>
              <a:rPr lang="en-US" dirty="0"/>
              <a:t>Aggregations: Min, Max, and Everything in Between</a:t>
            </a:r>
            <a:endParaRPr lang="en-IN" dirty="0"/>
          </a:p>
        </p:txBody>
      </p:sp>
      <p:sp>
        <p:nvSpPr>
          <p:cNvPr id="65539" name="Text Placeholder 2"/>
          <p:cNvSpPr>
            <a:spLocks noGrp="1"/>
          </p:cNvSpPr>
          <p:nvPr>
            <p:ph type="body" sz="quarter" idx="17"/>
          </p:nvPr>
        </p:nvSpPr>
        <p:spPr bwMode="auto">
          <a:xfrm>
            <a:off x="609600" y="381001"/>
            <a:ext cx="11353800" cy="563879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r>
              <a:rPr lang="en-US" dirty="0">
                <a:solidFill>
                  <a:schemeClr val="tx1"/>
                </a:solidFill>
              </a:rPr>
              <a:t>sum the values in an array using </a:t>
            </a:r>
            <a:r>
              <a:rPr lang="en-US" dirty="0" err="1">
                <a:solidFill>
                  <a:schemeClr val="tx1"/>
                </a:solidFill>
              </a:rPr>
              <a:t>NumPy</a:t>
            </a:r>
            <a:r>
              <a:rPr lang="en-US" dirty="0">
                <a:solidFill>
                  <a:schemeClr val="tx1"/>
                </a:solidFill>
              </a:rPr>
              <a:t>:</a:t>
            </a:r>
          </a:p>
          <a:p>
            <a:pPr marL="0" indent="0" algn="just">
              <a:spcBef>
                <a:spcPct val="0"/>
              </a:spcBef>
              <a:spcAft>
                <a:spcPts val="1396"/>
              </a:spcAft>
              <a:buNone/>
            </a:pPr>
            <a:r>
              <a:rPr lang="en-US" altLang="en-US" dirty="0">
                <a:solidFill>
                  <a:schemeClr val="tx1"/>
                </a:solidFill>
                <a:latin typeface="Roboto Medium"/>
                <a:ea typeface="Roboto Medium"/>
                <a:cs typeface="Calibri" panose="020F0502020204030204" pitchFamily="34" charset="0"/>
              </a:rPr>
              <a:t>import </a:t>
            </a:r>
            <a:r>
              <a:rPr lang="en-US" altLang="en-US" dirty="0" err="1">
                <a:solidFill>
                  <a:schemeClr val="tx1"/>
                </a:solidFill>
                <a:latin typeface="Roboto Medium"/>
                <a:ea typeface="Roboto Medium"/>
                <a:cs typeface="Calibri" panose="020F0502020204030204" pitchFamily="34" charset="0"/>
              </a:rPr>
              <a:t>numpy</a:t>
            </a:r>
            <a:r>
              <a:rPr lang="en-US" altLang="en-US" dirty="0">
                <a:solidFill>
                  <a:schemeClr val="tx1"/>
                </a:solidFill>
                <a:latin typeface="Roboto Medium"/>
                <a:ea typeface="Roboto Medium"/>
                <a:cs typeface="Calibri" panose="020F0502020204030204" pitchFamily="34" charset="0"/>
              </a:rPr>
              <a:t> as </a:t>
            </a:r>
            <a:r>
              <a:rPr lang="en-US" altLang="en-US" dirty="0" err="1">
                <a:solidFill>
                  <a:schemeClr val="tx1"/>
                </a:solidFill>
                <a:latin typeface="Roboto Medium"/>
                <a:ea typeface="Roboto Medium"/>
                <a:cs typeface="Calibri" panose="020F0502020204030204" pitchFamily="34" charset="0"/>
              </a:rPr>
              <a:t>np</a:t>
            </a:r>
            <a:endParaRPr lang="en-US"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r>
              <a:rPr lang="en-US" altLang="en-US" dirty="0">
                <a:solidFill>
                  <a:schemeClr val="tx1"/>
                </a:solidFill>
                <a:latin typeface="Roboto Medium"/>
                <a:ea typeface="Roboto Medium"/>
                <a:cs typeface="Calibri" panose="020F0502020204030204" pitchFamily="34" charset="0"/>
              </a:rPr>
              <a:t># Define an array</a:t>
            </a:r>
          </a:p>
          <a:p>
            <a:pPr marL="0" indent="0" algn="just">
              <a:spcBef>
                <a:spcPct val="0"/>
              </a:spcBef>
              <a:spcAft>
                <a:spcPts val="1396"/>
              </a:spcAft>
              <a:buNone/>
            </a:pPr>
            <a:r>
              <a:rPr lang="en-US" altLang="en-US" dirty="0" err="1">
                <a:solidFill>
                  <a:schemeClr val="tx1"/>
                </a:solidFill>
                <a:latin typeface="Roboto Medium"/>
                <a:ea typeface="Roboto Medium"/>
                <a:cs typeface="Calibri" panose="020F0502020204030204" pitchFamily="34" charset="0"/>
              </a:rPr>
              <a:t>arr</a:t>
            </a:r>
            <a:r>
              <a:rPr lang="en-US" altLang="en-US" dirty="0">
                <a:solidFill>
                  <a:schemeClr val="tx1"/>
                </a:solidFill>
                <a:latin typeface="Roboto Medium"/>
                <a:ea typeface="Roboto Medium"/>
                <a:cs typeface="Calibri" panose="020F0502020204030204" pitchFamily="34" charset="0"/>
              </a:rPr>
              <a:t> = </a:t>
            </a:r>
            <a:r>
              <a:rPr lang="en-US" altLang="en-US" dirty="0" err="1">
                <a:solidFill>
                  <a:schemeClr val="tx1"/>
                </a:solidFill>
                <a:latin typeface="Roboto Medium"/>
                <a:ea typeface="Roboto Medium"/>
                <a:cs typeface="Calibri" panose="020F0502020204030204" pitchFamily="34" charset="0"/>
              </a:rPr>
              <a:t>np.array</a:t>
            </a:r>
            <a:r>
              <a:rPr lang="en-US" altLang="en-US" dirty="0">
                <a:solidFill>
                  <a:schemeClr val="tx1"/>
                </a:solidFill>
                <a:latin typeface="Roboto Medium"/>
                <a:ea typeface="Roboto Medium"/>
                <a:cs typeface="Calibri" panose="020F0502020204030204" pitchFamily="34" charset="0"/>
              </a:rPr>
              <a:t>([1, 2, 3, 4, 5])</a:t>
            </a:r>
          </a:p>
          <a:p>
            <a:pPr marL="0" indent="0" algn="just">
              <a:spcBef>
                <a:spcPct val="0"/>
              </a:spcBef>
              <a:spcAft>
                <a:spcPts val="1396"/>
              </a:spcAft>
              <a:buNone/>
            </a:pPr>
            <a:r>
              <a:rPr lang="en-US" altLang="en-US" dirty="0">
                <a:solidFill>
                  <a:schemeClr val="tx1"/>
                </a:solidFill>
                <a:latin typeface="Roboto Medium"/>
                <a:ea typeface="Roboto Medium"/>
                <a:cs typeface="Calibri" panose="020F0502020204030204" pitchFamily="34" charset="0"/>
              </a:rPr>
              <a:t># Sum the values in the array</a:t>
            </a:r>
          </a:p>
          <a:p>
            <a:pPr marL="0" indent="0" algn="just">
              <a:spcBef>
                <a:spcPct val="0"/>
              </a:spcBef>
              <a:spcAft>
                <a:spcPts val="1396"/>
              </a:spcAft>
              <a:buNone/>
            </a:pPr>
            <a:r>
              <a:rPr lang="en-US" altLang="en-US" dirty="0" err="1">
                <a:solidFill>
                  <a:schemeClr val="tx1"/>
                </a:solidFill>
                <a:latin typeface="Roboto Medium"/>
                <a:ea typeface="Roboto Medium"/>
                <a:cs typeface="Calibri" panose="020F0502020204030204" pitchFamily="34" charset="0"/>
              </a:rPr>
              <a:t>total_sum</a:t>
            </a:r>
            <a:r>
              <a:rPr lang="en-US" altLang="en-US" dirty="0">
                <a:solidFill>
                  <a:schemeClr val="tx1"/>
                </a:solidFill>
                <a:latin typeface="Roboto Medium"/>
                <a:ea typeface="Roboto Medium"/>
                <a:cs typeface="Calibri" panose="020F0502020204030204" pitchFamily="34" charset="0"/>
              </a:rPr>
              <a:t> = </a:t>
            </a:r>
            <a:r>
              <a:rPr lang="en-US" altLang="en-US" dirty="0" err="1">
                <a:solidFill>
                  <a:schemeClr val="tx1"/>
                </a:solidFill>
                <a:latin typeface="Roboto Medium"/>
                <a:ea typeface="Roboto Medium"/>
                <a:cs typeface="Calibri" panose="020F0502020204030204" pitchFamily="34" charset="0"/>
              </a:rPr>
              <a:t>np.sum</a:t>
            </a:r>
            <a:r>
              <a:rPr lang="en-US" altLang="en-US" dirty="0">
                <a:solidFill>
                  <a:schemeClr val="tx1"/>
                </a:solidFill>
                <a:latin typeface="Roboto Medium"/>
                <a:ea typeface="Roboto Medium"/>
                <a:cs typeface="Calibri" panose="020F0502020204030204" pitchFamily="34" charset="0"/>
              </a:rPr>
              <a:t>(</a:t>
            </a:r>
            <a:r>
              <a:rPr lang="en-US" altLang="en-US" dirty="0" err="1">
                <a:solidFill>
                  <a:schemeClr val="tx1"/>
                </a:solidFill>
                <a:latin typeface="Roboto Medium"/>
                <a:ea typeface="Roboto Medium"/>
                <a:cs typeface="Calibri" panose="020F0502020204030204" pitchFamily="34" charset="0"/>
              </a:rPr>
              <a:t>arr</a:t>
            </a:r>
            <a:r>
              <a:rPr lang="en-US"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US" altLang="en-US" dirty="0">
                <a:solidFill>
                  <a:schemeClr val="tx1"/>
                </a:solidFill>
                <a:latin typeface="Roboto Medium"/>
                <a:ea typeface="Roboto Medium"/>
                <a:cs typeface="Calibri" panose="020F0502020204030204" pitchFamily="34" charset="0"/>
              </a:rPr>
              <a:t>print("Sum of array elements:", </a:t>
            </a:r>
            <a:r>
              <a:rPr lang="en-US" altLang="en-US" dirty="0" err="1">
                <a:solidFill>
                  <a:schemeClr val="tx1"/>
                </a:solidFill>
                <a:latin typeface="Roboto Medium"/>
                <a:ea typeface="Roboto Medium"/>
                <a:cs typeface="Calibri" panose="020F0502020204030204" pitchFamily="34" charset="0"/>
              </a:rPr>
              <a:t>total_sum</a:t>
            </a:r>
            <a:r>
              <a:rPr lang="en-US"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endParaRPr lang="en-US"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Output:</a:t>
            </a:r>
          </a:p>
          <a:p>
            <a:pPr marL="0" indent="0" algn="just">
              <a:spcBef>
                <a:spcPct val="0"/>
              </a:spcBef>
              <a:spcAft>
                <a:spcPts val="1396"/>
              </a:spcAft>
              <a:buNone/>
            </a:pPr>
            <a:r>
              <a:rPr lang="en-US" altLang="en-US" dirty="0">
                <a:solidFill>
                  <a:schemeClr val="tx1"/>
                </a:solidFill>
                <a:latin typeface="Roboto Medium"/>
                <a:ea typeface="Roboto Medium"/>
                <a:cs typeface="Calibri" panose="020F0502020204030204" pitchFamily="34" charset="0"/>
              </a:rPr>
              <a:t>Sum of array elements: 15</a:t>
            </a: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p:txBody>
      </p:sp>
    </p:spTree>
    <p:extLst>
      <p:ext uri="{BB962C8B-B14F-4D97-AF65-F5344CB8AC3E}">
        <p14:creationId xmlns:p14="http://schemas.microsoft.com/office/powerpoint/2010/main" val="14303459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1"/>
            <a:ext cx="11115145" cy="381000"/>
          </a:xfrm>
        </p:spPr>
        <p:txBody>
          <a:bodyPr/>
          <a:lstStyle/>
          <a:p>
            <a:pPr>
              <a:defRPr/>
            </a:pPr>
            <a:r>
              <a:rPr lang="en-US" dirty="0"/>
              <a:t>Aggregations: Min, Max, and Everything in Between</a:t>
            </a:r>
            <a:endParaRPr lang="en-IN" dirty="0"/>
          </a:p>
        </p:txBody>
      </p:sp>
      <p:sp>
        <p:nvSpPr>
          <p:cNvPr id="65539" name="Text Placeholder 2"/>
          <p:cNvSpPr>
            <a:spLocks noGrp="1"/>
          </p:cNvSpPr>
          <p:nvPr>
            <p:ph type="body" sz="quarter" idx="17"/>
          </p:nvPr>
        </p:nvSpPr>
        <p:spPr bwMode="auto">
          <a:xfrm>
            <a:off x="609600" y="381001"/>
            <a:ext cx="11353800" cy="563879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dirty="0">
                <a:solidFill>
                  <a:schemeClr val="tx1"/>
                </a:solidFill>
              </a:rPr>
              <a:t>Aggregations like finding the minimum, maximum, and various statistical measures for arrays are common tasks in data analysis and numerical computing. </a:t>
            </a:r>
            <a:r>
              <a:rPr lang="en-US" dirty="0" err="1">
                <a:solidFill>
                  <a:schemeClr val="tx1"/>
                </a:solidFill>
              </a:rPr>
              <a:t>NumPy</a:t>
            </a:r>
            <a:r>
              <a:rPr lang="en-US" dirty="0">
                <a:solidFill>
                  <a:schemeClr val="tx1"/>
                </a:solidFill>
              </a:rPr>
              <a:t> provides efficient functions for these operations.</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import </a:t>
            </a:r>
            <a:r>
              <a:rPr lang="en-IN" altLang="en-US" dirty="0" err="1">
                <a:solidFill>
                  <a:schemeClr val="tx1"/>
                </a:solidFill>
                <a:latin typeface="Roboto Medium"/>
                <a:ea typeface="Roboto Medium"/>
                <a:cs typeface="Calibri" panose="020F0502020204030204" pitchFamily="34" charset="0"/>
              </a:rPr>
              <a:t>numpy</a:t>
            </a:r>
            <a:r>
              <a:rPr lang="en-IN" altLang="en-US" dirty="0">
                <a:solidFill>
                  <a:schemeClr val="tx1"/>
                </a:solidFill>
                <a:latin typeface="Roboto Medium"/>
                <a:ea typeface="Roboto Medium"/>
                <a:cs typeface="Calibri" panose="020F0502020204030204" pitchFamily="34" charset="0"/>
              </a:rPr>
              <a:t> as </a:t>
            </a:r>
            <a:r>
              <a:rPr lang="en-IN" altLang="en-US" dirty="0" err="1">
                <a:solidFill>
                  <a:schemeClr val="tx1"/>
                </a:solidFill>
                <a:latin typeface="Roboto Medium"/>
                <a:ea typeface="Roboto Medium"/>
                <a:cs typeface="Calibri" panose="020F0502020204030204" pitchFamily="34" charset="0"/>
              </a:rPr>
              <a:t>np</a:t>
            </a:r>
            <a:endParaRPr lang="en-IN"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Define an array</a:t>
            </a:r>
          </a:p>
          <a:p>
            <a:pPr marL="0" indent="0" algn="just">
              <a:spcBef>
                <a:spcPct val="0"/>
              </a:spcBef>
              <a:spcAft>
                <a:spcPts val="1396"/>
              </a:spcAft>
              <a:buNone/>
            </a:pP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 = </a:t>
            </a:r>
            <a:r>
              <a:rPr lang="en-IN" altLang="en-US" dirty="0" err="1">
                <a:solidFill>
                  <a:schemeClr val="tx1"/>
                </a:solidFill>
                <a:latin typeface="Roboto Medium"/>
                <a:ea typeface="Roboto Medium"/>
                <a:cs typeface="Calibri" panose="020F0502020204030204" pitchFamily="34" charset="0"/>
              </a:rPr>
              <a:t>np.array</a:t>
            </a:r>
            <a:r>
              <a:rPr lang="en-IN" altLang="en-US" dirty="0">
                <a:solidFill>
                  <a:schemeClr val="tx1"/>
                </a:solidFill>
                <a:latin typeface="Roboto Medium"/>
                <a:ea typeface="Roboto Medium"/>
                <a:cs typeface="Calibri" panose="020F0502020204030204" pitchFamily="34" charset="0"/>
              </a:rPr>
              <a:t>([2, 5, 1, 8, 3, 9, 4, 6, 7])</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Minimum value</a:t>
            </a:r>
          </a:p>
          <a:p>
            <a:pPr marL="0" indent="0" algn="just">
              <a:spcBef>
                <a:spcPct val="0"/>
              </a:spcBef>
              <a:spcAft>
                <a:spcPts val="1396"/>
              </a:spcAft>
              <a:buNone/>
            </a:pPr>
            <a:r>
              <a:rPr lang="en-IN" altLang="en-US" dirty="0" err="1">
                <a:solidFill>
                  <a:schemeClr val="tx1"/>
                </a:solidFill>
                <a:latin typeface="Roboto Medium"/>
                <a:ea typeface="Roboto Medium"/>
                <a:cs typeface="Calibri" panose="020F0502020204030204" pitchFamily="34" charset="0"/>
              </a:rPr>
              <a:t>min_value</a:t>
            </a:r>
            <a:r>
              <a:rPr lang="en-IN" altLang="en-US" dirty="0">
                <a:solidFill>
                  <a:schemeClr val="tx1"/>
                </a:solidFill>
                <a:latin typeface="Roboto Medium"/>
                <a:ea typeface="Roboto Medium"/>
                <a:cs typeface="Calibri" panose="020F0502020204030204" pitchFamily="34" charset="0"/>
              </a:rPr>
              <a:t> = </a:t>
            </a:r>
            <a:r>
              <a:rPr lang="en-IN" altLang="en-US" dirty="0" err="1">
                <a:solidFill>
                  <a:schemeClr val="tx1"/>
                </a:solidFill>
                <a:latin typeface="Roboto Medium"/>
                <a:ea typeface="Roboto Medium"/>
                <a:cs typeface="Calibri" panose="020F0502020204030204" pitchFamily="34" charset="0"/>
              </a:rPr>
              <a:t>np.min</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print("Minimum value:", </a:t>
            </a:r>
            <a:r>
              <a:rPr lang="en-IN" altLang="en-US" dirty="0" err="1">
                <a:solidFill>
                  <a:schemeClr val="tx1"/>
                </a:solidFill>
                <a:latin typeface="Roboto Medium"/>
                <a:ea typeface="Roboto Medium"/>
                <a:cs typeface="Calibri" panose="020F0502020204030204" pitchFamily="34" charset="0"/>
              </a:rPr>
              <a:t>min_value</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Maximum value</a:t>
            </a:r>
          </a:p>
          <a:p>
            <a:pPr marL="0" indent="0" algn="just">
              <a:spcBef>
                <a:spcPct val="0"/>
              </a:spcBef>
              <a:spcAft>
                <a:spcPts val="1396"/>
              </a:spcAft>
              <a:buNone/>
            </a:pPr>
            <a:r>
              <a:rPr lang="en-IN" altLang="en-US" dirty="0" err="1">
                <a:solidFill>
                  <a:schemeClr val="tx1"/>
                </a:solidFill>
                <a:latin typeface="Roboto Medium"/>
                <a:ea typeface="Roboto Medium"/>
                <a:cs typeface="Calibri" panose="020F0502020204030204" pitchFamily="34" charset="0"/>
              </a:rPr>
              <a:t>max_value</a:t>
            </a:r>
            <a:r>
              <a:rPr lang="en-IN" altLang="en-US" dirty="0">
                <a:solidFill>
                  <a:schemeClr val="tx1"/>
                </a:solidFill>
                <a:latin typeface="Roboto Medium"/>
                <a:ea typeface="Roboto Medium"/>
                <a:cs typeface="Calibri" panose="020F0502020204030204" pitchFamily="34" charset="0"/>
              </a:rPr>
              <a:t> = </a:t>
            </a:r>
            <a:r>
              <a:rPr lang="en-IN" altLang="en-US" dirty="0" err="1">
                <a:solidFill>
                  <a:schemeClr val="tx1"/>
                </a:solidFill>
                <a:latin typeface="Roboto Medium"/>
                <a:ea typeface="Roboto Medium"/>
                <a:cs typeface="Calibri" panose="020F0502020204030204" pitchFamily="34" charset="0"/>
              </a:rPr>
              <a:t>np.max</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print("Maximum value:", </a:t>
            </a:r>
            <a:r>
              <a:rPr lang="en-IN" altLang="en-US" dirty="0" err="1">
                <a:solidFill>
                  <a:schemeClr val="tx1"/>
                </a:solidFill>
                <a:latin typeface="Roboto Medium"/>
                <a:ea typeface="Roboto Medium"/>
                <a:cs typeface="Calibri" panose="020F0502020204030204" pitchFamily="34" charset="0"/>
              </a:rPr>
              <a:t>max_value</a:t>
            </a:r>
            <a:r>
              <a:rPr lang="en-IN" altLang="en-US" dirty="0">
                <a:solidFill>
                  <a:schemeClr val="tx1"/>
                </a:solidFill>
                <a:latin typeface="Roboto Medium"/>
                <a:ea typeface="Roboto Medium"/>
                <a:cs typeface="Calibri" panose="020F0502020204030204" pitchFamily="34" charset="0"/>
              </a:rPr>
              <a:t>)</a:t>
            </a:r>
          </a:p>
        </p:txBody>
      </p:sp>
    </p:spTree>
    <p:extLst>
      <p:ext uri="{BB962C8B-B14F-4D97-AF65-F5344CB8AC3E}">
        <p14:creationId xmlns:p14="http://schemas.microsoft.com/office/powerpoint/2010/main" val="168490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5" y="395553"/>
            <a:ext cx="8194146" cy="838729"/>
          </a:xfrm>
        </p:spPr>
        <p:txBody>
          <a:bodyPr/>
          <a:lstStyle/>
          <a:p>
            <a:pPr>
              <a:defRPr/>
            </a:pPr>
            <a:r>
              <a:rPr lang="en-IN" dirty="0"/>
              <a:t>Array Module  - search </a:t>
            </a:r>
            <a:br>
              <a:rPr lang="en-IN" altLang="en-US" dirty="0">
                <a:latin typeface="Roboto Medium"/>
                <a:ea typeface="Calibri" panose="020F0502020204030204" pitchFamily="34" charset="0"/>
                <a:cs typeface="Times New Roman" panose="02020603050405020304" pitchFamily="18" charset="0"/>
              </a:rPr>
            </a:br>
            <a:endParaRPr lang="en-IN" dirty="0"/>
          </a:p>
        </p:txBody>
      </p:sp>
      <p:sp>
        <p:nvSpPr>
          <p:cNvPr id="45059" name="Text Placeholder 2"/>
          <p:cNvSpPr>
            <a:spLocks noGrp="1"/>
          </p:cNvSpPr>
          <p:nvPr>
            <p:ph type="body" sz="quarter" idx="17"/>
          </p:nvPr>
        </p:nvSpPr>
        <p:spPr bwMode="auto">
          <a:xfrm>
            <a:off x="8890001" y="3271441"/>
            <a:ext cx="3238500" cy="215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enter key to search5</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element not found</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enter key to search22</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element found at 2</a:t>
            </a:r>
          </a:p>
        </p:txBody>
      </p:sp>
      <p:sp>
        <p:nvSpPr>
          <p:cNvPr id="45060" name="Text Placeholder 2"/>
          <p:cNvSpPr txBox="1">
            <a:spLocks/>
          </p:cNvSpPr>
          <p:nvPr/>
        </p:nvSpPr>
        <p:spPr bwMode="auto">
          <a:xfrm>
            <a:off x="668146" y="990600"/>
            <a:ext cx="7713854" cy="4800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defTabSz="1304925" eaLnBrk="0" fontAlgn="base" hangingPunct="0">
              <a:spcBef>
                <a:spcPct val="0"/>
              </a:spcBef>
              <a:spcAft>
                <a:spcPct val="0"/>
              </a:spcAft>
              <a:defRPr sz="2600">
                <a:solidFill>
                  <a:schemeClr val="tx1"/>
                </a:solidFill>
                <a:latin typeface="Calibri" panose="020F0502020204030204" pitchFamily="34" charset="0"/>
              </a:defRPr>
            </a:lvl6pPr>
            <a:lvl7pPr marL="2225675" indent="-782638" defTabSz="1304925" eaLnBrk="0" fontAlgn="base" hangingPunct="0">
              <a:spcBef>
                <a:spcPct val="0"/>
              </a:spcBef>
              <a:spcAft>
                <a:spcPct val="0"/>
              </a:spcAft>
              <a:defRPr sz="2600">
                <a:solidFill>
                  <a:schemeClr val="tx1"/>
                </a:solidFill>
                <a:latin typeface="Calibri" panose="020F0502020204030204" pitchFamily="34" charset="0"/>
              </a:defRPr>
            </a:lvl7pPr>
            <a:lvl8pPr marL="2682875" indent="-782638" defTabSz="1304925" eaLnBrk="0" fontAlgn="base" hangingPunct="0">
              <a:spcBef>
                <a:spcPct val="0"/>
              </a:spcBef>
              <a:spcAft>
                <a:spcPct val="0"/>
              </a:spcAft>
              <a:defRPr sz="2600">
                <a:solidFill>
                  <a:schemeClr val="tx1"/>
                </a:solidFill>
                <a:latin typeface="Calibri" panose="020F0502020204030204" pitchFamily="34" charset="0"/>
              </a:defRPr>
            </a:lvl8pPr>
            <a:lvl9pPr marL="3140075" indent="-782638" defTabSz="1304925" eaLnBrk="0" fontAlgn="base" hangingPunct="0">
              <a:spcBef>
                <a:spcPct val="0"/>
              </a:spcBef>
              <a:spcAft>
                <a:spcPct val="0"/>
              </a:spcAft>
              <a:defRPr sz="2600">
                <a:solidFill>
                  <a:schemeClr val="tx1"/>
                </a:solidFill>
                <a:latin typeface="Calibri" panose="020F0502020204030204" pitchFamily="34" charset="0"/>
              </a:defRPr>
            </a:lvl9pPr>
          </a:lstStyle>
          <a:p>
            <a:r>
              <a:rPr lang="en-US" altLang="en-US" sz="2800" dirty="0">
                <a:latin typeface="Roboto Medium"/>
                <a:ea typeface="Calibri" panose="020F0502020204030204" pitchFamily="34" charset="0"/>
                <a:cs typeface="Times New Roman" panose="02020603050405020304" pitchFamily="18" charset="0"/>
              </a:rPr>
              <a:t>import array as </a:t>
            </a:r>
            <a:r>
              <a:rPr lang="en-US" altLang="en-US" sz="2800" dirty="0" err="1">
                <a:latin typeface="Roboto Medium"/>
                <a:ea typeface="Calibri" panose="020F0502020204030204" pitchFamily="34" charset="0"/>
                <a:cs typeface="Times New Roman" panose="02020603050405020304" pitchFamily="18" charset="0"/>
              </a:rPr>
              <a:t>ar</a:t>
            </a:r>
            <a:endParaRPr lang="en-US" altLang="en-US" sz="2800" dirty="0">
              <a:latin typeface="Roboto Medium"/>
              <a:ea typeface="Calibri" panose="020F0502020204030204" pitchFamily="34" charset="0"/>
              <a:cs typeface="Times New Roman" panose="02020603050405020304" pitchFamily="18" charset="0"/>
            </a:endParaRPr>
          </a:p>
          <a:p>
            <a:r>
              <a:rPr lang="en-US" altLang="en-US" sz="2800" dirty="0">
                <a:latin typeface="Roboto Medium"/>
                <a:ea typeface="Calibri" panose="020F0502020204030204" pitchFamily="34" charset="0"/>
                <a:cs typeface="Times New Roman" panose="02020603050405020304" pitchFamily="18" charset="0"/>
              </a:rPr>
              <a:t>a=</a:t>
            </a:r>
            <a:r>
              <a:rPr lang="en-US" altLang="en-US" sz="2800" dirty="0" err="1">
                <a:latin typeface="Roboto Medium"/>
                <a:ea typeface="Calibri" panose="020F0502020204030204" pitchFamily="34" charset="0"/>
                <a:cs typeface="Times New Roman" panose="02020603050405020304" pitchFamily="18" charset="0"/>
              </a:rPr>
              <a:t>ar.array</a:t>
            </a:r>
            <a:r>
              <a:rPr lang="en-US" altLang="en-US" sz="2800" dirty="0">
                <a:latin typeface="Roboto Medium"/>
                <a:ea typeface="Calibri" panose="020F0502020204030204" pitchFamily="34" charset="0"/>
                <a:cs typeface="Times New Roman" panose="02020603050405020304" pitchFamily="18" charset="0"/>
              </a:rPr>
              <a:t>('</a:t>
            </a:r>
            <a:r>
              <a:rPr lang="en-US" altLang="en-US" sz="2800" dirty="0" err="1">
                <a:latin typeface="Roboto Medium"/>
                <a:ea typeface="Calibri" panose="020F0502020204030204" pitchFamily="34" charset="0"/>
                <a:cs typeface="Times New Roman" panose="02020603050405020304" pitchFamily="18" charset="0"/>
              </a:rPr>
              <a:t>i</a:t>
            </a:r>
            <a:r>
              <a:rPr lang="en-US" altLang="en-US" sz="2800" dirty="0">
                <a:latin typeface="Roboto Medium"/>
                <a:ea typeface="Calibri" panose="020F0502020204030204" pitchFamily="34" charset="0"/>
                <a:cs typeface="Times New Roman" panose="02020603050405020304" pitchFamily="18" charset="0"/>
              </a:rPr>
              <a:t>',[11,22,33])</a:t>
            </a:r>
          </a:p>
          <a:p>
            <a:r>
              <a:rPr lang="en-US" altLang="en-US" sz="2800" dirty="0">
                <a:latin typeface="Roboto Medium"/>
                <a:ea typeface="Calibri" panose="020F0502020204030204" pitchFamily="34" charset="0"/>
                <a:cs typeface="Times New Roman" panose="02020603050405020304" pitchFamily="18" charset="0"/>
              </a:rPr>
              <a:t>f=0</a:t>
            </a:r>
          </a:p>
          <a:p>
            <a:r>
              <a:rPr lang="en-US" altLang="en-US" sz="2800" dirty="0">
                <a:latin typeface="Roboto Medium"/>
                <a:ea typeface="Calibri" panose="020F0502020204030204" pitchFamily="34" charset="0"/>
                <a:cs typeface="Times New Roman" panose="02020603050405020304" pitchFamily="18" charset="0"/>
              </a:rPr>
              <a:t>key = </a:t>
            </a:r>
            <a:r>
              <a:rPr lang="en-US" altLang="en-US" sz="2800" dirty="0" err="1">
                <a:latin typeface="Roboto Medium"/>
                <a:ea typeface="Calibri" panose="020F0502020204030204" pitchFamily="34" charset="0"/>
                <a:cs typeface="Times New Roman" panose="02020603050405020304" pitchFamily="18" charset="0"/>
              </a:rPr>
              <a:t>int</a:t>
            </a:r>
            <a:r>
              <a:rPr lang="en-US" altLang="en-US" sz="2800" dirty="0">
                <a:latin typeface="Roboto Medium"/>
                <a:ea typeface="Calibri" panose="020F0502020204030204" pitchFamily="34" charset="0"/>
                <a:cs typeface="Times New Roman" panose="02020603050405020304" pitchFamily="18" charset="0"/>
              </a:rPr>
              <a:t>(input('enter key to search'))</a:t>
            </a:r>
          </a:p>
          <a:p>
            <a:r>
              <a:rPr lang="en-US" altLang="en-US" sz="2800" dirty="0">
                <a:latin typeface="Roboto Medium"/>
                <a:ea typeface="Calibri" panose="020F0502020204030204" pitchFamily="34" charset="0"/>
                <a:cs typeface="Times New Roman" panose="02020603050405020304" pitchFamily="18" charset="0"/>
              </a:rPr>
              <a:t>for </a:t>
            </a:r>
            <a:r>
              <a:rPr lang="en-US" altLang="en-US" sz="2800" dirty="0" err="1">
                <a:latin typeface="Roboto Medium"/>
                <a:ea typeface="Calibri" panose="020F0502020204030204" pitchFamily="34" charset="0"/>
                <a:cs typeface="Times New Roman" panose="02020603050405020304" pitchFamily="18" charset="0"/>
              </a:rPr>
              <a:t>i</a:t>
            </a:r>
            <a:r>
              <a:rPr lang="en-US" altLang="en-US" sz="2800" dirty="0">
                <a:latin typeface="Roboto Medium"/>
                <a:ea typeface="Calibri" panose="020F0502020204030204" pitchFamily="34" charset="0"/>
                <a:cs typeface="Times New Roman" panose="02020603050405020304" pitchFamily="18" charset="0"/>
              </a:rPr>
              <a:t> in range(0,3):</a:t>
            </a:r>
          </a:p>
          <a:p>
            <a:r>
              <a:rPr lang="en-US" altLang="en-US" sz="2800" dirty="0">
                <a:latin typeface="Roboto Medium"/>
                <a:ea typeface="Calibri" panose="020F0502020204030204" pitchFamily="34" charset="0"/>
                <a:cs typeface="Times New Roman" panose="02020603050405020304" pitchFamily="18" charset="0"/>
              </a:rPr>
              <a:t>    if key==a[</a:t>
            </a:r>
            <a:r>
              <a:rPr lang="en-US" altLang="en-US" sz="2800" dirty="0" err="1">
                <a:latin typeface="Roboto Medium"/>
                <a:ea typeface="Calibri" panose="020F0502020204030204" pitchFamily="34" charset="0"/>
                <a:cs typeface="Times New Roman" panose="02020603050405020304" pitchFamily="18" charset="0"/>
              </a:rPr>
              <a:t>i</a:t>
            </a:r>
            <a:r>
              <a:rPr lang="en-US" altLang="en-US" sz="2800" dirty="0">
                <a:latin typeface="Roboto Medium"/>
                <a:ea typeface="Calibri" panose="020F0502020204030204" pitchFamily="34" charset="0"/>
                <a:cs typeface="Times New Roman" panose="02020603050405020304" pitchFamily="18" charset="0"/>
              </a:rPr>
              <a:t>]:</a:t>
            </a:r>
          </a:p>
          <a:p>
            <a:r>
              <a:rPr lang="en-US" altLang="en-US" sz="2800" dirty="0">
                <a:latin typeface="Roboto Medium"/>
                <a:ea typeface="Calibri" panose="020F0502020204030204" pitchFamily="34" charset="0"/>
                <a:cs typeface="Times New Roman" panose="02020603050405020304" pitchFamily="18" charset="0"/>
              </a:rPr>
              <a:t>        f=1</a:t>
            </a:r>
          </a:p>
          <a:p>
            <a:r>
              <a:rPr lang="en-US" altLang="en-US" sz="2800" dirty="0">
                <a:latin typeface="Roboto Medium"/>
                <a:ea typeface="Calibri" panose="020F0502020204030204" pitchFamily="34" charset="0"/>
                <a:cs typeface="Times New Roman" panose="02020603050405020304" pitchFamily="18" charset="0"/>
              </a:rPr>
              <a:t>        break</a:t>
            </a:r>
          </a:p>
          <a:p>
            <a:r>
              <a:rPr lang="en-US" altLang="en-US" sz="2800" dirty="0">
                <a:latin typeface="Roboto Medium"/>
                <a:ea typeface="Calibri" panose="020F0502020204030204" pitchFamily="34" charset="0"/>
                <a:cs typeface="Times New Roman" panose="02020603050405020304" pitchFamily="18" charset="0"/>
              </a:rPr>
              <a:t>if f==1:</a:t>
            </a:r>
          </a:p>
          <a:p>
            <a:r>
              <a:rPr lang="en-US" altLang="en-US" sz="2800" dirty="0">
                <a:latin typeface="Roboto Medium"/>
                <a:ea typeface="Calibri" panose="020F0502020204030204" pitchFamily="34" charset="0"/>
                <a:cs typeface="Times New Roman" panose="02020603050405020304" pitchFamily="18" charset="0"/>
              </a:rPr>
              <a:t>    print('element found at {0}'.format(i+1))</a:t>
            </a:r>
          </a:p>
          <a:p>
            <a:r>
              <a:rPr lang="en-US" altLang="en-US" sz="2800" dirty="0">
                <a:latin typeface="Roboto Medium"/>
                <a:ea typeface="Calibri" panose="020F0502020204030204" pitchFamily="34" charset="0"/>
                <a:cs typeface="Times New Roman" panose="02020603050405020304" pitchFamily="18" charset="0"/>
              </a:rPr>
              <a:t>else:</a:t>
            </a:r>
          </a:p>
          <a:p>
            <a:r>
              <a:rPr lang="en-US" altLang="en-US" sz="2800" dirty="0">
                <a:latin typeface="Roboto Medium"/>
                <a:ea typeface="Calibri" panose="020F0502020204030204" pitchFamily="34" charset="0"/>
                <a:cs typeface="Times New Roman" panose="02020603050405020304" pitchFamily="18" charset="0"/>
              </a:rPr>
              <a:t>    print('element not found')</a:t>
            </a:r>
          </a:p>
        </p:txBody>
      </p:sp>
    </p:spTree>
    <p:extLst>
      <p:ext uri="{BB962C8B-B14F-4D97-AF65-F5344CB8AC3E}">
        <p14:creationId xmlns:p14="http://schemas.microsoft.com/office/powerpoint/2010/main" val="17664664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1"/>
            <a:ext cx="11115145" cy="381000"/>
          </a:xfrm>
        </p:spPr>
        <p:txBody>
          <a:bodyPr/>
          <a:lstStyle/>
          <a:p>
            <a:pPr>
              <a:defRPr/>
            </a:pPr>
            <a:r>
              <a:rPr lang="en-US" dirty="0"/>
              <a:t>Aggregations: Min, Max, and Everything in Between</a:t>
            </a:r>
            <a:endParaRPr lang="en-IN" dirty="0"/>
          </a:p>
        </p:txBody>
      </p:sp>
      <p:sp>
        <p:nvSpPr>
          <p:cNvPr id="65539" name="Text Placeholder 2"/>
          <p:cNvSpPr>
            <a:spLocks noGrp="1"/>
          </p:cNvSpPr>
          <p:nvPr>
            <p:ph type="body" sz="quarter" idx="17"/>
          </p:nvPr>
        </p:nvSpPr>
        <p:spPr bwMode="auto">
          <a:xfrm>
            <a:off x="609600" y="381001"/>
            <a:ext cx="11353800" cy="563879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Mean</a:t>
            </a:r>
          </a:p>
          <a:p>
            <a:pPr marL="0" indent="0" algn="just">
              <a:spcBef>
                <a:spcPct val="0"/>
              </a:spcBef>
              <a:spcAft>
                <a:spcPts val="1396"/>
              </a:spcAft>
              <a:buNone/>
            </a:pPr>
            <a:r>
              <a:rPr lang="en-IN" altLang="en-US" dirty="0" err="1">
                <a:solidFill>
                  <a:schemeClr val="tx1"/>
                </a:solidFill>
                <a:latin typeface="Roboto Medium"/>
                <a:ea typeface="Roboto Medium"/>
                <a:cs typeface="Calibri" panose="020F0502020204030204" pitchFamily="34" charset="0"/>
              </a:rPr>
              <a:t>mean_value</a:t>
            </a:r>
            <a:r>
              <a:rPr lang="en-IN" altLang="en-US" dirty="0">
                <a:solidFill>
                  <a:schemeClr val="tx1"/>
                </a:solidFill>
                <a:latin typeface="Roboto Medium"/>
                <a:ea typeface="Roboto Medium"/>
                <a:cs typeface="Calibri" panose="020F0502020204030204" pitchFamily="34" charset="0"/>
              </a:rPr>
              <a:t> = </a:t>
            </a:r>
            <a:r>
              <a:rPr lang="en-IN" altLang="en-US" dirty="0" err="1">
                <a:solidFill>
                  <a:schemeClr val="tx1"/>
                </a:solidFill>
                <a:latin typeface="Roboto Medium"/>
                <a:ea typeface="Roboto Medium"/>
                <a:cs typeface="Calibri" panose="020F0502020204030204" pitchFamily="34" charset="0"/>
              </a:rPr>
              <a:t>np.mean</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print("Mean:", </a:t>
            </a:r>
            <a:r>
              <a:rPr lang="en-IN" altLang="en-US" dirty="0" err="1">
                <a:solidFill>
                  <a:schemeClr val="tx1"/>
                </a:solidFill>
                <a:latin typeface="Roboto Medium"/>
                <a:ea typeface="Roboto Medium"/>
                <a:cs typeface="Calibri" panose="020F0502020204030204" pitchFamily="34" charset="0"/>
              </a:rPr>
              <a:t>mean_value</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Median</a:t>
            </a:r>
          </a:p>
          <a:p>
            <a:pPr marL="0" indent="0" algn="just">
              <a:spcBef>
                <a:spcPct val="0"/>
              </a:spcBef>
              <a:spcAft>
                <a:spcPts val="1396"/>
              </a:spcAft>
              <a:buNone/>
            </a:pPr>
            <a:r>
              <a:rPr lang="en-IN" altLang="en-US" dirty="0" err="1">
                <a:solidFill>
                  <a:schemeClr val="tx1"/>
                </a:solidFill>
                <a:latin typeface="Roboto Medium"/>
                <a:ea typeface="Roboto Medium"/>
                <a:cs typeface="Calibri" panose="020F0502020204030204" pitchFamily="34" charset="0"/>
              </a:rPr>
              <a:t>median_value</a:t>
            </a:r>
            <a:r>
              <a:rPr lang="en-IN" altLang="en-US" dirty="0">
                <a:solidFill>
                  <a:schemeClr val="tx1"/>
                </a:solidFill>
                <a:latin typeface="Roboto Medium"/>
                <a:ea typeface="Roboto Medium"/>
                <a:cs typeface="Calibri" panose="020F0502020204030204" pitchFamily="34" charset="0"/>
              </a:rPr>
              <a:t> = </a:t>
            </a:r>
            <a:r>
              <a:rPr lang="en-IN" altLang="en-US" dirty="0" err="1">
                <a:solidFill>
                  <a:schemeClr val="tx1"/>
                </a:solidFill>
                <a:latin typeface="Roboto Medium"/>
                <a:ea typeface="Roboto Medium"/>
                <a:cs typeface="Calibri" panose="020F0502020204030204" pitchFamily="34" charset="0"/>
              </a:rPr>
              <a:t>np.median</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print("Median:", </a:t>
            </a:r>
            <a:r>
              <a:rPr lang="en-IN" altLang="en-US" dirty="0" err="1">
                <a:solidFill>
                  <a:schemeClr val="tx1"/>
                </a:solidFill>
                <a:latin typeface="Roboto Medium"/>
                <a:ea typeface="Roboto Medium"/>
                <a:cs typeface="Calibri" panose="020F0502020204030204" pitchFamily="34" charset="0"/>
              </a:rPr>
              <a:t>median_value</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Standard deviation</a:t>
            </a:r>
          </a:p>
          <a:p>
            <a:pPr marL="0" indent="0" algn="just">
              <a:spcBef>
                <a:spcPct val="0"/>
              </a:spcBef>
              <a:spcAft>
                <a:spcPts val="1396"/>
              </a:spcAft>
              <a:buNone/>
            </a:pPr>
            <a:r>
              <a:rPr lang="en-IN" altLang="en-US" dirty="0" err="1">
                <a:solidFill>
                  <a:schemeClr val="tx1"/>
                </a:solidFill>
                <a:latin typeface="Roboto Medium"/>
                <a:ea typeface="Roboto Medium"/>
                <a:cs typeface="Calibri" panose="020F0502020204030204" pitchFamily="34" charset="0"/>
              </a:rPr>
              <a:t>std_dev</a:t>
            </a:r>
            <a:r>
              <a:rPr lang="en-IN" altLang="en-US" dirty="0">
                <a:solidFill>
                  <a:schemeClr val="tx1"/>
                </a:solidFill>
                <a:latin typeface="Roboto Medium"/>
                <a:ea typeface="Roboto Medium"/>
                <a:cs typeface="Calibri" panose="020F0502020204030204" pitchFamily="34" charset="0"/>
              </a:rPr>
              <a:t> = </a:t>
            </a:r>
            <a:r>
              <a:rPr lang="en-IN" altLang="en-US" dirty="0" err="1">
                <a:solidFill>
                  <a:schemeClr val="tx1"/>
                </a:solidFill>
                <a:latin typeface="Roboto Medium"/>
                <a:ea typeface="Roboto Medium"/>
                <a:cs typeface="Calibri" panose="020F0502020204030204" pitchFamily="34" charset="0"/>
              </a:rPr>
              <a:t>np.std</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print("Standard Deviation:", </a:t>
            </a:r>
            <a:r>
              <a:rPr lang="en-IN" altLang="en-US" dirty="0" err="1">
                <a:solidFill>
                  <a:schemeClr val="tx1"/>
                </a:solidFill>
                <a:latin typeface="Roboto Medium"/>
                <a:ea typeface="Roboto Medium"/>
                <a:cs typeface="Calibri" panose="020F0502020204030204" pitchFamily="34" charset="0"/>
              </a:rPr>
              <a:t>std_dev</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p:txBody>
      </p:sp>
    </p:spTree>
    <p:extLst>
      <p:ext uri="{BB962C8B-B14F-4D97-AF65-F5344CB8AC3E}">
        <p14:creationId xmlns:p14="http://schemas.microsoft.com/office/powerpoint/2010/main" val="35080571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36" y="228600"/>
            <a:ext cx="11115145" cy="381000"/>
          </a:xfrm>
        </p:spPr>
        <p:txBody>
          <a:bodyPr/>
          <a:lstStyle/>
          <a:p>
            <a:pPr>
              <a:defRPr/>
            </a:pPr>
            <a:r>
              <a:rPr lang="en-US" dirty="0"/>
              <a:t>Aggregations: Min, Max, and Everything in Between</a:t>
            </a:r>
            <a:endParaRPr lang="en-IN" dirty="0"/>
          </a:p>
        </p:txBody>
      </p:sp>
      <p:sp>
        <p:nvSpPr>
          <p:cNvPr id="65539" name="Text Placeholder 2"/>
          <p:cNvSpPr>
            <a:spLocks noGrp="1"/>
          </p:cNvSpPr>
          <p:nvPr>
            <p:ph type="body" sz="quarter" idx="17"/>
          </p:nvPr>
        </p:nvSpPr>
        <p:spPr bwMode="auto">
          <a:xfrm>
            <a:off x="576526" y="762000"/>
            <a:ext cx="11353800" cy="563879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Variance</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variance = </a:t>
            </a:r>
            <a:r>
              <a:rPr lang="en-IN" altLang="en-US" dirty="0" err="1">
                <a:solidFill>
                  <a:schemeClr val="tx1"/>
                </a:solidFill>
                <a:latin typeface="Roboto Medium"/>
                <a:ea typeface="Roboto Medium"/>
                <a:cs typeface="Calibri" panose="020F0502020204030204" pitchFamily="34" charset="0"/>
              </a:rPr>
              <a:t>np.var</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print("Variance:", variance)</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Sum</a:t>
            </a:r>
          </a:p>
          <a:p>
            <a:pPr marL="0" indent="0" algn="just">
              <a:spcBef>
                <a:spcPct val="0"/>
              </a:spcBef>
              <a:spcAft>
                <a:spcPts val="1396"/>
              </a:spcAft>
              <a:buNone/>
            </a:pPr>
            <a:r>
              <a:rPr lang="en-IN" altLang="en-US" dirty="0" err="1">
                <a:solidFill>
                  <a:schemeClr val="tx1"/>
                </a:solidFill>
                <a:latin typeface="Roboto Medium"/>
                <a:ea typeface="Roboto Medium"/>
                <a:cs typeface="Calibri" panose="020F0502020204030204" pitchFamily="34" charset="0"/>
              </a:rPr>
              <a:t>total_sum</a:t>
            </a:r>
            <a:r>
              <a:rPr lang="en-IN" altLang="en-US" dirty="0">
                <a:solidFill>
                  <a:schemeClr val="tx1"/>
                </a:solidFill>
                <a:latin typeface="Roboto Medium"/>
                <a:ea typeface="Roboto Medium"/>
                <a:cs typeface="Calibri" panose="020F0502020204030204" pitchFamily="34" charset="0"/>
              </a:rPr>
              <a:t> = </a:t>
            </a:r>
            <a:r>
              <a:rPr lang="en-IN" altLang="en-US" dirty="0" err="1">
                <a:solidFill>
                  <a:schemeClr val="tx1"/>
                </a:solidFill>
                <a:latin typeface="Roboto Medium"/>
                <a:ea typeface="Roboto Medium"/>
                <a:cs typeface="Calibri" panose="020F0502020204030204" pitchFamily="34" charset="0"/>
              </a:rPr>
              <a:t>np.sum</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print("Sum:", </a:t>
            </a:r>
            <a:r>
              <a:rPr lang="en-IN" altLang="en-US" dirty="0" err="1">
                <a:solidFill>
                  <a:schemeClr val="tx1"/>
                </a:solidFill>
                <a:latin typeface="Roboto Medium"/>
                <a:ea typeface="Roboto Medium"/>
                <a:cs typeface="Calibri" panose="020F0502020204030204" pitchFamily="34" charset="0"/>
              </a:rPr>
              <a:t>total_sum</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Product of all elements</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product = </a:t>
            </a:r>
            <a:r>
              <a:rPr lang="en-IN" altLang="en-US" dirty="0" err="1">
                <a:solidFill>
                  <a:schemeClr val="tx1"/>
                </a:solidFill>
                <a:latin typeface="Roboto Medium"/>
                <a:ea typeface="Roboto Medium"/>
                <a:cs typeface="Calibri" panose="020F0502020204030204" pitchFamily="34" charset="0"/>
              </a:rPr>
              <a:t>np.prod</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print("Product:", product)</a:t>
            </a: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p:txBody>
      </p:sp>
    </p:spTree>
    <p:extLst>
      <p:ext uri="{BB962C8B-B14F-4D97-AF65-F5344CB8AC3E}">
        <p14:creationId xmlns:p14="http://schemas.microsoft.com/office/powerpoint/2010/main" val="463331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11115145" cy="381000"/>
          </a:xfrm>
        </p:spPr>
        <p:txBody>
          <a:bodyPr/>
          <a:lstStyle/>
          <a:p>
            <a:pPr>
              <a:defRPr/>
            </a:pPr>
            <a:r>
              <a:rPr lang="en-US" dirty="0"/>
              <a:t>Aggregations: Min, Max, and Everything in Between</a:t>
            </a:r>
            <a:endParaRPr lang="en-IN" dirty="0"/>
          </a:p>
        </p:txBody>
      </p:sp>
      <p:sp>
        <p:nvSpPr>
          <p:cNvPr id="65539" name="Text Placeholder 2"/>
          <p:cNvSpPr>
            <a:spLocks noGrp="1"/>
          </p:cNvSpPr>
          <p:nvPr>
            <p:ph type="body" sz="quarter" idx="17"/>
          </p:nvPr>
        </p:nvSpPr>
        <p:spPr bwMode="auto">
          <a:xfrm>
            <a:off x="609600" y="838200"/>
            <a:ext cx="113538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Index of minimum value</a:t>
            </a:r>
          </a:p>
          <a:p>
            <a:pPr marL="0" indent="0" algn="just">
              <a:spcBef>
                <a:spcPct val="0"/>
              </a:spcBef>
              <a:spcAft>
                <a:spcPts val="1396"/>
              </a:spcAft>
              <a:buNone/>
            </a:pPr>
            <a:r>
              <a:rPr lang="en-IN" altLang="en-US" dirty="0" err="1">
                <a:solidFill>
                  <a:schemeClr val="tx1"/>
                </a:solidFill>
                <a:latin typeface="Roboto Medium"/>
                <a:ea typeface="Roboto Medium"/>
                <a:cs typeface="Calibri" panose="020F0502020204030204" pitchFamily="34" charset="0"/>
              </a:rPr>
              <a:t>min_index</a:t>
            </a:r>
            <a:r>
              <a:rPr lang="en-IN" altLang="en-US" dirty="0">
                <a:solidFill>
                  <a:schemeClr val="tx1"/>
                </a:solidFill>
                <a:latin typeface="Roboto Medium"/>
                <a:ea typeface="Roboto Medium"/>
                <a:cs typeface="Calibri" panose="020F0502020204030204" pitchFamily="34" charset="0"/>
              </a:rPr>
              <a:t> = </a:t>
            </a:r>
            <a:r>
              <a:rPr lang="en-IN" altLang="en-US" dirty="0" err="1">
                <a:solidFill>
                  <a:schemeClr val="tx1"/>
                </a:solidFill>
                <a:latin typeface="Roboto Medium"/>
                <a:ea typeface="Roboto Medium"/>
                <a:cs typeface="Calibri" panose="020F0502020204030204" pitchFamily="34" charset="0"/>
              </a:rPr>
              <a:t>np.argmin</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print("Index of minimum value:", </a:t>
            </a:r>
            <a:r>
              <a:rPr lang="en-IN" altLang="en-US" dirty="0" err="1">
                <a:solidFill>
                  <a:schemeClr val="tx1"/>
                </a:solidFill>
                <a:latin typeface="Roboto Medium"/>
                <a:ea typeface="Roboto Medium"/>
                <a:cs typeface="Calibri" panose="020F0502020204030204" pitchFamily="34" charset="0"/>
              </a:rPr>
              <a:t>min_index</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 Index of maximum value</a:t>
            </a:r>
          </a:p>
          <a:p>
            <a:pPr marL="0" indent="0" algn="just">
              <a:spcBef>
                <a:spcPct val="0"/>
              </a:spcBef>
              <a:spcAft>
                <a:spcPts val="1396"/>
              </a:spcAft>
              <a:buNone/>
            </a:pPr>
            <a:r>
              <a:rPr lang="en-IN" altLang="en-US" dirty="0" err="1">
                <a:solidFill>
                  <a:schemeClr val="tx1"/>
                </a:solidFill>
                <a:latin typeface="Roboto Medium"/>
                <a:ea typeface="Roboto Medium"/>
                <a:cs typeface="Calibri" panose="020F0502020204030204" pitchFamily="34" charset="0"/>
              </a:rPr>
              <a:t>max_index</a:t>
            </a:r>
            <a:r>
              <a:rPr lang="en-IN" altLang="en-US" dirty="0">
                <a:solidFill>
                  <a:schemeClr val="tx1"/>
                </a:solidFill>
                <a:latin typeface="Roboto Medium"/>
                <a:ea typeface="Roboto Medium"/>
                <a:cs typeface="Calibri" panose="020F0502020204030204" pitchFamily="34" charset="0"/>
              </a:rPr>
              <a:t> = </a:t>
            </a:r>
            <a:r>
              <a:rPr lang="en-IN" altLang="en-US" dirty="0" err="1">
                <a:solidFill>
                  <a:schemeClr val="tx1"/>
                </a:solidFill>
                <a:latin typeface="Roboto Medium"/>
                <a:ea typeface="Roboto Medium"/>
                <a:cs typeface="Calibri" panose="020F0502020204030204" pitchFamily="34" charset="0"/>
              </a:rPr>
              <a:t>np.argmax</a:t>
            </a:r>
            <a:r>
              <a:rPr lang="en-IN" altLang="en-US" dirty="0">
                <a:solidFill>
                  <a:schemeClr val="tx1"/>
                </a:solidFill>
                <a:latin typeface="Roboto Medium"/>
                <a:ea typeface="Roboto Medium"/>
                <a:cs typeface="Calibri" panose="020F0502020204030204" pitchFamily="34" charset="0"/>
              </a:rPr>
              <a:t>(</a:t>
            </a:r>
            <a:r>
              <a:rPr lang="en-IN" altLang="en-US" dirty="0" err="1">
                <a:solidFill>
                  <a:schemeClr val="tx1"/>
                </a:solidFill>
                <a:latin typeface="Roboto Medium"/>
                <a:ea typeface="Roboto Medium"/>
                <a:cs typeface="Calibri" panose="020F0502020204030204" pitchFamily="34" charset="0"/>
              </a:rPr>
              <a:t>arr</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r>
              <a:rPr lang="en-IN" altLang="en-US" dirty="0">
                <a:solidFill>
                  <a:schemeClr val="tx1"/>
                </a:solidFill>
                <a:latin typeface="Roboto Medium"/>
                <a:ea typeface="Roboto Medium"/>
                <a:cs typeface="Calibri" panose="020F0502020204030204" pitchFamily="34" charset="0"/>
              </a:rPr>
              <a:t>print("Index of maximum value:", </a:t>
            </a:r>
            <a:r>
              <a:rPr lang="en-IN" altLang="en-US" dirty="0" err="1">
                <a:solidFill>
                  <a:schemeClr val="tx1"/>
                </a:solidFill>
                <a:latin typeface="Roboto Medium"/>
                <a:ea typeface="Roboto Medium"/>
                <a:cs typeface="Calibri" panose="020F0502020204030204" pitchFamily="34" charset="0"/>
              </a:rPr>
              <a:t>max_index</a:t>
            </a:r>
            <a:r>
              <a:rPr lang="en-IN" altLang="en-US" dirty="0">
                <a:solidFill>
                  <a:schemeClr val="tx1"/>
                </a:solidFill>
                <a:latin typeface="Roboto Medium"/>
                <a:ea typeface="Roboto Medium"/>
                <a:cs typeface="Calibri" panose="020F0502020204030204" pitchFamily="34" charset="0"/>
              </a:rPr>
              <a:t>)</a:t>
            </a: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endParaRPr lang="en-IN" altLang="en-US" dirty="0">
              <a:solidFill>
                <a:schemeClr val="tx1"/>
              </a:solidFill>
              <a:latin typeface="Roboto Medium"/>
              <a:ea typeface="Roboto Medium"/>
              <a:cs typeface="Calibri" panose="020F0502020204030204" pitchFamily="34" charset="0"/>
            </a:endParaRPr>
          </a:p>
        </p:txBody>
      </p:sp>
    </p:spTree>
    <p:extLst>
      <p:ext uri="{BB962C8B-B14F-4D97-AF65-F5344CB8AC3E}">
        <p14:creationId xmlns:p14="http://schemas.microsoft.com/office/powerpoint/2010/main" val="33941446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1"/>
            <a:ext cx="11115145" cy="381000"/>
          </a:xfrm>
        </p:spPr>
        <p:txBody>
          <a:bodyPr/>
          <a:lstStyle/>
          <a:p>
            <a:pPr>
              <a:defRPr/>
            </a:pPr>
            <a:r>
              <a:rPr lang="en-US" dirty="0"/>
              <a:t>Aggregations: Min, Max, and Everything in Between</a:t>
            </a:r>
            <a:endParaRPr lang="en-IN" dirty="0"/>
          </a:p>
        </p:txBody>
      </p:sp>
      <p:sp>
        <p:nvSpPr>
          <p:cNvPr id="65539" name="Text Placeholder 2"/>
          <p:cNvSpPr>
            <a:spLocks noGrp="1"/>
          </p:cNvSpPr>
          <p:nvPr>
            <p:ph type="body" sz="quarter" idx="17"/>
          </p:nvPr>
        </p:nvSpPr>
        <p:spPr bwMode="auto">
          <a:xfrm>
            <a:off x="609600" y="381001"/>
            <a:ext cx="11353800" cy="563879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endParaRPr lang="en-US"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r>
              <a:rPr lang="en-US" altLang="en-US" dirty="0">
                <a:solidFill>
                  <a:schemeClr val="tx1"/>
                </a:solidFill>
                <a:latin typeface="Roboto Medium"/>
                <a:ea typeface="Roboto Medium"/>
                <a:cs typeface="Calibri" panose="020F0502020204030204" pitchFamily="34" charset="0"/>
              </a:rPr>
              <a:t>This code demonstrates various </a:t>
            </a:r>
            <a:r>
              <a:rPr lang="en-US" altLang="en-US" dirty="0" err="1">
                <a:solidFill>
                  <a:schemeClr val="tx1"/>
                </a:solidFill>
                <a:latin typeface="Roboto Medium"/>
                <a:ea typeface="Roboto Medium"/>
                <a:cs typeface="Calibri" panose="020F0502020204030204" pitchFamily="34" charset="0"/>
              </a:rPr>
              <a:t>NumPy</a:t>
            </a:r>
            <a:r>
              <a:rPr lang="en-US" altLang="en-US" dirty="0">
                <a:solidFill>
                  <a:schemeClr val="tx1"/>
                </a:solidFill>
                <a:latin typeface="Roboto Medium"/>
                <a:ea typeface="Roboto Medium"/>
                <a:cs typeface="Calibri" panose="020F0502020204030204" pitchFamily="34" charset="0"/>
              </a:rPr>
              <a:t> functions:</a:t>
            </a:r>
          </a:p>
          <a:p>
            <a:pPr marL="342900" indent="-342900" algn="just">
              <a:spcBef>
                <a:spcPct val="0"/>
              </a:spcBef>
              <a:spcAft>
                <a:spcPts val="1396"/>
              </a:spcAft>
              <a:buFont typeface="Arial" panose="020B0604020202020204" pitchFamily="34" charset="0"/>
              <a:buChar char="•"/>
            </a:pPr>
            <a:r>
              <a:rPr lang="en-US" altLang="en-US" dirty="0" err="1">
                <a:solidFill>
                  <a:schemeClr val="tx1"/>
                </a:solidFill>
                <a:latin typeface="Roboto Medium"/>
                <a:ea typeface="Roboto Medium"/>
                <a:cs typeface="Calibri" panose="020F0502020204030204" pitchFamily="34" charset="0"/>
              </a:rPr>
              <a:t>np.min</a:t>
            </a:r>
            <a:r>
              <a:rPr lang="en-US" altLang="en-US" dirty="0">
                <a:solidFill>
                  <a:schemeClr val="tx1"/>
                </a:solidFill>
                <a:latin typeface="Roboto Medium"/>
                <a:ea typeface="Roboto Medium"/>
                <a:cs typeface="Calibri" panose="020F0502020204030204" pitchFamily="34" charset="0"/>
              </a:rPr>
              <a:t>() and </a:t>
            </a:r>
            <a:r>
              <a:rPr lang="en-US" altLang="en-US" dirty="0" err="1">
                <a:solidFill>
                  <a:schemeClr val="tx1"/>
                </a:solidFill>
                <a:latin typeface="Roboto Medium"/>
                <a:ea typeface="Roboto Medium"/>
                <a:cs typeface="Calibri" panose="020F0502020204030204" pitchFamily="34" charset="0"/>
              </a:rPr>
              <a:t>np.max</a:t>
            </a:r>
            <a:r>
              <a:rPr lang="en-US" altLang="en-US" dirty="0">
                <a:solidFill>
                  <a:schemeClr val="tx1"/>
                </a:solidFill>
                <a:latin typeface="Roboto Medium"/>
                <a:ea typeface="Roboto Medium"/>
                <a:cs typeface="Calibri" panose="020F0502020204030204" pitchFamily="34" charset="0"/>
              </a:rPr>
              <a:t>() find the minimum and maximum values in the array.</a:t>
            </a:r>
          </a:p>
          <a:p>
            <a:pPr marL="342900" indent="-342900" algn="just">
              <a:spcBef>
                <a:spcPct val="0"/>
              </a:spcBef>
              <a:spcAft>
                <a:spcPts val="1396"/>
              </a:spcAft>
              <a:buFont typeface="Arial" panose="020B0604020202020204" pitchFamily="34" charset="0"/>
              <a:buChar char="•"/>
            </a:pPr>
            <a:r>
              <a:rPr lang="en-US" altLang="en-US" dirty="0" err="1">
                <a:solidFill>
                  <a:schemeClr val="tx1"/>
                </a:solidFill>
                <a:latin typeface="Roboto Medium"/>
                <a:ea typeface="Roboto Medium"/>
                <a:cs typeface="Calibri" panose="020F0502020204030204" pitchFamily="34" charset="0"/>
              </a:rPr>
              <a:t>np.mean</a:t>
            </a:r>
            <a:r>
              <a:rPr lang="en-US" altLang="en-US" dirty="0">
                <a:solidFill>
                  <a:schemeClr val="tx1"/>
                </a:solidFill>
                <a:latin typeface="Roboto Medium"/>
                <a:ea typeface="Roboto Medium"/>
                <a:cs typeface="Calibri" panose="020F0502020204030204" pitchFamily="34" charset="0"/>
              </a:rPr>
              <a:t>() calculates the mean (average) value of the array.</a:t>
            </a:r>
          </a:p>
          <a:p>
            <a:pPr marL="342900" indent="-342900" algn="just">
              <a:spcBef>
                <a:spcPct val="0"/>
              </a:spcBef>
              <a:spcAft>
                <a:spcPts val="1396"/>
              </a:spcAft>
              <a:buFont typeface="Arial" panose="020B0604020202020204" pitchFamily="34" charset="0"/>
              <a:buChar char="•"/>
            </a:pPr>
            <a:r>
              <a:rPr lang="en-US" altLang="en-US" dirty="0" err="1">
                <a:solidFill>
                  <a:schemeClr val="tx1"/>
                </a:solidFill>
                <a:latin typeface="Roboto Medium"/>
                <a:ea typeface="Roboto Medium"/>
                <a:cs typeface="Calibri" panose="020F0502020204030204" pitchFamily="34" charset="0"/>
              </a:rPr>
              <a:t>np.median</a:t>
            </a:r>
            <a:r>
              <a:rPr lang="en-US" altLang="en-US" dirty="0">
                <a:solidFill>
                  <a:schemeClr val="tx1"/>
                </a:solidFill>
                <a:latin typeface="Roboto Medium"/>
                <a:ea typeface="Roboto Medium"/>
                <a:cs typeface="Calibri" panose="020F0502020204030204" pitchFamily="34" charset="0"/>
              </a:rPr>
              <a:t>() calculates the median value of the array.</a:t>
            </a:r>
          </a:p>
          <a:p>
            <a:pPr marL="342900" indent="-342900" algn="just">
              <a:spcBef>
                <a:spcPct val="0"/>
              </a:spcBef>
              <a:spcAft>
                <a:spcPts val="1396"/>
              </a:spcAft>
              <a:buFont typeface="Arial" panose="020B0604020202020204" pitchFamily="34" charset="0"/>
              <a:buChar char="•"/>
            </a:pPr>
            <a:r>
              <a:rPr lang="en-US" altLang="en-US" dirty="0" err="1">
                <a:solidFill>
                  <a:schemeClr val="tx1"/>
                </a:solidFill>
                <a:latin typeface="Roboto Medium"/>
                <a:ea typeface="Roboto Medium"/>
                <a:cs typeface="Calibri" panose="020F0502020204030204" pitchFamily="34" charset="0"/>
              </a:rPr>
              <a:t>np.std</a:t>
            </a:r>
            <a:r>
              <a:rPr lang="en-US" altLang="en-US" dirty="0">
                <a:solidFill>
                  <a:schemeClr val="tx1"/>
                </a:solidFill>
                <a:latin typeface="Roboto Medium"/>
                <a:ea typeface="Roboto Medium"/>
                <a:cs typeface="Calibri" panose="020F0502020204030204" pitchFamily="34" charset="0"/>
              </a:rPr>
              <a:t>() computes the standard deviation of the array.</a:t>
            </a:r>
          </a:p>
          <a:p>
            <a:pPr marL="342900" indent="-342900" algn="just">
              <a:spcBef>
                <a:spcPct val="0"/>
              </a:spcBef>
              <a:spcAft>
                <a:spcPts val="1396"/>
              </a:spcAft>
              <a:buFont typeface="Arial" panose="020B0604020202020204" pitchFamily="34" charset="0"/>
              <a:buChar char="•"/>
            </a:pPr>
            <a:r>
              <a:rPr lang="en-US" altLang="en-US" dirty="0" err="1">
                <a:solidFill>
                  <a:schemeClr val="tx1"/>
                </a:solidFill>
                <a:latin typeface="Roboto Medium"/>
                <a:ea typeface="Roboto Medium"/>
                <a:cs typeface="Calibri" panose="020F0502020204030204" pitchFamily="34" charset="0"/>
              </a:rPr>
              <a:t>np.var</a:t>
            </a:r>
            <a:r>
              <a:rPr lang="en-US" altLang="en-US" dirty="0">
                <a:solidFill>
                  <a:schemeClr val="tx1"/>
                </a:solidFill>
                <a:latin typeface="Roboto Medium"/>
                <a:ea typeface="Roboto Medium"/>
                <a:cs typeface="Calibri" panose="020F0502020204030204" pitchFamily="34" charset="0"/>
              </a:rPr>
              <a:t>() calculates the variance of the array.</a:t>
            </a:r>
          </a:p>
          <a:p>
            <a:pPr marL="342900" indent="-342900" algn="just">
              <a:spcBef>
                <a:spcPct val="0"/>
              </a:spcBef>
              <a:spcAft>
                <a:spcPts val="1396"/>
              </a:spcAft>
              <a:buFont typeface="Arial" panose="020B0604020202020204" pitchFamily="34" charset="0"/>
              <a:buChar char="•"/>
            </a:pPr>
            <a:r>
              <a:rPr lang="en-US" altLang="en-US" dirty="0" err="1">
                <a:solidFill>
                  <a:schemeClr val="tx1"/>
                </a:solidFill>
                <a:latin typeface="Roboto Medium"/>
                <a:ea typeface="Roboto Medium"/>
                <a:cs typeface="Calibri" panose="020F0502020204030204" pitchFamily="34" charset="0"/>
              </a:rPr>
              <a:t>np.sum</a:t>
            </a:r>
            <a:r>
              <a:rPr lang="en-US" altLang="en-US" dirty="0">
                <a:solidFill>
                  <a:schemeClr val="tx1"/>
                </a:solidFill>
                <a:latin typeface="Roboto Medium"/>
                <a:ea typeface="Roboto Medium"/>
                <a:cs typeface="Calibri" panose="020F0502020204030204" pitchFamily="34" charset="0"/>
              </a:rPr>
              <a:t>() computes the sum of all elements in the array.</a:t>
            </a:r>
          </a:p>
          <a:p>
            <a:pPr marL="342900" indent="-342900" algn="just">
              <a:spcBef>
                <a:spcPct val="0"/>
              </a:spcBef>
              <a:spcAft>
                <a:spcPts val="1396"/>
              </a:spcAft>
              <a:buFont typeface="Arial" panose="020B0604020202020204" pitchFamily="34" charset="0"/>
              <a:buChar char="•"/>
            </a:pPr>
            <a:r>
              <a:rPr lang="en-US" altLang="en-US" dirty="0" err="1">
                <a:solidFill>
                  <a:schemeClr val="tx1"/>
                </a:solidFill>
                <a:latin typeface="Roboto Medium"/>
                <a:ea typeface="Roboto Medium"/>
                <a:cs typeface="Calibri" panose="020F0502020204030204" pitchFamily="34" charset="0"/>
              </a:rPr>
              <a:t>np.prod</a:t>
            </a:r>
            <a:r>
              <a:rPr lang="en-US" altLang="en-US" dirty="0">
                <a:solidFill>
                  <a:schemeClr val="tx1"/>
                </a:solidFill>
                <a:latin typeface="Roboto Medium"/>
                <a:ea typeface="Roboto Medium"/>
                <a:cs typeface="Calibri" panose="020F0502020204030204" pitchFamily="34" charset="0"/>
              </a:rPr>
              <a:t>() calculates the product of all elements in the array.</a:t>
            </a:r>
          </a:p>
          <a:p>
            <a:pPr marL="342900" indent="-342900" algn="just">
              <a:spcBef>
                <a:spcPct val="0"/>
              </a:spcBef>
              <a:spcAft>
                <a:spcPts val="1396"/>
              </a:spcAft>
              <a:buFont typeface="Arial" panose="020B0604020202020204" pitchFamily="34" charset="0"/>
              <a:buChar char="•"/>
            </a:pPr>
            <a:r>
              <a:rPr lang="en-US" altLang="en-US" dirty="0" err="1">
                <a:solidFill>
                  <a:schemeClr val="tx1"/>
                </a:solidFill>
                <a:latin typeface="Roboto Medium"/>
                <a:ea typeface="Roboto Medium"/>
                <a:cs typeface="Calibri" panose="020F0502020204030204" pitchFamily="34" charset="0"/>
              </a:rPr>
              <a:t>np.argmin</a:t>
            </a:r>
            <a:r>
              <a:rPr lang="en-US" altLang="en-US" dirty="0">
                <a:solidFill>
                  <a:schemeClr val="tx1"/>
                </a:solidFill>
                <a:latin typeface="Roboto Medium"/>
                <a:ea typeface="Roboto Medium"/>
                <a:cs typeface="Calibri" panose="020F0502020204030204" pitchFamily="34" charset="0"/>
              </a:rPr>
              <a:t>() and </a:t>
            </a:r>
            <a:r>
              <a:rPr lang="en-US" altLang="en-US" dirty="0" err="1">
                <a:solidFill>
                  <a:schemeClr val="tx1"/>
                </a:solidFill>
                <a:latin typeface="Roboto Medium"/>
                <a:ea typeface="Roboto Medium"/>
                <a:cs typeface="Calibri" panose="020F0502020204030204" pitchFamily="34" charset="0"/>
              </a:rPr>
              <a:t>np.argmax</a:t>
            </a:r>
            <a:r>
              <a:rPr lang="en-US" altLang="en-US" dirty="0">
                <a:solidFill>
                  <a:schemeClr val="tx1"/>
                </a:solidFill>
                <a:latin typeface="Roboto Medium"/>
                <a:ea typeface="Roboto Medium"/>
                <a:cs typeface="Calibri" panose="020F0502020204030204" pitchFamily="34" charset="0"/>
              </a:rPr>
              <a:t>() find the indices of the minimum and maximum values in the array, respectively.</a:t>
            </a:r>
            <a:endParaRPr lang="en-IN" altLang="en-US" dirty="0">
              <a:solidFill>
                <a:schemeClr val="tx1"/>
              </a:solidFill>
              <a:latin typeface="Roboto Medium"/>
              <a:ea typeface="Roboto Medium"/>
              <a:cs typeface="Calibri" panose="020F0502020204030204" pitchFamily="34" charset="0"/>
            </a:endParaRPr>
          </a:p>
        </p:txBody>
      </p:sp>
    </p:spTree>
    <p:extLst>
      <p:ext uri="{BB962C8B-B14F-4D97-AF65-F5344CB8AC3E}">
        <p14:creationId xmlns:p14="http://schemas.microsoft.com/office/powerpoint/2010/main" val="39834245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114</a:t>
            </a:fld>
            <a:endParaRPr lang="en-NZ" dirty="0"/>
          </a:p>
        </p:txBody>
      </p:sp>
      <p:sp>
        <p:nvSpPr>
          <p:cNvPr id="4" name="Text Placeholder 3"/>
          <p:cNvSpPr>
            <a:spLocks noGrp="1"/>
          </p:cNvSpPr>
          <p:nvPr>
            <p:ph type="body" sz="quarter" idx="17"/>
          </p:nvPr>
        </p:nvSpPr>
        <p:spPr>
          <a:xfrm>
            <a:off x="685800" y="381000"/>
            <a:ext cx="10810801" cy="5713416"/>
          </a:xfrm>
        </p:spPr>
        <p:txBody>
          <a:bodyPr/>
          <a:lstStyle/>
          <a:p>
            <a:pPr marL="0" indent="0">
              <a:buNone/>
            </a:pPr>
            <a:r>
              <a:rPr lang="en-US" dirty="0">
                <a:solidFill>
                  <a:schemeClr val="tx1"/>
                </a:solidFill>
              </a:rPr>
              <a:t>Python program that generates a random </a:t>
            </a:r>
            <a:r>
              <a:rPr lang="en-US" dirty="0" err="1">
                <a:solidFill>
                  <a:schemeClr val="tx1"/>
                </a:solidFill>
              </a:rPr>
              <a:t>NumPy</a:t>
            </a:r>
            <a:r>
              <a:rPr lang="en-US" dirty="0">
                <a:solidFill>
                  <a:schemeClr val="tx1"/>
                </a:solidFill>
              </a:rPr>
              <a:t> array of size 2x3 filled with integers, computes its aggregate sum, minimum, and maximum values, and displays the results:</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1"/>
                </a:solidFill>
              </a:rPr>
              <a:t># Generate a random 2x3 </a:t>
            </a:r>
            <a:r>
              <a:rPr lang="en-US" dirty="0" err="1">
                <a:solidFill>
                  <a:schemeClr val="tx1"/>
                </a:solidFill>
              </a:rPr>
              <a:t>NumPy</a:t>
            </a:r>
            <a:r>
              <a:rPr lang="en-US" dirty="0">
                <a:solidFill>
                  <a:schemeClr val="tx1"/>
                </a:solidFill>
              </a:rPr>
              <a:t> array filled with integers</a:t>
            </a:r>
          </a:p>
          <a:p>
            <a:pPr marL="0" indent="0">
              <a:buNone/>
            </a:pPr>
            <a:r>
              <a:rPr lang="en-US" dirty="0" err="1">
                <a:solidFill>
                  <a:schemeClr val="tx1"/>
                </a:solidFill>
              </a:rPr>
              <a:t>random_array</a:t>
            </a:r>
            <a:r>
              <a:rPr lang="en-US" dirty="0">
                <a:solidFill>
                  <a:schemeClr val="tx1"/>
                </a:solidFill>
              </a:rPr>
              <a:t> = </a:t>
            </a:r>
            <a:r>
              <a:rPr lang="en-US" dirty="0" err="1">
                <a:solidFill>
                  <a:schemeClr val="tx1"/>
                </a:solidFill>
              </a:rPr>
              <a:t>np.random.randint</a:t>
            </a:r>
            <a:r>
              <a:rPr lang="en-US" dirty="0">
                <a:solidFill>
                  <a:schemeClr val="tx1"/>
                </a:solidFill>
              </a:rPr>
              <a:t>(0, 100, size=(2, 3))</a:t>
            </a:r>
          </a:p>
          <a:p>
            <a:pPr marL="0" indent="0">
              <a:buNone/>
            </a:pPr>
            <a:endParaRPr lang="en-US" dirty="0">
              <a:solidFill>
                <a:schemeClr val="tx1"/>
              </a:solidFill>
            </a:endParaRPr>
          </a:p>
          <a:p>
            <a:pPr marL="0" indent="0">
              <a:buNone/>
            </a:pPr>
            <a:r>
              <a:rPr lang="en-US" dirty="0">
                <a:solidFill>
                  <a:schemeClr val="tx1"/>
                </a:solidFill>
              </a:rPr>
              <a:t>print("Random Array:")</a:t>
            </a:r>
          </a:p>
          <a:p>
            <a:pPr marL="0" indent="0">
              <a:buNone/>
            </a:pPr>
            <a:r>
              <a:rPr lang="en-US" dirty="0">
                <a:solidFill>
                  <a:schemeClr val="tx1"/>
                </a:solidFill>
              </a:rPr>
              <a:t>print(</a:t>
            </a:r>
            <a:r>
              <a:rPr lang="en-US" dirty="0" err="1">
                <a:solidFill>
                  <a:schemeClr val="tx1"/>
                </a:solidFill>
              </a:rPr>
              <a:t>random_array</a:t>
            </a:r>
            <a:r>
              <a:rPr lang="en-US" dirty="0">
                <a:solidFill>
                  <a:schemeClr val="tx1"/>
                </a:solidFill>
              </a:rPr>
              <a:t>)</a:t>
            </a:r>
          </a:p>
          <a:p>
            <a:pPr marL="0" indent="0">
              <a:buNone/>
            </a:pPr>
            <a:endParaRPr lang="en-US" dirty="0"/>
          </a:p>
        </p:txBody>
      </p:sp>
    </p:spTree>
    <p:extLst>
      <p:ext uri="{BB962C8B-B14F-4D97-AF65-F5344CB8AC3E}">
        <p14:creationId xmlns:p14="http://schemas.microsoft.com/office/powerpoint/2010/main" val="18502358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115</a:t>
            </a:fld>
            <a:endParaRPr lang="en-NZ" dirty="0"/>
          </a:p>
        </p:txBody>
      </p:sp>
      <p:sp>
        <p:nvSpPr>
          <p:cNvPr id="4" name="Text Placeholder 3"/>
          <p:cNvSpPr>
            <a:spLocks noGrp="1"/>
          </p:cNvSpPr>
          <p:nvPr>
            <p:ph type="body" sz="quarter" idx="17"/>
          </p:nvPr>
        </p:nvSpPr>
        <p:spPr>
          <a:xfrm>
            <a:off x="609600" y="228600"/>
            <a:ext cx="10887001" cy="5865816"/>
          </a:xfrm>
        </p:spPr>
        <p:txBody>
          <a:bodyPr/>
          <a:lstStyle/>
          <a:p>
            <a:pPr marL="0" indent="0">
              <a:buNone/>
            </a:pPr>
            <a:r>
              <a:rPr lang="en-US" dirty="0">
                <a:solidFill>
                  <a:schemeClr val="tx1"/>
                </a:solidFill>
              </a:rPr>
              <a:t># Compute aggregate sum</a:t>
            </a:r>
          </a:p>
          <a:p>
            <a:pPr marL="0" indent="0">
              <a:buNone/>
            </a:pPr>
            <a:r>
              <a:rPr lang="en-US" dirty="0" err="1">
                <a:solidFill>
                  <a:schemeClr val="tx1"/>
                </a:solidFill>
              </a:rPr>
              <a:t>array_sum</a:t>
            </a:r>
            <a:r>
              <a:rPr lang="en-US" dirty="0">
                <a:solidFill>
                  <a:schemeClr val="tx1"/>
                </a:solidFill>
              </a:rPr>
              <a:t> = </a:t>
            </a:r>
            <a:r>
              <a:rPr lang="en-US" dirty="0" err="1">
                <a:solidFill>
                  <a:schemeClr val="tx1"/>
                </a:solidFill>
              </a:rPr>
              <a:t>np.sum</a:t>
            </a:r>
            <a:r>
              <a:rPr lang="en-US" dirty="0">
                <a:solidFill>
                  <a:schemeClr val="tx1"/>
                </a:solidFill>
              </a:rPr>
              <a:t>(</a:t>
            </a:r>
            <a:r>
              <a:rPr lang="en-US" dirty="0" err="1">
                <a:solidFill>
                  <a:schemeClr val="tx1"/>
                </a:solidFill>
              </a:rPr>
              <a:t>random_array</a:t>
            </a:r>
            <a:r>
              <a:rPr lang="en-US" dirty="0">
                <a:solidFill>
                  <a:schemeClr val="tx1"/>
                </a:solidFill>
              </a:rPr>
              <a:t>)</a:t>
            </a:r>
          </a:p>
          <a:p>
            <a:pPr marL="0" indent="0">
              <a:buNone/>
            </a:pPr>
            <a:r>
              <a:rPr lang="en-US" dirty="0">
                <a:solidFill>
                  <a:schemeClr val="tx1"/>
                </a:solidFill>
              </a:rPr>
              <a:t># Compute minimum value</a:t>
            </a:r>
          </a:p>
          <a:p>
            <a:pPr marL="0" indent="0">
              <a:buNone/>
            </a:pPr>
            <a:r>
              <a:rPr lang="en-US" dirty="0" err="1">
                <a:solidFill>
                  <a:schemeClr val="tx1"/>
                </a:solidFill>
              </a:rPr>
              <a:t>array_min</a:t>
            </a:r>
            <a:r>
              <a:rPr lang="en-US" dirty="0">
                <a:solidFill>
                  <a:schemeClr val="tx1"/>
                </a:solidFill>
              </a:rPr>
              <a:t> = </a:t>
            </a:r>
            <a:r>
              <a:rPr lang="en-US" dirty="0" err="1">
                <a:solidFill>
                  <a:schemeClr val="tx1"/>
                </a:solidFill>
              </a:rPr>
              <a:t>np.min</a:t>
            </a:r>
            <a:r>
              <a:rPr lang="en-US" dirty="0">
                <a:solidFill>
                  <a:schemeClr val="tx1"/>
                </a:solidFill>
              </a:rPr>
              <a:t>(</a:t>
            </a:r>
            <a:r>
              <a:rPr lang="en-US" dirty="0" err="1">
                <a:solidFill>
                  <a:schemeClr val="tx1"/>
                </a:solidFill>
              </a:rPr>
              <a:t>random_array</a:t>
            </a:r>
            <a:r>
              <a:rPr lang="en-US" dirty="0">
                <a:solidFill>
                  <a:schemeClr val="tx1"/>
                </a:solidFill>
              </a:rPr>
              <a:t>)</a:t>
            </a:r>
          </a:p>
          <a:p>
            <a:pPr marL="0" indent="0">
              <a:buNone/>
            </a:pPr>
            <a:r>
              <a:rPr lang="en-US" dirty="0">
                <a:solidFill>
                  <a:schemeClr val="tx1"/>
                </a:solidFill>
              </a:rPr>
              <a:t># Compute maximum value</a:t>
            </a:r>
          </a:p>
          <a:p>
            <a:pPr marL="0" indent="0">
              <a:buNone/>
            </a:pPr>
            <a:r>
              <a:rPr lang="en-US" dirty="0" err="1">
                <a:solidFill>
                  <a:schemeClr val="tx1"/>
                </a:solidFill>
              </a:rPr>
              <a:t>array_max</a:t>
            </a:r>
            <a:r>
              <a:rPr lang="en-US" dirty="0">
                <a:solidFill>
                  <a:schemeClr val="tx1"/>
                </a:solidFill>
              </a:rPr>
              <a:t> = </a:t>
            </a:r>
            <a:r>
              <a:rPr lang="en-US" dirty="0" err="1">
                <a:solidFill>
                  <a:schemeClr val="tx1"/>
                </a:solidFill>
              </a:rPr>
              <a:t>np.max</a:t>
            </a:r>
            <a:r>
              <a:rPr lang="en-US" dirty="0">
                <a:solidFill>
                  <a:schemeClr val="tx1"/>
                </a:solidFill>
              </a:rPr>
              <a:t>(</a:t>
            </a:r>
            <a:r>
              <a:rPr lang="en-US" dirty="0" err="1">
                <a:solidFill>
                  <a:schemeClr val="tx1"/>
                </a:solidFill>
              </a:rPr>
              <a:t>random_array</a:t>
            </a:r>
            <a:r>
              <a:rPr lang="en-US" dirty="0">
                <a:solidFill>
                  <a:schemeClr val="tx1"/>
                </a:solidFill>
              </a:rPr>
              <a:t>)</a:t>
            </a:r>
          </a:p>
          <a:p>
            <a:pPr marL="0" indent="0">
              <a:buNone/>
            </a:pPr>
            <a:r>
              <a:rPr lang="en-US" dirty="0">
                <a:solidFill>
                  <a:schemeClr val="tx1"/>
                </a:solidFill>
              </a:rPr>
              <a:t># Display the results</a:t>
            </a:r>
          </a:p>
          <a:p>
            <a:pPr marL="0" indent="0">
              <a:buNone/>
            </a:pPr>
            <a:r>
              <a:rPr lang="en-US" dirty="0">
                <a:solidFill>
                  <a:schemeClr val="tx1"/>
                </a:solidFill>
              </a:rPr>
              <a:t>print("\</a:t>
            </a:r>
            <a:r>
              <a:rPr lang="en-US" dirty="0" err="1">
                <a:solidFill>
                  <a:schemeClr val="tx1"/>
                </a:solidFill>
              </a:rPr>
              <a:t>nAggregate</a:t>
            </a:r>
            <a:r>
              <a:rPr lang="en-US" dirty="0">
                <a:solidFill>
                  <a:schemeClr val="tx1"/>
                </a:solidFill>
              </a:rPr>
              <a:t> Sum:", </a:t>
            </a:r>
            <a:r>
              <a:rPr lang="en-US" dirty="0" err="1">
                <a:solidFill>
                  <a:schemeClr val="tx1"/>
                </a:solidFill>
              </a:rPr>
              <a:t>array_sum</a:t>
            </a:r>
            <a:r>
              <a:rPr lang="en-US" dirty="0">
                <a:solidFill>
                  <a:schemeClr val="tx1"/>
                </a:solidFill>
              </a:rPr>
              <a:t>)</a:t>
            </a:r>
          </a:p>
          <a:p>
            <a:pPr marL="0" indent="0">
              <a:buNone/>
            </a:pPr>
            <a:r>
              <a:rPr lang="en-US" dirty="0">
                <a:solidFill>
                  <a:schemeClr val="tx1"/>
                </a:solidFill>
              </a:rPr>
              <a:t>print("Minimum Value:", </a:t>
            </a:r>
            <a:r>
              <a:rPr lang="en-US" dirty="0" err="1">
                <a:solidFill>
                  <a:schemeClr val="tx1"/>
                </a:solidFill>
              </a:rPr>
              <a:t>array_min</a:t>
            </a:r>
            <a:r>
              <a:rPr lang="en-US" dirty="0">
                <a:solidFill>
                  <a:schemeClr val="tx1"/>
                </a:solidFill>
              </a:rPr>
              <a:t>)</a:t>
            </a:r>
          </a:p>
          <a:p>
            <a:pPr marL="0" indent="0">
              <a:buNone/>
            </a:pPr>
            <a:r>
              <a:rPr lang="en-US" dirty="0">
                <a:solidFill>
                  <a:schemeClr val="tx1"/>
                </a:solidFill>
              </a:rPr>
              <a:t>print("Maximum Value:", </a:t>
            </a:r>
            <a:r>
              <a:rPr lang="en-US" dirty="0" err="1">
                <a:solidFill>
                  <a:schemeClr val="tx1"/>
                </a:solidFill>
              </a:rPr>
              <a:t>array_max</a:t>
            </a:r>
            <a:r>
              <a:rPr lang="en-US" dirty="0">
                <a:solidFill>
                  <a:schemeClr val="tx1"/>
                </a:solidFill>
              </a:rPr>
              <a:t>)</a:t>
            </a:r>
          </a:p>
          <a:p>
            <a:pPr marL="0" indent="0">
              <a:buNone/>
            </a:pPr>
            <a:endParaRPr lang="en-US" dirty="0"/>
          </a:p>
          <a:p>
            <a:pPr marL="0" indent="0">
              <a:buNone/>
            </a:pPr>
            <a:endParaRPr lang="en-US" dirty="0"/>
          </a:p>
        </p:txBody>
      </p:sp>
      <p:sp>
        <p:nvSpPr>
          <p:cNvPr id="5" name="TextBox 4"/>
          <p:cNvSpPr txBox="1"/>
          <p:nvPr/>
        </p:nvSpPr>
        <p:spPr>
          <a:xfrm>
            <a:off x="8611313" y="2740808"/>
            <a:ext cx="1981200" cy="369332"/>
          </a:xfrm>
          <a:prstGeom prst="rect">
            <a:avLst/>
          </a:prstGeom>
          <a:noFill/>
        </p:spPr>
        <p:txBody>
          <a:bodyPr wrap="square" rtlCol="0">
            <a:spAutoFit/>
          </a:bodyPr>
          <a:lstStyle/>
          <a:p>
            <a:r>
              <a:rPr lang="en-US" dirty="0"/>
              <a:t>OUTPUT:</a:t>
            </a:r>
          </a:p>
        </p:txBody>
      </p:sp>
      <p:pic>
        <p:nvPicPr>
          <p:cNvPr id="6" name="Picture 5"/>
          <p:cNvPicPr>
            <a:picLocks noChangeAspect="1"/>
          </p:cNvPicPr>
          <p:nvPr/>
        </p:nvPicPr>
        <p:blipFill>
          <a:blip r:embed="rId2"/>
          <a:stretch>
            <a:fillRect/>
          </a:stretch>
        </p:blipFill>
        <p:spPr>
          <a:xfrm>
            <a:off x="8534400" y="3198008"/>
            <a:ext cx="3075122" cy="2440792"/>
          </a:xfrm>
          <a:prstGeom prst="rect">
            <a:avLst/>
          </a:prstGeom>
        </p:spPr>
      </p:pic>
    </p:spTree>
    <p:extLst>
      <p:ext uri="{BB962C8B-B14F-4D97-AF65-F5344CB8AC3E}">
        <p14:creationId xmlns:p14="http://schemas.microsoft.com/office/powerpoint/2010/main" val="14138800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a:t>
            </a:r>
            <a:endParaRPr lang="en-IN" dirty="0"/>
          </a:p>
        </p:txBody>
      </p:sp>
      <p:sp>
        <p:nvSpPr>
          <p:cNvPr id="65539" name="Text Placeholder 2"/>
          <p:cNvSpPr>
            <a:spLocks noGrp="1"/>
          </p:cNvSpPr>
          <p:nvPr>
            <p:ph type="body" sz="quarter" idx="17"/>
          </p:nvPr>
        </p:nvSpPr>
        <p:spPr bwMode="auto">
          <a:xfrm>
            <a:off x="702781" y="1234282"/>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dirty="0">
                <a:solidFill>
                  <a:schemeClr val="tx1"/>
                </a:solidFill>
              </a:rPr>
              <a:t>Masking is to extract, modify, count, or otherwise manipulate values in an array based on some criterion.  If to count all values greater than a certain value, or perhaps remove all outliers that are above some threshold, it can be used. In </a:t>
            </a:r>
            <a:r>
              <a:rPr lang="en-US" dirty="0" err="1">
                <a:solidFill>
                  <a:schemeClr val="tx1"/>
                </a:solidFill>
              </a:rPr>
              <a:t>NumPy</a:t>
            </a:r>
            <a:r>
              <a:rPr lang="en-US" dirty="0">
                <a:solidFill>
                  <a:schemeClr val="tx1"/>
                </a:solidFill>
              </a:rPr>
              <a:t>, Boolean masking is the most efficient way to accomplish these types of tasks. </a:t>
            </a:r>
          </a:p>
          <a:p>
            <a:pPr marL="0" indent="0" algn="just">
              <a:spcBef>
                <a:spcPct val="0"/>
              </a:spcBef>
              <a:spcAft>
                <a:spcPts val="1396"/>
              </a:spcAft>
              <a:buNone/>
            </a:pPr>
            <a:r>
              <a:rPr lang="en-US" b="1" dirty="0">
                <a:solidFill>
                  <a:schemeClr val="tx1"/>
                </a:solidFill>
              </a:rPr>
              <a:t>Example: Counting Rainy Days I: </a:t>
            </a:r>
            <a:r>
              <a:rPr lang="en-US" dirty="0">
                <a:solidFill>
                  <a:schemeClr val="tx1"/>
                </a:solidFill>
              </a:rPr>
              <a:t>Imagine a series of data represents the amount of precipitation each day for a year in a given city. Load the daily rainfall statistics for the city of Seattle in 2014, using Pandas. The array contains 365 values, giving daily rainfall in inches from January 1 to December 31, 2014. </a:t>
            </a:r>
            <a:endParaRPr lang="en-IN" altLang="en-US" dirty="0">
              <a:solidFill>
                <a:schemeClr val="tx1"/>
              </a:solidFill>
              <a:latin typeface="Roboto Medium"/>
              <a:ea typeface="Roboto Medium"/>
              <a:cs typeface="Calibri" panose="020F0502020204030204" pitchFamily="34" charset="0"/>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3886200" y="4495800"/>
            <a:ext cx="7219950" cy="2073981"/>
          </a:xfrm>
          <a:prstGeom prst="rect">
            <a:avLst/>
          </a:prstGeom>
        </p:spPr>
      </p:pic>
    </p:spTree>
    <p:extLst>
      <p:ext uri="{BB962C8B-B14F-4D97-AF65-F5344CB8AC3E}">
        <p14:creationId xmlns:p14="http://schemas.microsoft.com/office/powerpoint/2010/main" val="21994084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Comparison Operators: </a:t>
            </a:r>
            <a:endParaRPr lang="en-IN" dirty="0"/>
          </a:p>
        </p:txBody>
      </p:sp>
      <p:sp>
        <p:nvSpPr>
          <p:cNvPr id="65539" name="Text Placeholder 2"/>
          <p:cNvSpPr>
            <a:spLocks noGrp="1"/>
          </p:cNvSpPr>
          <p:nvPr>
            <p:ph type="body" sz="quarter" idx="17"/>
          </p:nvPr>
        </p:nvSpPr>
        <p:spPr bwMode="auto">
          <a:xfrm>
            <a:off x="143932" y="1234282"/>
            <a:ext cx="6002819"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r>
              <a:rPr lang="en-US" b="1" dirty="0" err="1">
                <a:solidFill>
                  <a:schemeClr val="tx1"/>
                </a:solidFill>
              </a:rPr>
              <a:t>N</a:t>
            </a:r>
            <a:r>
              <a:rPr lang="en-US" dirty="0" err="1">
                <a:solidFill>
                  <a:schemeClr val="tx1"/>
                </a:solidFill>
              </a:rPr>
              <a:t>umPy</a:t>
            </a:r>
            <a:r>
              <a:rPr lang="en-US" dirty="0">
                <a:solidFill>
                  <a:schemeClr val="tx1"/>
                </a:solidFill>
              </a:rPr>
              <a:t> implements comparison operators such as &lt; (less than) and &gt; (greater than) as element-wise </a:t>
            </a:r>
            <a:r>
              <a:rPr lang="en-US" dirty="0" err="1">
                <a:solidFill>
                  <a:schemeClr val="tx1"/>
                </a:solidFill>
              </a:rPr>
              <a:t>ufuncs</a:t>
            </a:r>
            <a:r>
              <a:rPr lang="en-US" dirty="0">
                <a:solidFill>
                  <a:schemeClr val="tx1"/>
                </a:solidFill>
              </a:rPr>
              <a:t>. </a:t>
            </a:r>
          </a:p>
          <a:p>
            <a:pPr marL="342900" indent="-342900" algn="just">
              <a:spcBef>
                <a:spcPct val="0"/>
              </a:spcBef>
              <a:spcAft>
                <a:spcPts val="1396"/>
              </a:spcAft>
              <a:buFont typeface="Arial" panose="020B0604020202020204" pitchFamily="34" charset="0"/>
              <a:buChar char="•"/>
            </a:pPr>
            <a:r>
              <a:rPr lang="en-US" dirty="0">
                <a:solidFill>
                  <a:schemeClr val="tx1"/>
                </a:solidFill>
              </a:rPr>
              <a:t>The result of these comparison operators is always an array with a Boolean data type.</a:t>
            </a:r>
          </a:p>
          <a:p>
            <a:pPr marL="342900" indent="-342900" algn="just">
              <a:spcBef>
                <a:spcPct val="0"/>
              </a:spcBef>
              <a:spcAft>
                <a:spcPts val="1396"/>
              </a:spcAft>
              <a:buFont typeface="Arial" panose="020B0604020202020204" pitchFamily="34" charset="0"/>
              <a:buChar char="•"/>
            </a:pPr>
            <a:r>
              <a:rPr lang="en-US" dirty="0">
                <a:solidFill>
                  <a:schemeClr val="tx1"/>
                </a:solidFill>
              </a:rPr>
              <a:t>All six of the standard comparison operations are available;.</a:t>
            </a:r>
          </a:p>
          <a:p>
            <a:pPr marL="342900" indent="-342900" algn="just">
              <a:spcBef>
                <a:spcPct val="0"/>
              </a:spcBef>
              <a:spcAft>
                <a:spcPts val="1396"/>
              </a:spcAft>
              <a:buFont typeface="Arial" panose="020B0604020202020204" pitchFamily="34" charset="0"/>
              <a:buChar char="•"/>
            </a:pPr>
            <a:r>
              <a:rPr lang="en-US" dirty="0">
                <a:solidFill>
                  <a:schemeClr val="tx1"/>
                </a:solidFill>
              </a:rPr>
              <a:t>it is also possible to do an element-by-element comparison of two arrays, and to include compound expressions: </a:t>
            </a: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6324600" y="1213500"/>
            <a:ext cx="6083011" cy="4162425"/>
          </a:xfrm>
          <a:prstGeom prst="rect">
            <a:avLst/>
          </a:prstGeom>
        </p:spPr>
      </p:pic>
      <p:pic>
        <p:nvPicPr>
          <p:cNvPr id="4" name="Picture 3"/>
          <p:cNvPicPr>
            <a:picLocks noChangeAspect="1"/>
          </p:cNvPicPr>
          <p:nvPr/>
        </p:nvPicPr>
        <p:blipFill>
          <a:blip r:embed="rId3"/>
          <a:stretch>
            <a:fillRect/>
          </a:stretch>
        </p:blipFill>
        <p:spPr>
          <a:xfrm>
            <a:off x="1447800" y="5489022"/>
            <a:ext cx="5467350" cy="704850"/>
          </a:xfrm>
          <a:prstGeom prst="rect">
            <a:avLst/>
          </a:prstGeom>
        </p:spPr>
      </p:pic>
    </p:spTree>
    <p:extLst>
      <p:ext uri="{BB962C8B-B14F-4D97-AF65-F5344CB8AC3E}">
        <p14:creationId xmlns:p14="http://schemas.microsoft.com/office/powerpoint/2010/main" val="42100266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a:t>
            </a:r>
            <a:endParaRPr lang="en-IN" dirty="0"/>
          </a:p>
        </p:txBody>
      </p:sp>
      <p:sp>
        <p:nvSpPr>
          <p:cNvPr id="65539" name="Text Placeholder 2"/>
          <p:cNvSpPr>
            <a:spLocks noGrp="1"/>
          </p:cNvSpPr>
          <p:nvPr>
            <p:ph type="body" sz="quarter" idx="17"/>
          </p:nvPr>
        </p:nvSpPr>
        <p:spPr bwMode="auto">
          <a:xfrm>
            <a:off x="304801" y="1234282"/>
            <a:ext cx="9067800"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r>
              <a:rPr lang="en-US" dirty="0">
                <a:solidFill>
                  <a:schemeClr val="tx1"/>
                </a:solidFill>
              </a:rPr>
              <a:t>As in the case of arithmetic operators, the comparison operators are implemented as </a:t>
            </a:r>
            <a:r>
              <a:rPr lang="en-US" dirty="0" err="1">
                <a:solidFill>
                  <a:schemeClr val="tx1"/>
                </a:solidFill>
              </a:rPr>
              <a:t>ufuncs</a:t>
            </a:r>
            <a:r>
              <a:rPr lang="en-US" dirty="0">
                <a:solidFill>
                  <a:schemeClr val="tx1"/>
                </a:solidFill>
              </a:rPr>
              <a:t> in </a:t>
            </a:r>
            <a:r>
              <a:rPr lang="en-US" dirty="0" err="1">
                <a:solidFill>
                  <a:schemeClr val="tx1"/>
                </a:solidFill>
              </a:rPr>
              <a:t>NumPy</a:t>
            </a:r>
            <a:r>
              <a:rPr lang="en-US" dirty="0">
                <a:solidFill>
                  <a:schemeClr val="tx1"/>
                </a:solidFill>
              </a:rPr>
              <a:t>; for example, x &lt; 3, internally </a:t>
            </a:r>
            <a:r>
              <a:rPr lang="en-US" dirty="0" err="1">
                <a:solidFill>
                  <a:schemeClr val="tx1"/>
                </a:solidFill>
              </a:rPr>
              <a:t>NumPy</a:t>
            </a:r>
            <a:r>
              <a:rPr lang="en-US" dirty="0">
                <a:solidFill>
                  <a:schemeClr val="tx1"/>
                </a:solidFill>
              </a:rPr>
              <a:t> uses </a:t>
            </a:r>
            <a:r>
              <a:rPr lang="en-US" dirty="0" err="1">
                <a:solidFill>
                  <a:schemeClr val="tx1"/>
                </a:solidFill>
              </a:rPr>
              <a:t>np.less</a:t>
            </a:r>
            <a:r>
              <a:rPr lang="en-US" dirty="0">
                <a:solidFill>
                  <a:schemeClr val="tx1"/>
                </a:solidFill>
              </a:rPr>
              <a:t>(x, 3). </a:t>
            </a:r>
          </a:p>
          <a:p>
            <a:pPr marL="342900" indent="-342900" algn="just">
              <a:spcBef>
                <a:spcPct val="0"/>
              </a:spcBef>
              <a:spcAft>
                <a:spcPts val="1396"/>
              </a:spcAft>
              <a:buFont typeface="Arial" panose="020B0604020202020204" pitchFamily="34" charset="0"/>
              <a:buChar char="•"/>
            </a:pPr>
            <a:r>
              <a:rPr lang="en-US" dirty="0">
                <a:solidFill>
                  <a:schemeClr val="tx1"/>
                </a:solidFill>
              </a:rPr>
              <a:t>A summary of the comparison operators and their equivalent </a:t>
            </a:r>
            <a:r>
              <a:rPr lang="en-US" dirty="0" err="1">
                <a:solidFill>
                  <a:schemeClr val="tx1"/>
                </a:solidFill>
              </a:rPr>
              <a:t>ufunc</a:t>
            </a:r>
            <a:r>
              <a:rPr lang="en-US" dirty="0">
                <a:solidFill>
                  <a:schemeClr val="tx1"/>
                </a:solidFill>
              </a:rPr>
              <a:t> is shown here:</a:t>
            </a:r>
          </a:p>
          <a:p>
            <a:pPr marL="342900" indent="-342900" algn="just">
              <a:spcBef>
                <a:spcPct val="0"/>
              </a:spcBef>
              <a:spcAft>
                <a:spcPts val="1396"/>
              </a:spcAft>
              <a:buFont typeface="Arial" panose="020B0604020202020204" pitchFamily="34" charset="0"/>
              <a:buChar char="•"/>
            </a:pPr>
            <a:r>
              <a:rPr lang="en-US" dirty="0">
                <a:solidFill>
                  <a:schemeClr val="tx1"/>
                </a:solidFill>
              </a:rPr>
              <a:t>In each case, the result is a Boolean array, and </a:t>
            </a:r>
            <a:r>
              <a:rPr lang="en-US" dirty="0" err="1">
                <a:solidFill>
                  <a:schemeClr val="tx1"/>
                </a:solidFill>
              </a:rPr>
              <a:t>NumPy</a:t>
            </a:r>
            <a:r>
              <a:rPr lang="en-US" dirty="0">
                <a:solidFill>
                  <a:schemeClr val="tx1"/>
                </a:solidFill>
              </a:rPr>
              <a:t> provides a number of straight‐ forward patterns for working with these Boolean results.</a:t>
            </a:r>
            <a:endParaRPr lang="en-IN" altLang="en-US" dirty="0">
              <a:solidFill>
                <a:schemeClr val="tx1"/>
              </a:solidFill>
              <a:latin typeface="Roboto Medium"/>
              <a:ea typeface="Roboto Medium"/>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9372600" y="1066800"/>
            <a:ext cx="3019425" cy="2590800"/>
          </a:xfrm>
          <a:prstGeom prst="rect">
            <a:avLst/>
          </a:prstGeom>
        </p:spPr>
      </p:pic>
      <p:pic>
        <p:nvPicPr>
          <p:cNvPr id="4" name="Picture 3"/>
          <p:cNvPicPr>
            <a:picLocks noChangeAspect="1"/>
          </p:cNvPicPr>
          <p:nvPr/>
        </p:nvPicPr>
        <p:blipFill>
          <a:blip r:embed="rId3"/>
          <a:stretch>
            <a:fillRect/>
          </a:stretch>
        </p:blipFill>
        <p:spPr>
          <a:xfrm>
            <a:off x="3962400" y="4188114"/>
            <a:ext cx="5000625" cy="2466975"/>
          </a:xfrm>
          <a:prstGeom prst="rect">
            <a:avLst/>
          </a:prstGeom>
        </p:spPr>
      </p:pic>
    </p:spTree>
    <p:extLst>
      <p:ext uri="{BB962C8B-B14F-4D97-AF65-F5344CB8AC3E}">
        <p14:creationId xmlns:p14="http://schemas.microsoft.com/office/powerpoint/2010/main" val="16807047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119</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609600" y="187435"/>
            <a:ext cx="7381800" cy="290014"/>
          </a:xfrm>
        </p:spPr>
        <p:txBody>
          <a:bodyPr/>
          <a:lstStyle/>
          <a:p>
            <a:r>
              <a:rPr lang="en-US" b="1" dirty="0">
                <a:solidFill>
                  <a:schemeClr val="tx1"/>
                </a:solidFill>
              </a:rPr>
              <a:t>USING NUMPY  Array COmparison</a:t>
            </a:r>
            <a:endParaRPr lang="en-IN" b="1" dirty="0">
              <a:solidFill>
                <a:schemeClr val="tx1"/>
              </a:solidFill>
            </a:endParaRPr>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685800" y="489255"/>
            <a:ext cx="10801201" cy="4320480"/>
          </a:xfrm>
        </p:spPr>
        <p:txBody>
          <a:bodyPr/>
          <a:lstStyle/>
          <a:p>
            <a:pPr>
              <a:buFont typeface="Arial" pitchFamily="34" charset="0"/>
              <a:buChar char="•"/>
            </a:pPr>
            <a:r>
              <a:rPr lang="en-US" sz="2800" dirty="0">
                <a:solidFill>
                  <a:schemeClr val="tx1"/>
                </a:solidFill>
              </a:rPr>
              <a:t>Comparing two NumPy arrays determines whether they are equivalent by checking if every element at each corresponding index is the same. </a:t>
            </a:r>
          </a:p>
          <a:p>
            <a:pPr>
              <a:buFont typeface="Arial" pitchFamily="34" charset="0"/>
              <a:buChar char="•"/>
            </a:pPr>
            <a:r>
              <a:rPr lang="en-US" sz="2800" b="1" dirty="0">
                <a:solidFill>
                  <a:schemeClr val="tx1"/>
                </a:solidFill>
              </a:rPr>
              <a:t>Method 1:</a:t>
            </a:r>
            <a:r>
              <a:rPr lang="en-US" sz="2800" dirty="0">
                <a:solidFill>
                  <a:schemeClr val="tx1"/>
                </a:solidFill>
              </a:rPr>
              <a:t> We generally use the == operator to compare two NumPy arrays to generate a new array object.</a:t>
            </a:r>
          </a:p>
          <a:p>
            <a:pPr>
              <a:lnSpc>
                <a:spcPct val="100000"/>
              </a:lnSpc>
              <a:buNone/>
            </a:pPr>
            <a:r>
              <a:rPr lang="en-US" dirty="0">
                <a:solidFill>
                  <a:schemeClr val="tx1"/>
                </a:solidFill>
              </a:rPr>
              <a:t>import numpy as np</a:t>
            </a:r>
          </a:p>
          <a:p>
            <a:pPr>
              <a:lnSpc>
                <a:spcPct val="100000"/>
              </a:lnSpc>
              <a:buNone/>
            </a:pPr>
            <a:r>
              <a:rPr lang="en-US" dirty="0">
                <a:solidFill>
                  <a:schemeClr val="tx1"/>
                </a:solidFill>
              </a:rPr>
              <a:t>an_array = np.array([[1, 2], [3, 4]])</a:t>
            </a:r>
          </a:p>
          <a:p>
            <a:pPr>
              <a:lnSpc>
                <a:spcPct val="100000"/>
              </a:lnSpc>
              <a:buNone/>
            </a:pPr>
            <a:r>
              <a:rPr lang="en-US" dirty="0">
                <a:solidFill>
                  <a:schemeClr val="tx1"/>
                </a:solidFill>
              </a:rPr>
              <a:t>another_array = np.array([[1, 2], [3, 4]])</a:t>
            </a:r>
          </a:p>
          <a:p>
            <a:pPr>
              <a:lnSpc>
                <a:spcPct val="100000"/>
              </a:lnSpc>
              <a:buNone/>
            </a:pPr>
            <a:r>
              <a:rPr lang="en-US" dirty="0">
                <a:solidFill>
                  <a:schemeClr val="tx1"/>
                </a:solidFill>
              </a:rPr>
              <a:t>comparison = an_array == another_array</a:t>
            </a:r>
          </a:p>
          <a:p>
            <a:pPr>
              <a:lnSpc>
                <a:spcPct val="100000"/>
              </a:lnSpc>
              <a:buNone/>
            </a:pPr>
            <a:r>
              <a:rPr lang="en-US" dirty="0">
                <a:solidFill>
                  <a:schemeClr val="tx1"/>
                </a:solidFill>
              </a:rPr>
              <a:t>equal_arrays = comparison.all()</a:t>
            </a:r>
          </a:p>
          <a:p>
            <a:pPr>
              <a:lnSpc>
                <a:spcPct val="100000"/>
              </a:lnSpc>
              <a:buNone/>
            </a:pPr>
            <a:r>
              <a:rPr lang="en-US" dirty="0">
                <a:solidFill>
                  <a:schemeClr val="tx1"/>
                </a:solidFill>
              </a:rPr>
              <a:t>print(</a:t>
            </a:r>
            <a:r>
              <a:rPr lang="en-US" dirty="0" err="1">
                <a:solidFill>
                  <a:schemeClr val="tx1"/>
                </a:solidFill>
              </a:rPr>
              <a:t>equal_arrays</a:t>
            </a:r>
            <a:r>
              <a:rPr lang="en-US" dirty="0">
                <a:solidFill>
                  <a:schemeClr val="tx1"/>
                </a:solidFill>
              </a:rPr>
              <a:t>)</a:t>
            </a:r>
          </a:p>
          <a:p>
            <a:pPr>
              <a:buNone/>
            </a:pPr>
            <a:endParaRPr lang="en-IN" sz="2800" b="1" dirty="0"/>
          </a:p>
        </p:txBody>
      </p:sp>
      <p:pic>
        <p:nvPicPr>
          <p:cNvPr id="20482" name="Picture 2"/>
          <p:cNvPicPr>
            <a:picLocks noChangeAspect="1" noChangeArrowheads="1"/>
          </p:cNvPicPr>
          <p:nvPr/>
        </p:nvPicPr>
        <p:blipFill>
          <a:blip r:embed="rId2"/>
          <a:srcRect/>
          <a:stretch>
            <a:fillRect/>
          </a:stretch>
        </p:blipFill>
        <p:spPr bwMode="auto">
          <a:xfrm>
            <a:off x="8839200" y="3848100"/>
            <a:ext cx="1800225" cy="1181100"/>
          </a:xfrm>
          <a:prstGeom prst="rect">
            <a:avLst/>
          </a:prstGeom>
          <a:noFill/>
          <a:ln w="9525" cap="rnd">
            <a:solidFill>
              <a:schemeClr val="tx1"/>
            </a:solidFill>
            <a:miter lim="800000"/>
            <a:headEnd/>
            <a:tailEnd/>
          </a:ln>
          <a:effectLst/>
        </p:spPr>
      </p:pic>
    </p:spTree>
    <p:extLst>
      <p:ext uri="{BB962C8B-B14F-4D97-AF65-F5344CB8AC3E}">
        <p14:creationId xmlns:p14="http://schemas.microsoft.com/office/powerpoint/2010/main" val="1788301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5" y="395553"/>
            <a:ext cx="8194146" cy="838729"/>
          </a:xfrm>
        </p:spPr>
        <p:txBody>
          <a:bodyPr/>
          <a:lstStyle/>
          <a:p>
            <a:pPr>
              <a:defRPr/>
            </a:pPr>
            <a:r>
              <a:rPr lang="en-IN" dirty="0"/>
              <a:t>Array Module  - search </a:t>
            </a:r>
            <a:br>
              <a:rPr lang="en-IN" altLang="en-US" dirty="0">
                <a:latin typeface="Roboto Medium"/>
                <a:ea typeface="Calibri" panose="020F0502020204030204" pitchFamily="34" charset="0"/>
                <a:cs typeface="Times New Roman" panose="02020603050405020304" pitchFamily="18" charset="0"/>
              </a:rPr>
            </a:br>
            <a:endParaRPr lang="en-IN" dirty="0"/>
          </a:p>
        </p:txBody>
      </p:sp>
      <p:sp>
        <p:nvSpPr>
          <p:cNvPr id="45059" name="Text Placeholder 2"/>
          <p:cNvSpPr>
            <a:spLocks noGrp="1"/>
          </p:cNvSpPr>
          <p:nvPr>
            <p:ph type="body" sz="quarter" idx="17"/>
          </p:nvPr>
        </p:nvSpPr>
        <p:spPr bwMode="auto">
          <a:xfrm>
            <a:off x="8890001" y="3271441"/>
            <a:ext cx="3238500" cy="215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enter key to search5</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element not found</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enter key to search22</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element found 1</a:t>
            </a:r>
          </a:p>
        </p:txBody>
      </p:sp>
      <p:sp>
        <p:nvSpPr>
          <p:cNvPr id="45060" name="Text Placeholder 2"/>
          <p:cNvSpPr txBox="1">
            <a:spLocks/>
          </p:cNvSpPr>
          <p:nvPr/>
        </p:nvSpPr>
        <p:spPr bwMode="auto">
          <a:xfrm>
            <a:off x="457200" y="871141"/>
            <a:ext cx="7713854" cy="4800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defTabSz="1304925" eaLnBrk="0" fontAlgn="base" hangingPunct="0">
              <a:spcBef>
                <a:spcPct val="0"/>
              </a:spcBef>
              <a:spcAft>
                <a:spcPct val="0"/>
              </a:spcAft>
              <a:defRPr sz="2600">
                <a:solidFill>
                  <a:schemeClr val="tx1"/>
                </a:solidFill>
                <a:latin typeface="Calibri" panose="020F0502020204030204" pitchFamily="34" charset="0"/>
              </a:defRPr>
            </a:lvl6pPr>
            <a:lvl7pPr marL="2225675" indent="-782638" defTabSz="1304925" eaLnBrk="0" fontAlgn="base" hangingPunct="0">
              <a:spcBef>
                <a:spcPct val="0"/>
              </a:spcBef>
              <a:spcAft>
                <a:spcPct val="0"/>
              </a:spcAft>
              <a:defRPr sz="2600">
                <a:solidFill>
                  <a:schemeClr val="tx1"/>
                </a:solidFill>
                <a:latin typeface="Calibri" panose="020F0502020204030204" pitchFamily="34" charset="0"/>
              </a:defRPr>
            </a:lvl7pPr>
            <a:lvl8pPr marL="2682875" indent="-782638" defTabSz="1304925" eaLnBrk="0" fontAlgn="base" hangingPunct="0">
              <a:spcBef>
                <a:spcPct val="0"/>
              </a:spcBef>
              <a:spcAft>
                <a:spcPct val="0"/>
              </a:spcAft>
              <a:defRPr sz="2600">
                <a:solidFill>
                  <a:schemeClr val="tx1"/>
                </a:solidFill>
                <a:latin typeface="Calibri" panose="020F0502020204030204" pitchFamily="34" charset="0"/>
              </a:defRPr>
            </a:lvl8pPr>
            <a:lvl9pPr marL="3140075" indent="-782638" defTabSz="1304925" eaLnBrk="0" fontAlgn="base" hangingPunct="0">
              <a:spcBef>
                <a:spcPct val="0"/>
              </a:spcBef>
              <a:spcAft>
                <a:spcPct val="0"/>
              </a:spcAft>
              <a:defRPr sz="2600">
                <a:solidFill>
                  <a:schemeClr val="tx1"/>
                </a:solidFill>
                <a:latin typeface="Calibri" panose="020F0502020204030204" pitchFamily="34" charset="0"/>
              </a:defRPr>
            </a:lvl9pPr>
          </a:lstStyle>
          <a:p>
            <a:r>
              <a:rPr lang="en-US" altLang="en-US" sz="2800" dirty="0">
                <a:latin typeface="Roboto Medium"/>
                <a:ea typeface="Calibri" panose="020F0502020204030204" pitchFamily="34" charset="0"/>
                <a:cs typeface="Times New Roman" panose="02020603050405020304" pitchFamily="18" charset="0"/>
              </a:rPr>
              <a:t>import array as </a:t>
            </a:r>
            <a:r>
              <a:rPr lang="en-US" altLang="en-US" sz="2800" dirty="0" err="1">
                <a:latin typeface="Roboto Medium"/>
                <a:ea typeface="Calibri" panose="020F0502020204030204" pitchFamily="34" charset="0"/>
                <a:cs typeface="Times New Roman" panose="02020603050405020304" pitchFamily="18" charset="0"/>
              </a:rPr>
              <a:t>ar</a:t>
            </a:r>
            <a:endParaRPr lang="en-US" altLang="en-US" sz="2800" dirty="0">
              <a:latin typeface="Roboto Medium"/>
              <a:ea typeface="Calibri" panose="020F0502020204030204" pitchFamily="34" charset="0"/>
              <a:cs typeface="Times New Roman" panose="02020603050405020304" pitchFamily="18" charset="0"/>
            </a:endParaRPr>
          </a:p>
          <a:p>
            <a:r>
              <a:rPr lang="en-US" altLang="en-US" sz="2800" dirty="0">
                <a:latin typeface="Roboto Medium"/>
                <a:ea typeface="Calibri" panose="020F0502020204030204" pitchFamily="34" charset="0"/>
                <a:cs typeface="Times New Roman" panose="02020603050405020304" pitchFamily="18" charset="0"/>
              </a:rPr>
              <a:t>a=</a:t>
            </a:r>
            <a:r>
              <a:rPr lang="en-US" altLang="en-US" sz="2800" dirty="0" err="1">
                <a:latin typeface="Roboto Medium"/>
                <a:ea typeface="Calibri" panose="020F0502020204030204" pitchFamily="34" charset="0"/>
                <a:cs typeface="Times New Roman" panose="02020603050405020304" pitchFamily="18" charset="0"/>
              </a:rPr>
              <a:t>ar.array</a:t>
            </a:r>
            <a:r>
              <a:rPr lang="en-US" altLang="en-US" sz="2800" dirty="0">
                <a:latin typeface="Roboto Medium"/>
                <a:ea typeface="Calibri" panose="020F0502020204030204" pitchFamily="34" charset="0"/>
                <a:cs typeface="Times New Roman" panose="02020603050405020304" pitchFamily="18" charset="0"/>
              </a:rPr>
              <a:t>('</a:t>
            </a:r>
            <a:r>
              <a:rPr lang="en-US" altLang="en-US" sz="2800" dirty="0" err="1">
                <a:latin typeface="Roboto Medium"/>
                <a:ea typeface="Calibri" panose="020F0502020204030204" pitchFamily="34" charset="0"/>
                <a:cs typeface="Times New Roman" panose="02020603050405020304" pitchFamily="18" charset="0"/>
              </a:rPr>
              <a:t>i</a:t>
            </a:r>
            <a:r>
              <a:rPr lang="en-US" altLang="en-US" sz="2800" dirty="0">
                <a:latin typeface="Roboto Medium"/>
                <a:ea typeface="Calibri" panose="020F0502020204030204" pitchFamily="34" charset="0"/>
                <a:cs typeface="Times New Roman" panose="02020603050405020304" pitchFamily="18" charset="0"/>
              </a:rPr>
              <a:t>',[11,22,33])</a:t>
            </a:r>
          </a:p>
          <a:p>
            <a:r>
              <a:rPr lang="en-US" altLang="en-US" sz="2800" dirty="0">
                <a:latin typeface="Roboto Medium"/>
                <a:ea typeface="Calibri" panose="020F0502020204030204" pitchFamily="34" charset="0"/>
                <a:cs typeface="Times New Roman" panose="02020603050405020304" pitchFamily="18" charset="0"/>
              </a:rPr>
              <a:t>key = </a:t>
            </a:r>
            <a:r>
              <a:rPr lang="en-US" altLang="en-US" sz="2800" dirty="0" err="1">
                <a:latin typeface="Roboto Medium"/>
                <a:ea typeface="Calibri" panose="020F0502020204030204" pitchFamily="34" charset="0"/>
                <a:cs typeface="Times New Roman" panose="02020603050405020304" pitchFamily="18" charset="0"/>
              </a:rPr>
              <a:t>int</a:t>
            </a:r>
            <a:r>
              <a:rPr lang="en-US" altLang="en-US" sz="2800" dirty="0">
                <a:latin typeface="Roboto Medium"/>
                <a:ea typeface="Calibri" panose="020F0502020204030204" pitchFamily="34" charset="0"/>
                <a:cs typeface="Times New Roman" panose="02020603050405020304" pitchFamily="18" charset="0"/>
              </a:rPr>
              <a:t>(input('enter key to search'))</a:t>
            </a:r>
          </a:p>
          <a:p>
            <a:r>
              <a:rPr lang="en-US" altLang="en-US" sz="2800" dirty="0">
                <a:latin typeface="Roboto Medium"/>
                <a:ea typeface="Calibri" panose="020F0502020204030204" pitchFamily="34" charset="0"/>
                <a:cs typeface="Times New Roman" panose="02020603050405020304" pitchFamily="18" charset="0"/>
              </a:rPr>
              <a:t>if key in a:</a:t>
            </a:r>
          </a:p>
          <a:p>
            <a:r>
              <a:rPr lang="en-US" altLang="en-US" sz="2800" dirty="0">
                <a:latin typeface="Roboto Medium"/>
                <a:ea typeface="Calibri" panose="020F0502020204030204" pitchFamily="34" charset="0"/>
                <a:cs typeface="Times New Roman" panose="02020603050405020304" pitchFamily="18" charset="0"/>
              </a:rPr>
              <a:t>    print('element found‘, </a:t>
            </a:r>
            <a:r>
              <a:rPr lang="en-US" altLang="en-US" sz="2800" dirty="0" err="1">
                <a:latin typeface="Roboto Medium"/>
                <a:ea typeface="Calibri" panose="020F0502020204030204" pitchFamily="34" charset="0"/>
                <a:cs typeface="Times New Roman" panose="02020603050405020304" pitchFamily="18" charset="0"/>
              </a:rPr>
              <a:t>a.index</a:t>
            </a:r>
            <a:r>
              <a:rPr lang="en-US" altLang="en-US" sz="2800" dirty="0">
                <a:latin typeface="Roboto Medium"/>
                <a:ea typeface="Calibri" panose="020F0502020204030204" pitchFamily="34" charset="0"/>
                <a:cs typeface="Times New Roman" panose="02020603050405020304" pitchFamily="18" charset="0"/>
              </a:rPr>
              <a:t>(key)))</a:t>
            </a:r>
          </a:p>
          <a:p>
            <a:r>
              <a:rPr lang="en-US" altLang="en-US" sz="2800" dirty="0">
                <a:latin typeface="Roboto Medium"/>
                <a:ea typeface="Calibri" panose="020F0502020204030204" pitchFamily="34" charset="0"/>
                <a:cs typeface="Times New Roman" panose="02020603050405020304" pitchFamily="18" charset="0"/>
              </a:rPr>
              <a:t>else:</a:t>
            </a:r>
          </a:p>
          <a:p>
            <a:r>
              <a:rPr lang="en-US" altLang="en-US" sz="2800" dirty="0">
                <a:latin typeface="Roboto Medium"/>
                <a:ea typeface="Calibri" panose="020F0502020204030204" pitchFamily="34" charset="0"/>
                <a:cs typeface="Times New Roman" panose="02020603050405020304" pitchFamily="18" charset="0"/>
              </a:rPr>
              <a:t>    print('element not found')</a:t>
            </a:r>
          </a:p>
        </p:txBody>
      </p:sp>
    </p:spTree>
    <p:extLst>
      <p:ext uri="{BB962C8B-B14F-4D97-AF65-F5344CB8AC3E}">
        <p14:creationId xmlns:p14="http://schemas.microsoft.com/office/powerpoint/2010/main" val="18872048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120</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724437" y="23078"/>
            <a:ext cx="7610400" cy="838202"/>
          </a:xfrm>
        </p:spPr>
        <p:txBody>
          <a:bodyPr/>
          <a:lstStyle/>
          <a:p>
            <a:r>
              <a:rPr lang="en-US" b="1" dirty="0"/>
              <a:t>USING </a:t>
            </a:r>
            <a:r>
              <a:rPr lang="en-US" b="1" dirty="0" err="1"/>
              <a:t>NUMPY:Array</a:t>
            </a:r>
            <a:r>
              <a:rPr lang="en-US" b="1" dirty="0"/>
              <a:t> </a:t>
            </a:r>
            <a:r>
              <a:rPr lang="en-US" b="1" dirty="0" err="1"/>
              <a:t>COmparison</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4876799" cy="4320480"/>
          </a:xfrm>
        </p:spPr>
        <p:txBody>
          <a:bodyPr/>
          <a:lstStyle/>
          <a:p>
            <a:pPr>
              <a:buNone/>
            </a:pPr>
            <a:r>
              <a:rPr lang="en-US" sz="2800" b="1" dirty="0">
                <a:solidFill>
                  <a:schemeClr val="tx1"/>
                </a:solidFill>
              </a:rPr>
              <a:t>Method 2:</a:t>
            </a:r>
            <a:r>
              <a:rPr lang="en-US" sz="2800" dirty="0">
                <a:solidFill>
                  <a:schemeClr val="tx1"/>
                </a:solidFill>
              </a:rPr>
              <a:t> We can also use greater than, less than and equal to operators to compare. </a:t>
            </a:r>
          </a:p>
          <a:p>
            <a:pPr>
              <a:lnSpc>
                <a:spcPct val="100000"/>
              </a:lnSpc>
              <a:buNone/>
            </a:pPr>
            <a:r>
              <a:rPr lang="en-IN" dirty="0">
                <a:solidFill>
                  <a:schemeClr val="tx1"/>
                </a:solidFill>
              </a:rPr>
              <a:t>import </a:t>
            </a:r>
            <a:r>
              <a:rPr lang="en-IN" dirty="0" err="1">
                <a:solidFill>
                  <a:schemeClr val="tx1"/>
                </a:solidFill>
              </a:rPr>
              <a:t>numpy</a:t>
            </a:r>
            <a:r>
              <a:rPr lang="en-IN" dirty="0">
                <a:solidFill>
                  <a:schemeClr val="tx1"/>
                </a:solidFill>
              </a:rPr>
              <a:t> as </a:t>
            </a:r>
            <a:r>
              <a:rPr lang="en-IN" dirty="0" err="1">
                <a:solidFill>
                  <a:schemeClr val="tx1"/>
                </a:solidFill>
              </a:rPr>
              <a:t>np</a:t>
            </a:r>
            <a:endParaRPr lang="en-IN" dirty="0">
              <a:solidFill>
                <a:schemeClr val="tx1"/>
              </a:solidFill>
            </a:endParaRPr>
          </a:p>
          <a:p>
            <a:pPr>
              <a:lnSpc>
                <a:spcPct val="100000"/>
              </a:lnSpc>
              <a:buNone/>
            </a:pPr>
            <a:r>
              <a:rPr lang="en-IN" dirty="0">
                <a:solidFill>
                  <a:schemeClr val="tx1"/>
                </a:solidFill>
              </a:rPr>
              <a:t>a = </a:t>
            </a:r>
            <a:r>
              <a:rPr lang="en-IN" dirty="0" err="1">
                <a:solidFill>
                  <a:schemeClr val="tx1"/>
                </a:solidFill>
              </a:rPr>
              <a:t>np.array</a:t>
            </a:r>
            <a:r>
              <a:rPr lang="en-IN" dirty="0">
                <a:solidFill>
                  <a:schemeClr val="tx1"/>
                </a:solidFill>
              </a:rPr>
              <a:t>([101, 99, 87])</a:t>
            </a:r>
          </a:p>
          <a:p>
            <a:pPr>
              <a:lnSpc>
                <a:spcPct val="100000"/>
              </a:lnSpc>
              <a:buNone/>
            </a:pPr>
            <a:r>
              <a:rPr lang="en-IN" dirty="0">
                <a:solidFill>
                  <a:schemeClr val="tx1"/>
                </a:solidFill>
              </a:rPr>
              <a:t>b = </a:t>
            </a:r>
            <a:r>
              <a:rPr lang="en-IN" dirty="0" err="1">
                <a:solidFill>
                  <a:schemeClr val="tx1"/>
                </a:solidFill>
              </a:rPr>
              <a:t>np.array</a:t>
            </a:r>
            <a:r>
              <a:rPr lang="en-IN" dirty="0">
                <a:solidFill>
                  <a:schemeClr val="tx1"/>
                </a:solidFill>
              </a:rPr>
              <a:t>([897, 97, 111])</a:t>
            </a:r>
          </a:p>
          <a:p>
            <a:pPr>
              <a:lnSpc>
                <a:spcPct val="100000"/>
              </a:lnSpc>
              <a:buNone/>
            </a:pPr>
            <a:r>
              <a:rPr lang="en-IN" dirty="0">
                <a:solidFill>
                  <a:schemeClr val="tx1"/>
                </a:solidFill>
              </a:rPr>
              <a:t>print("Array a: ", a)</a:t>
            </a:r>
          </a:p>
          <a:p>
            <a:pPr>
              <a:lnSpc>
                <a:spcPct val="100000"/>
              </a:lnSpc>
              <a:buNone/>
            </a:pPr>
            <a:r>
              <a:rPr lang="en-IN" dirty="0">
                <a:solidFill>
                  <a:schemeClr val="tx1"/>
                </a:solidFill>
              </a:rPr>
              <a:t>print("Array b: ", b)</a:t>
            </a:r>
          </a:p>
          <a:p>
            <a:pPr>
              <a:lnSpc>
                <a:spcPct val="100000"/>
              </a:lnSpc>
              <a:buNone/>
            </a:pPr>
            <a:r>
              <a:rPr lang="en-IN" dirty="0">
                <a:solidFill>
                  <a:schemeClr val="tx1"/>
                </a:solidFill>
              </a:rPr>
              <a:t>print("a &gt; b")</a:t>
            </a:r>
          </a:p>
        </p:txBody>
      </p:sp>
      <p:sp>
        <p:nvSpPr>
          <p:cNvPr id="5" name="Rectangle 4"/>
          <p:cNvSpPr/>
          <p:nvPr/>
        </p:nvSpPr>
        <p:spPr>
          <a:xfrm>
            <a:off x="6400800" y="814887"/>
            <a:ext cx="6096000" cy="3108543"/>
          </a:xfrm>
          <a:prstGeom prst="rect">
            <a:avLst/>
          </a:prstGeom>
        </p:spPr>
        <p:txBody>
          <a:bodyPr wrap="square">
            <a:spAutoFit/>
          </a:bodyPr>
          <a:lstStyle/>
          <a:p>
            <a:pPr>
              <a:lnSpc>
                <a:spcPct val="100000"/>
              </a:lnSpc>
              <a:buNone/>
            </a:pPr>
            <a:r>
              <a:rPr lang="en-IN" sz="2400" dirty="0">
                <a:latin typeface="Roboto Medium"/>
              </a:rPr>
              <a:t>print(</a:t>
            </a:r>
            <a:r>
              <a:rPr lang="en-IN" sz="2400" dirty="0" err="1">
                <a:latin typeface="Roboto Medium"/>
              </a:rPr>
              <a:t>np.greater</a:t>
            </a:r>
            <a:r>
              <a:rPr lang="en-IN" sz="2400" dirty="0">
                <a:latin typeface="Roboto Medium"/>
              </a:rPr>
              <a:t>(a, b))</a:t>
            </a:r>
          </a:p>
          <a:p>
            <a:pPr>
              <a:lnSpc>
                <a:spcPct val="100000"/>
              </a:lnSpc>
              <a:buNone/>
            </a:pPr>
            <a:r>
              <a:rPr lang="en-IN" sz="2400" dirty="0">
                <a:latin typeface="Roboto Medium"/>
              </a:rPr>
              <a:t>print("a &gt;= b")</a:t>
            </a:r>
          </a:p>
          <a:p>
            <a:pPr>
              <a:lnSpc>
                <a:spcPct val="100000"/>
              </a:lnSpc>
              <a:buNone/>
            </a:pPr>
            <a:r>
              <a:rPr lang="en-IN" sz="2400" dirty="0">
                <a:latin typeface="Roboto Medium"/>
              </a:rPr>
              <a:t>print(</a:t>
            </a:r>
            <a:r>
              <a:rPr lang="en-IN" sz="2400" dirty="0" err="1">
                <a:latin typeface="Roboto Medium"/>
              </a:rPr>
              <a:t>np.greater_equal</a:t>
            </a:r>
            <a:r>
              <a:rPr lang="en-IN" sz="2400" dirty="0">
                <a:latin typeface="Roboto Medium"/>
              </a:rPr>
              <a:t>(a, b))</a:t>
            </a:r>
          </a:p>
          <a:p>
            <a:pPr>
              <a:lnSpc>
                <a:spcPct val="100000"/>
              </a:lnSpc>
              <a:buNone/>
            </a:pPr>
            <a:r>
              <a:rPr lang="en-IN" sz="2400" dirty="0">
                <a:latin typeface="Roboto Medium"/>
              </a:rPr>
              <a:t>print("a &lt; b")</a:t>
            </a:r>
          </a:p>
          <a:p>
            <a:pPr>
              <a:lnSpc>
                <a:spcPct val="100000"/>
              </a:lnSpc>
              <a:buNone/>
            </a:pPr>
            <a:r>
              <a:rPr lang="en-IN" sz="2400" dirty="0">
                <a:latin typeface="Roboto Medium"/>
              </a:rPr>
              <a:t>print(</a:t>
            </a:r>
            <a:r>
              <a:rPr lang="en-IN" sz="2400" dirty="0" err="1">
                <a:latin typeface="Roboto Medium"/>
              </a:rPr>
              <a:t>np.less</a:t>
            </a:r>
            <a:r>
              <a:rPr lang="en-IN" sz="2400" dirty="0">
                <a:latin typeface="Roboto Medium"/>
              </a:rPr>
              <a:t>(a, b))</a:t>
            </a:r>
          </a:p>
          <a:p>
            <a:pPr>
              <a:lnSpc>
                <a:spcPct val="100000"/>
              </a:lnSpc>
              <a:buNone/>
            </a:pPr>
            <a:r>
              <a:rPr lang="en-IN" sz="2400" dirty="0">
                <a:latin typeface="Roboto Medium"/>
              </a:rPr>
              <a:t>print("a &lt;= b")</a:t>
            </a:r>
          </a:p>
          <a:p>
            <a:pPr>
              <a:lnSpc>
                <a:spcPct val="100000"/>
              </a:lnSpc>
              <a:buNone/>
            </a:pPr>
            <a:r>
              <a:rPr lang="en-IN" sz="2400" dirty="0">
                <a:latin typeface="Roboto Medium"/>
              </a:rPr>
              <a:t>print(</a:t>
            </a:r>
            <a:r>
              <a:rPr lang="en-IN" sz="2400" dirty="0" err="1">
                <a:latin typeface="Roboto Medium"/>
              </a:rPr>
              <a:t>np.less_equal</a:t>
            </a:r>
            <a:r>
              <a:rPr lang="en-IN" sz="2400" dirty="0">
                <a:latin typeface="Roboto Medium"/>
              </a:rPr>
              <a:t>(a, b))</a:t>
            </a:r>
          </a:p>
          <a:p>
            <a:pPr>
              <a:lnSpc>
                <a:spcPct val="100000"/>
              </a:lnSpc>
              <a:buNone/>
            </a:pPr>
            <a:endParaRPr lang="en-IN" sz="2800" b="1" dirty="0">
              <a:latin typeface="Roboto Medium"/>
            </a:endParaRPr>
          </a:p>
        </p:txBody>
      </p:sp>
      <p:pic>
        <p:nvPicPr>
          <p:cNvPr id="21506" name="Picture 2"/>
          <p:cNvPicPr>
            <a:picLocks noChangeAspect="1" noChangeArrowheads="1"/>
          </p:cNvPicPr>
          <p:nvPr/>
        </p:nvPicPr>
        <p:blipFill>
          <a:blip r:embed="rId2"/>
          <a:srcRect/>
          <a:stretch>
            <a:fillRect/>
          </a:stretch>
        </p:blipFill>
        <p:spPr bwMode="auto">
          <a:xfrm>
            <a:off x="8322972" y="4052750"/>
            <a:ext cx="2667000" cy="2493883"/>
          </a:xfrm>
          <a:prstGeom prst="rect">
            <a:avLst/>
          </a:prstGeom>
          <a:noFill/>
          <a:ln w="9525" cap="flat">
            <a:solidFill>
              <a:schemeClr val="tx1"/>
            </a:solidFill>
            <a:miter lim="800000"/>
            <a:headEnd/>
            <a:tailEnd/>
          </a:ln>
          <a:effectLst/>
        </p:spPr>
      </p:pic>
    </p:spTree>
    <p:extLst>
      <p:ext uri="{BB962C8B-B14F-4D97-AF65-F5344CB8AC3E}">
        <p14:creationId xmlns:p14="http://schemas.microsoft.com/office/powerpoint/2010/main" val="37671988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121</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381000" y="173180"/>
            <a:ext cx="7839000" cy="838202"/>
          </a:xfrm>
        </p:spPr>
        <p:txBody>
          <a:bodyPr/>
          <a:lstStyle/>
          <a:p>
            <a:r>
              <a:rPr lang="en-US" b="1" dirty="0"/>
              <a:t>USING </a:t>
            </a:r>
            <a:r>
              <a:rPr lang="en-US" b="1" dirty="0" err="1"/>
              <a:t>NUMPY:Array</a:t>
            </a:r>
            <a:r>
              <a:rPr lang="en-US" b="1" dirty="0"/>
              <a:t> </a:t>
            </a:r>
            <a:r>
              <a:rPr lang="en-US" b="1" dirty="0" err="1"/>
              <a:t>COmparison</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sz="2800" b="1" dirty="0"/>
              <a:t>Method 3: Using array_equal() </a:t>
            </a:r>
          </a:p>
          <a:p>
            <a:pPr>
              <a:buNone/>
            </a:pPr>
            <a:r>
              <a:rPr lang="en-US" sz="2800" dirty="0"/>
              <a:t>This array_equal() function checks if two arrays have the same elements and same shape.</a:t>
            </a:r>
          </a:p>
          <a:p>
            <a:pPr>
              <a:buNone/>
            </a:pPr>
            <a:r>
              <a:rPr lang="en-US" sz="2800" b="1" dirty="0"/>
              <a:t>Syntax:</a:t>
            </a:r>
            <a:endParaRPr lang="en-US" sz="2800" dirty="0"/>
          </a:p>
          <a:p>
            <a:pPr>
              <a:buNone/>
            </a:pPr>
            <a:r>
              <a:rPr lang="en-US" sz="2800" dirty="0">
                <a:solidFill>
                  <a:schemeClr val="tx1"/>
                </a:solidFill>
              </a:rPr>
              <a:t>numpy.array_equal(arr1, arr2) </a:t>
            </a:r>
          </a:p>
          <a:p>
            <a:pPr>
              <a:buNone/>
            </a:pPr>
            <a:r>
              <a:rPr lang="en-US" sz="2800" dirty="0">
                <a:solidFill>
                  <a:schemeClr val="tx1"/>
                </a:solidFill>
              </a:rPr>
              <a:t>import numpy as np</a:t>
            </a:r>
          </a:p>
          <a:p>
            <a:pPr>
              <a:buNone/>
            </a:pPr>
            <a:r>
              <a:rPr lang="en-US" sz="2800" dirty="0">
                <a:solidFill>
                  <a:schemeClr val="tx1"/>
                </a:solidFill>
              </a:rPr>
              <a:t>arr1 = np.array([[1, 2], [3, 4]])</a:t>
            </a:r>
          </a:p>
          <a:p>
            <a:pPr>
              <a:buNone/>
            </a:pPr>
            <a:r>
              <a:rPr lang="en-US" sz="2800" dirty="0">
                <a:solidFill>
                  <a:schemeClr val="tx1"/>
                </a:solidFill>
              </a:rPr>
              <a:t>arr2 = np.array([[1, 2], [3, 4]])</a:t>
            </a:r>
          </a:p>
          <a:p>
            <a:pPr>
              <a:buNone/>
            </a:pPr>
            <a:r>
              <a:rPr lang="en-US" sz="2800" dirty="0"/>
              <a:t> </a:t>
            </a:r>
          </a:p>
          <a:p>
            <a:pPr>
              <a:buNone/>
            </a:pPr>
            <a:endParaRPr lang="en-IN" sz="2800" b="1" dirty="0"/>
          </a:p>
        </p:txBody>
      </p:sp>
      <p:sp>
        <p:nvSpPr>
          <p:cNvPr id="5" name="Rectangle 4"/>
          <p:cNvSpPr/>
          <p:nvPr/>
        </p:nvSpPr>
        <p:spPr>
          <a:xfrm>
            <a:off x="6400800" y="2895600"/>
            <a:ext cx="6096000" cy="2246769"/>
          </a:xfrm>
          <a:prstGeom prst="rect">
            <a:avLst/>
          </a:prstGeom>
        </p:spPr>
        <p:txBody>
          <a:bodyPr wrap="square">
            <a:spAutoFit/>
          </a:bodyPr>
          <a:lstStyle/>
          <a:p>
            <a:pPr>
              <a:buNone/>
            </a:pPr>
            <a:r>
              <a:rPr lang="en-US" sz="2800" dirty="0">
                <a:latin typeface="Roboto Medium"/>
              </a:rPr>
              <a:t># Comparing the arrays</a:t>
            </a:r>
          </a:p>
          <a:p>
            <a:pPr>
              <a:buNone/>
            </a:pPr>
            <a:r>
              <a:rPr lang="en-US" sz="2800" dirty="0">
                <a:latin typeface="Roboto Medium"/>
              </a:rPr>
              <a:t>if np.array_equal(arr1, arr2):</a:t>
            </a:r>
          </a:p>
          <a:p>
            <a:pPr>
              <a:buNone/>
            </a:pPr>
            <a:r>
              <a:rPr lang="en-US" sz="2800" dirty="0">
                <a:latin typeface="Roboto Medium"/>
              </a:rPr>
              <a:t>    print("Equal")</a:t>
            </a:r>
          </a:p>
          <a:p>
            <a:pPr>
              <a:buNone/>
            </a:pPr>
            <a:r>
              <a:rPr lang="en-US" sz="2800" dirty="0">
                <a:latin typeface="Roboto Medium"/>
              </a:rPr>
              <a:t>else:</a:t>
            </a:r>
          </a:p>
          <a:p>
            <a:pPr>
              <a:buNone/>
            </a:pPr>
            <a:r>
              <a:rPr lang="en-US" sz="2800" dirty="0">
                <a:latin typeface="Roboto Medium"/>
              </a:rPr>
              <a:t>    print("Not Equal")</a:t>
            </a:r>
          </a:p>
        </p:txBody>
      </p:sp>
    </p:spTree>
    <p:extLst>
      <p:ext uri="{BB962C8B-B14F-4D97-AF65-F5344CB8AC3E}">
        <p14:creationId xmlns:p14="http://schemas.microsoft.com/office/powerpoint/2010/main" val="39207350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Working with Boolean Arrays : </a:t>
            </a:r>
            <a:endParaRPr lang="en-IN" dirty="0"/>
          </a:p>
        </p:txBody>
      </p:sp>
      <p:sp>
        <p:nvSpPr>
          <p:cNvPr id="65539" name="Text Placeholder 2"/>
          <p:cNvSpPr>
            <a:spLocks noGrp="1"/>
          </p:cNvSpPr>
          <p:nvPr>
            <p:ph type="body" sz="quarter" idx="17"/>
          </p:nvPr>
        </p:nvSpPr>
        <p:spPr bwMode="auto">
          <a:xfrm>
            <a:off x="702781" y="1234282"/>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dirty="0">
                <a:solidFill>
                  <a:schemeClr val="tx1"/>
                </a:solidFill>
              </a:rPr>
              <a:t>Given a Boolean array, there are a host of useful operations you can do. We’ll work with x, the two-dimensional array we created earlier: </a:t>
            </a:r>
          </a:p>
          <a:p>
            <a:pPr marL="0" indent="0" algn="just">
              <a:spcBef>
                <a:spcPct val="0"/>
              </a:spcBef>
              <a:spcAft>
                <a:spcPts val="1396"/>
              </a:spcAft>
              <a:buNone/>
            </a:pPr>
            <a:endParaRPr lang="en-US" dirty="0">
              <a:solidFill>
                <a:schemeClr val="tx1"/>
              </a:solidFill>
            </a:endParaRPr>
          </a:p>
          <a:p>
            <a:pPr algn="just">
              <a:spcBef>
                <a:spcPct val="0"/>
              </a:spcBef>
              <a:spcAft>
                <a:spcPts val="1396"/>
              </a:spcAft>
              <a:buAutoNum type="romanLcPeriod"/>
            </a:pPr>
            <a:r>
              <a:rPr lang="en-US" b="1" dirty="0">
                <a:solidFill>
                  <a:schemeClr val="tx1"/>
                </a:solidFill>
              </a:rPr>
              <a:t>Counting entries </a:t>
            </a:r>
            <a:r>
              <a:rPr lang="en-US" dirty="0">
                <a:solidFill>
                  <a:schemeClr val="tx1"/>
                </a:solidFill>
              </a:rPr>
              <a:t>To count the number of True entries in a Boolean array, </a:t>
            </a:r>
            <a:r>
              <a:rPr lang="en-US" dirty="0" err="1">
                <a:solidFill>
                  <a:schemeClr val="tx1"/>
                </a:solidFill>
              </a:rPr>
              <a:t>np.count_nonzero</a:t>
            </a:r>
            <a:r>
              <a:rPr lang="en-US" dirty="0">
                <a:solidFill>
                  <a:schemeClr val="tx1"/>
                </a:solidFill>
              </a:rPr>
              <a:t> is useful: There are eight array entries that are less than 6.</a:t>
            </a:r>
          </a:p>
          <a:p>
            <a:pPr algn="just">
              <a:spcBef>
                <a:spcPct val="0"/>
              </a:spcBef>
              <a:spcAft>
                <a:spcPts val="1396"/>
              </a:spcAft>
              <a:buAutoNum type="romanLcPeriod"/>
            </a:pPr>
            <a:endParaRPr lang="en-US" dirty="0">
              <a:solidFill>
                <a:schemeClr val="tx1"/>
              </a:solidFill>
            </a:endParaRPr>
          </a:p>
          <a:p>
            <a:pPr marL="0" indent="0" algn="just">
              <a:spcBef>
                <a:spcPct val="0"/>
              </a:spcBef>
              <a:spcAft>
                <a:spcPts val="1396"/>
              </a:spcAft>
              <a:buNone/>
            </a:pPr>
            <a:r>
              <a:rPr lang="en-US" dirty="0">
                <a:solidFill>
                  <a:schemeClr val="tx1"/>
                </a:solidFill>
              </a:rPr>
              <a:t>Another way is to use </a:t>
            </a:r>
            <a:r>
              <a:rPr lang="en-US" dirty="0" err="1">
                <a:solidFill>
                  <a:schemeClr val="tx1"/>
                </a:solidFill>
              </a:rPr>
              <a:t>np.sum</a:t>
            </a:r>
            <a:r>
              <a:rPr lang="en-US" dirty="0">
                <a:solidFill>
                  <a:schemeClr val="tx1"/>
                </a:solidFill>
              </a:rPr>
              <a:t>; in this case, False is interpreted as 0, and True is interpreted as 1. The benefit of sum() with other </a:t>
            </a:r>
            <a:r>
              <a:rPr lang="en-US" dirty="0" err="1">
                <a:solidFill>
                  <a:schemeClr val="tx1"/>
                </a:solidFill>
              </a:rPr>
              <a:t>NumPy</a:t>
            </a:r>
            <a:r>
              <a:rPr lang="en-US" dirty="0">
                <a:solidFill>
                  <a:schemeClr val="tx1"/>
                </a:solidFill>
              </a:rPr>
              <a:t> aggregation functions is summation done along rows or columns. </a:t>
            </a:r>
            <a:endParaRPr lang="en-IN" altLang="en-US" dirty="0">
              <a:solidFill>
                <a:schemeClr val="tx1"/>
              </a:solidFill>
              <a:latin typeface="Roboto Medium"/>
              <a:ea typeface="Roboto Medium"/>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10149088" y="1633946"/>
            <a:ext cx="1638300" cy="1076325"/>
          </a:xfrm>
          <a:prstGeom prst="rect">
            <a:avLst/>
          </a:prstGeom>
        </p:spPr>
      </p:pic>
      <p:pic>
        <p:nvPicPr>
          <p:cNvPr id="4" name="Picture 3"/>
          <p:cNvPicPr>
            <a:picLocks noChangeAspect="1"/>
          </p:cNvPicPr>
          <p:nvPr/>
        </p:nvPicPr>
        <p:blipFill>
          <a:blip r:embed="rId3"/>
          <a:stretch>
            <a:fillRect/>
          </a:stretch>
        </p:blipFill>
        <p:spPr>
          <a:xfrm>
            <a:off x="2362200" y="3357792"/>
            <a:ext cx="4430629" cy="864958"/>
          </a:xfrm>
          <a:prstGeom prst="rect">
            <a:avLst/>
          </a:prstGeom>
        </p:spPr>
      </p:pic>
      <p:pic>
        <p:nvPicPr>
          <p:cNvPr id="5" name="Picture 4"/>
          <p:cNvPicPr>
            <a:picLocks noChangeAspect="1"/>
          </p:cNvPicPr>
          <p:nvPr/>
        </p:nvPicPr>
        <p:blipFill>
          <a:blip r:embed="rId4"/>
          <a:stretch>
            <a:fillRect/>
          </a:stretch>
        </p:blipFill>
        <p:spPr>
          <a:xfrm>
            <a:off x="1600200" y="5332927"/>
            <a:ext cx="2438400" cy="757881"/>
          </a:xfrm>
          <a:prstGeom prst="rect">
            <a:avLst/>
          </a:prstGeom>
        </p:spPr>
      </p:pic>
      <p:pic>
        <p:nvPicPr>
          <p:cNvPr id="6" name="Picture 5"/>
          <p:cNvPicPr>
            <a:picLocks noChangeAspect="1"/>
          </p:cNvPicPr>
          <p:nvPr/>
        </p:nvPicPr>
        <p:blipFill>
          <a:blip r:embed="rId5"/>
          <a:stretch>
            <a:fillRect/>
          </a:stretch>
        </p:blipFill>
        <p:spPr>
          <a:xfrm>
            <a:off x="5715000" y="5334000"/>
            <a:ext cx="4756785" cy="838200"/>
          </a:xfrm>
          <a:prstGeom prst="rect">
            <a:avLst/>
          </a:prstGeom>
        </p:spPr>
      </p:pic>
    </p:spTree>
    <p:extLst>
      <p:ext uri="{BB962C8B-B14F-4D97-AF65-F5344CB8AC3E}">
        <p14:creationId xmlns:p14="http://schemas.microsoft.com/office/powerpoint/2010/main" val="24051619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Working with Boolean Arrays : </a:t>
            </a:r>
            <a:endParaRPr lang="en-IN" dirty="0"/>
          </a:p>
        </p:txBody>
      </p:sp>
      <p:sp>
        <p:nvSpPr>
          <p:cNvPr id="65539" name="Text Placeholder 2"/>
          <p:cNvSpPr>
            <a:spLocks noGrp="1"/>
          </p:cNvSpPr>
          <p:nvPr>
            <p:ph type="body" sz="quarter" idx="17"/>
          </p:nvPr>
        </p:nvSpPr>
        <p:spPr bwMode="auto">
          <a:xfrm>
            <a:off x="228600" y="1234282"/>
            <a:ext cx="11887200" cy="57761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dirty="0" err="1">
                <a:solidFill>
                  <a:schemeClr val="tx1"/>
                </a:solidFill>
              </a:rPr>
              <a:t>np.any</a:t>
            </a:r>
            <a:r>
              <a:rPr lang="en-US" dirty="0">
                <a:solidFill>
                  <a:schemeClr val="tx1"/>
                </a:solidFill>
              </a:rPr>
              <a:t>() or </a:t>
            </a:r>
            <a:r>
              <a:rPr lang="en-US" dirty="0" err="1">
                <a:solidFill>
                  <a:schemeClr val="tx1"/>
                </a:solidFill>
              </a:rPr>
              <a:t>np.all</a:t>
            </a:r>
            <a:r>
              <a:rPr lang="en-US" dirty="0">
                <a:solidFill>
                  <a:schemeClr val="tx1"/>
                </a:solidFill>
              </a:rPr>
              <a:t>() is to </a:t>
            </a:r>
            <a:r>
              <a:rPr lang="en-US" dirty="0"/>
              <a:t>quickly check whether any or all the values are true.</a:t>
            </a: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r>
              <a:rPr lang="en-US" dirty="0" err="1">
                <a:solidFill>
                  <a:schemeClr val="tx1"/>
                </a:solidFill>
              </a:rPr>
              <a:t>np.all</a:t>
            </a:r>
            <a:r>
              <a:rPr lang="en-US" dirty="0">
                <a:solidFill>
                  <a:schemeClr val="tx1"/>
                </a:solidFill>
              </a:rPr>
              <a:t>() and </a:t>
            </a:r>
            <a:r>
              <a:rPr lang="en-US" dirty="0" err="1">
                <a:solidFill>
                  <a:schemeClr val="tx1"/>
                </a:solidFill>
              </a:rPr>
              <a:t>np.any</a:t>
            </a:r>
            <a:r>
              <a:rPr lang="en-US" dirty="0">
                <a:solidFill>
                  <a:schemeClr val="tx1"/>
                </a:solidFill>
              </a:rPr>
              <a:t>() can be used along particular axes as well. For example: </a:t>
            </a: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r>
              <a:rPr lang="en-US" dirty="0">
                <a:solidFill>
                  <a:schemeClr val="tx1"/>
                </a:solidFill>
              </a:rPr>
              <a:t>Here all the elements in the first and third rows are less than 8, while this is not the case for the second row. </a:t>
            </a:r>
            <a:r>
              <a:rPr lang="en-US" dirty="0" err="1">
                <a:solidFill>
                  <a:schemeClr val="tx1"/>
                </a:solidFill>
              </a:rPr>
              <a:t>Numpy</a:t>
            </a:r>
            <a:r>
              <a:rPr lang="en-US" dirty="0">
                <a:solidFill>
                  <a:schemeClr val="tx1"/>
                </a:solidFill>
              </a:rPr>
              <a:t> functions – aggregation will fail for </a:t>
            </a:r>
            <a:r>
              <a:rPr lang="en-US" dirty="0" err="1">
                <a:solidFill>
                  <a:schemeClr val="tx1"/>
                </a:solidFill>
              </a:rPr>
              <a:t>Multidimarrays</a:t>
            </a:r>
            <a:r>
              <a:rPr lang="en-US" dirty="0">
                <a:solidFill>
                  <a:schemeClr val="tx1"/>
                </a:solidFill>
              </a:rPr>
              <a:t>.</a:t>
            </a:r>
          </a:p>
        </p:txBody>
      </p:sp>
      <p:pic>
        <p:nvPicPr>
          <p:cNvPr id="3" name="Picture 2"/>
          <p:cNvPicPr>
            <a:picLocks noChangeAspect="1"/>
          </p:cNvPicPr>
          <p:nvPr/>
        </p:nvPicPr>
        <p:blipFill>
          <a:blip r:embed="rId2"/>
          <a:stretch>
            <a:fillRect/>
          </a:stretch>
        </p:blipFill>
        <p:spPr>
          <a:xfrm>
            <a:off x="3810000" y="1600200"/>
            <a:ext cx="3981450" cy="3305175"/>
          </a:xfrm>
          <a:prstGeom prst="rect">
            <a:avLst/>
          </a:prstGeom>
        </p:spPr>
      </p:pic>
      <p:pic>
        <p:nvPicPr>
          <p:cNvPr id="4" name="Picture 3"/>
          <p:cNvPicPr>
            <a:picLocks noChangeAspect="1"/>
          </p:cNvPicPr>
          <p:nvPr/>
        </p:nvPicPr>
        <p:blipFill>
          <a:blip r:embed="rId3"/>
          <a:stretch>
            <a:fillRect/>
          </a:stretch>
        </p:blipFill>
        <p:spPr>
          <a:xfrm>
            <a:off x="3810000" y="5264366"/>
            <a:ext cx="5609632" cy="1136434"/>
          </a:xfrm>
          <a:prstGeom prst="rect">
            <a:avLst/>
          </a:prstGeom>
        </p:spPr>
      </p:pic>
    </p:spTree>
    <p:extLst>
      <p:ext uri="{BB962C8B-B14F-4D97-AF65-F5344CB8AC3E}">
        <p14:creationId xmlns:p14="http://schemas.microsoft.com/office/powerpoint/2010/main" val="444730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Boolean operators</a:t>
            </a:r>
            <a:endParaRPr lang="en-IN" dirty="0"/>
          </a:p>
        </p:txBody>
      </p:sp>
      <p:sp>
        <p:nvSpPr>
          <p:cNvPr id="65539" name="Text Placeholder 2"/>
          <p:cNvSpPr>
            <a:spLocks noGrp="1"/>
          </p:cNvSpPr>
          <p:nvPr>
            <p:ph type="body" sz="quarter" idx="17"/>
          </p:nvPr>
        </p:nvSpPr>
        <p:spPr bwMode="auto">
          <a:xfrm>
            <a:off x="702781" y="1234282"/>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r>
              <a:rPr lang="en-US" b="1" dirty="0">
                <a:solidFill>
                  <a:schemeClr val="tx1"/>
                </a:solidFill>
              </a:rPr>
              <a:t>T</a:t>
            </a:r>
            <a:r>
              <a:rPr lang="en-US" dirty="0">
                <a:solidFill>
                  <a:schemeClr val="tx1"/>
                </a:solidFill>
              </a:rPr>
              <a:t>o know about all days with rain less than four inches and greater than one inch?  accomplished through Python’s bitwise logic operators, &amp;, |, ^, and ~. </a:t>
            </a:r>
          </a:p>
          <a:p>
            <a:pPr marL="342900" indent="-342900" algn="just">
              <a:spcBef>
                <a:spcPct val="0"/>
              </a:spcBef>
              <a:spcAft>
                <a:spcPts val="1396"/>
              </a:spcAft>
              <a:buFont typeface="Arial" panose="020B0604020202020204" pitchFamily="34" charset="0"/>
              <a:buChar char="•"/>
            </a:pPr>
            <a:r>
              <a:rPr lang="en-US" dirty="0">
                <a:solidFill>
                  <a:schemeClr val="tx1"/>
                </a:solidFill>
              </a:rPr>
              <a:t>Like standard arithmetic operators, </a:t>
            </a:r>
            <a:r>
              <a:rPr lang="en-US" dirty="0" err="1">
                <a:solidFill>
                  <a:schemeClr val="tx1"/>
                </a:solidFill>
              </a:rPr>
              <a:t>NumPy</a:t>
            </a:r>
            <a:r>
              <a:rPr lang="en-US" dirty="0">
                <a:solidFill>
                  <a:schemeClr val="tx1"/>
                </a:solidFill>
              </a:rPr>
              <a:t> overloads these as </a:t>
            </a:r>
            <a:r>
              <a:rPr lang="en-US" dirty="0" err="1">
                <a:solidFill>
                  <a:schemeClr val="tx1"/>
                </a:solidFill>
              </a:rPr>
              <a:t>ufuncs</a:t>
            </a:r>
            <a:r>
              <a:rPr lang="en-US" dirty="0">
                <a:solidFill>
                  <a:schemeClr val="tx1"/>
                </a:solidFill>
              </a:rPr>
              <a:t> that work element-wise on (usually Boolean) arrays. For example:</a:t>
            </a: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r>
              <a:rPr lang="en-US" dirty="0">
                <a:solidFill>
                  <a:schemeClr val="tx1"/>
                </a:solidFill>
              </a:rPr>
              <a:t>So we see that there are 29 days with rainfall between 0.5 and 1.0 inches. </a:t>
            </a:r>
          </a:p>
          <a:p>
            <a:pPr marL="342900" indent="-342900" algn="just">
              <a:spcBef>
                <a:spcPct val="0"/>
              </a:spcBef>
              <a:spcAft>
                <a:spcPts val="1396"/>
              </a:spcAft>
              <a:buFont typeface="Arial" panose="020B0604020202020204" pitchFamily="34" charset="0"/>
              <a:buChar char="•"/>
            </a:pPr>
            <a:r>
              <a:rPr lang="en-US" dirty="0">
                <a:solidFill>
                  <a:schemeClr val="tx1"/>
                </a:solidFill>
              </a:rPr>
              <a:t>Note: ( ) are important due to operator precedence rules and without (), the  expression results in an error: </a:t>
            </a:r>
          </a:p>
          <a:p>
            <a:pPr marL="342900" indent="-342900" algn="just">
              <a:spcBef>
                <a:spcPct val="0"/>
              </a:spcBef>
              <a:spcAft>
                <a:spcPts val="1396"/>
              </a:spcAft>
              <a:buFont typeface="Arial" panose="020B0604020202020204" pitchFamily="34" charset="0"/>
              <a:buChar char="•"/>
            </a:pPr>
            <a:r>
              <a:rPr lang="en-US" dirty="0">
                <a:solidFill>
                  <a:schemeClr val="tx1"/>
                </a:solidFill>
              </a:rPr>
              <a:t>Same is achieved using the equivalence of A AND B and NOT (A OR B):</a:t>
            </a: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r>
              <a:rPr lang="en-US" dirty="0">
                <a:solidFill>
                  <a:schemeClr val="tx1"/>
                </a:solidFill>
              </a:rPr>
              <a:t>Combining comparison operators and Boolean operators on arrays can lead to a wide range of efficient logical operations. </a:t>
            </a:r>
          </a:p>
        </p:txBody>
      </p:sp>
      <p:pic>
        <p:nvPicPr>
          <p:cNvPr id="3" name="Picture 2"/>
          <p:cNvPicPr>
            <a:picLocks noChangeAspect="1"/>
          </p:cNvPicPr>
          <p:nvPr/>
        </p:nvPicPr>
        <p:blipFill>
          <a:blip r:embed="rId2"/>
          <a:stretch>
            <a:fillRect/>
          </a:stretch>
        </p:blipFill>
        <p:spPr>
          <a:xfrm>
            <a:off x="7239000" y="2971800"/>
            <a:ext cx="4794250" cy="793750"/>
          </a:xfrm>
          <a:prstGeom prst="rect">
            <a:avLst/>
          </a:prstGeom>
        </p:spPr>
      </p:pic>
      <p:pic>
        <p:nvPicPr>
          <p:cNvPr id="4" name="Picture 3"/>
          <p:cNvPicPr>
            <a:picLocks noChangeAspect="1"/>
          </p:cNvPicPr>
          <p:nvPr/>
        </p:nvPicPr>
        <p:blipFill>
          <a:blip r:embed="rId3"/>
          <a:stretch>
            <a:fillRect/>
          </a:stretch>
        </p:blipFill>
        <p:spPr>
          <a:xfrm>
            <a:off x="6781800" y="4649306"/>
            <a:ext cx="2967182" cy="381000"/>
          </a:xfrm>
          <a:prstGeom prst="rect">
            <a:avLst/>
          </a:prstGeom>
        </p:spPr>
      </p:pic>
      <p:pic>
        <p:nvPicPr>
          <p:cNvPr id="5" name="Picture 4"/>
          <p:cNvPicPr>
            <a:picLocks noChangeAspect="1"/>
          </p:cNvPicPr>
          <p:nvPr/>
        </p:nvPicPr>
        <p:blipFill>
          <a:blip r:embed="rId4"/>
          <a:stretch>
            <a:fillRect/>
          </a:stretch>
        </p:blipFill>
        <p:spPr>
          <a:xfrm>
            <a:off x="5969865" y="5427203"/>
            <a:ext cx="4959387" cy="668797"/>
          </a:xfrm>
          <a:prstGeom prst="rect">
            <a:avLst/>
          </a:prstGeom>
        </p:spPr>
      </p:pic>
    </p:spTree>
    <p:extLst>
      <p:ext uri="{BB962C8B-B14F-4D97-AF65-F5344CB8AC3E}">
        <p14:creationId xmlns:p14="http://schemas.microsoft.com/office/powerpoint/2010/main" val="17965569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Boolean operators</a:t>
            </a:r>
            <a:endParaRPr lang="en-IN" dirty="0"/>
          </a:p>
        </p:txBody>
      </p:sp>
      <p:pic>
        <p:nvPicPr>
          <p:cNvPr id="4" name="Picture 3"/>
          <p:cNvPicPr>
            <a:picLocks noChangeAspect="1"/>
          </p:cNvPicPr>
          <p:nvPr/>
        </p:nvPicPr>
        <p:blipFill>
          <a:blip r:embed="rId2"/>
          <a:stretch>
            <a:fillRect/>
          </a:stretch>
        </p:blipFill>
        <p:spPr>
          <a:xfrm>
            <a:off x="4229363" y="2743200"/>
            <a:ext cx="4048125" cy="3058255"/>
          </a:xfrm>
          <a:prstGeom prst="rect">
            <a:avLst/>
          </a:prstGeom>
        </p:spPr>
      </p:pic>
      <p:sp>
        <p:nvSpPr>
          <p:cNvPr id="3" name="Rectangle 2"/>
          <p:cNvSpPr/>
          <p:nvPr/>
        </p:nvSpPr>
        <p:spPr>
          <a:xfrm>
            <a:off x="457200" y="1277034"/>
            <a:ext cx="10668000" cy="830997"/>
          </a:xfrm>
          <a:prstGeom prst="rect">
            <a:avLst/>
          </a:prstGeom>
        </p:spPr>
        <p:txBody>
          <a:bodyPr wrap="square">
            <a:spAutoFit/>
          </a:bodyPr>
          <a:lstStyle/>
          <a:p>
            <a:pPr algn="just">
              <a:spcBef>
                <a:spcPct val="0"/>
              </a:spcBef>
              <a:spcAft>
                <a:spcPts val="1396"/>
              </a:spcAft>
            </a:pPr>
            <a:r>
              <a:rPr lang="en-US" sz="2400" dirty="0"/>
              <a:t>The following table summarizes the bitwise Boolean operators and their equivalent </a:t>
            </a:r>
            <a:r>
              <a:rPr lang="en-US" sz="2400" dirty="0" err="1"/>
              <a:t>ufuncs</a:t>
            </a:r>
            <a:r>
              <a:rPr lang="en-US" sz="2400" dirty="0"/>
              <a:t>:</a:t>
            </a:r>
            <a:endParaRPr lang="en-IN" altLang="en-US" sz="2400" dirty="0">
              <a:latin typeface="Roboto Medium"/>
              <a:ea typeface="Roboto Medium"/>
              <a:cs typeface="Calibri" panose="020F0502020204030204" pitchFamily="34" charset="0"/>
            </a:endParaRPr>
          </a:p>
        </p:txBody>
      </p:sp>
    </p:spTree>
    <p:extLst>
      <p:ext uri="{BB962C8B-B14F-4D97-AF65-F5344CB8AC3E}">
        <p14:creationId xmlns:p14="http://schemas.microsoft.com/office/powerpoint/2010/main" val="707792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a:t>
            </a:r>
            <a:r>
              <a:rPr lang="en-US"/>
              <a:t>Boolean Logic: </a:t>
            </a:r>
            <a:r>
              <a:rPr lang="en-US" b="1">
                <a:solidFill>
                  <a:schemeClr val="tx1"/>
                </a:solidFill>
              </a:rPr>
              <a:t>Boolean </a:t>
            </a:r>
            <a:r>
              <a:rPr lang="en-US" b="1" dirty="0">
                <a:solidFill>
                  <a:schemeClr val="tx1"/>
                </a:solidFill>
              </a:rPr>
              <a:t>operators</a:t>
            </a:r>
            <a:endParaRPr lang="en-IN" dirty="0"/>
          </a:p>
        </p:txBody>
      </p:sp>
      <p:sp>
        <p:nvSpPr>
          <p:cNvPr id="65539" name="Text Placeholder 2"/>
          <p:cNvSpPr>
            <a:spLocks noGrp="1"/>
          </p:cNvSpPr>
          <p:nvPr>
            <p:ph type="body" sz="quarter" idx="17"/>
          </p:nvPr>
        </p:nvSpPr>
        <p:spPr bwMode="auto">
          <a:xfrm>
            <a:off x="702781" y="1234282"/>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r>
              <a:rPr lang="en-US" dirty="0">
                <a:solidFill>
                  <a:schemeClr val="tx1"/>
                </a:solidFill>
              </a:rPr>
              <a:t>Using these tools, answer the types of questions on weather data. </a:t>
            </a:r>
          </a:p>
          <a:p>
            <a:pPr marL="342900" indent="-342900" algn="just">
              <a:spcBef>
                <a:spcPct val="0"/>
              </a:spcBef>
              <a:spcAft>
                <a:spcPts val="1396"/>
              </a:spcAft>
              <a:buFont typeface="Arial" panose="020B0604020202020204" pitchFamily="34" charset="0"/>
              <a:buChar char="•"/>
            </a:pPr>
            <a:r>
              <a:rPr lang="en-US" dirty="0">
                <a:solidFill>
                  <a:schemeClr val="tx1"/>
                </a:solidFill>
              </a:rPr>
              <a:t>Examples: can compute when combining masking with aggregations: </a:t>
            </a:r>
          </a:p>
          <a:p>
            <a:pPr marL="0" indent="0" algn="just">
              <a:spcBef>
                <a:spcPct val="0"/>
              </a:spcBef>
              <a:spcAft>
                <a:spcPts val="1396"/>
              </a:spcAft>
              <a:buNone/>
            </a:pPr>
            <a:r>
              <a:rPr lang="en-US" dirty="0">
                <a:solidFill>
                  <a:schemeClr val="tx1"/>
                </a:solidFill>
              </a:rPr>
              <a:t> </a:t>
            </a:r>
            <a:endParaRPr lang="en-IN" altLang="en-US" dirty="0">
              <a:solidFill>
                <a:schemeClr val="tx1"/>
              </a:solidFill>
              <a:latin typeface="Roboto Medium"/>
              <a:ea typeface="Roboto Medium"/>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1748325" y="2514600"/>
            <a:ext cx="8643057" cy="3038475"/>
          </a:xfrm>
          <a:prstGeom prst="rect">
            <a:avLst/>
          </a:prstGeom>
        </p:spPr>
      </p:pic>
    </p:spTree>
    <p:extLst>
      <p:ext uri="{BB962C8B-B14F-4D97-AF65-F5344CB8AC3E}">
        <p14:creationId xmlns:p14="http://schemas.microsoft.com/office/powerpoint/2010/main" val="28116629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Boolean Arrays as Masks</a:t>
            </a:r>
            <a:endParaRPr lang="en-IN" dirty="0"/>
          </a:p>
        </p:txBody>
      </p:sp>
      <p:sp>
        <p:nvSpPr>
          <p:cNvPr id="65539" name="Text Placeholder 2"/>
          <p:cNvSpPr>
            <a:spLocks noGrp="1"/>
          </p:cNvSpPr>
          <p:nvPr>
            <p:ph type="body" sz="quarter" idx="17"/>
          </p:nvPr>
        </p:nvSpPr>
        <p:spPr bwMode="auto">
          <a:xfrm>
            <a:off x="695854" y="1241208"/>
            <a:ext cx="10810346" cy="49309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r>
              <a:rPr lang="en-US" dirty="0">
                <a:solidFill>
                  <a:schemeClr val="tx1"/>
                </a:solidFill>
              </a:rPr>
              <a:t>A more powerful pattern is to use Boolean arrays as masks, to select particular subsets of the data themselves.</a:t>
            </a:r>
          </a:p>
          <a:p>
            <a:pPr marL="342900" indent="-342900" algn="just">
              <a:spcBef>
                <a:spcPct val="0"/>
              </a:spcBef>
              <a:spcAft>
                <a:spcPts val="1396"/>
              </a:spcAft>
              <a:buFont typeface="Arial" panose="020B0604020202020204" pitchFamily="34" charset="0"/>
              <a:buChar char="•"/>
            </a:pPr>
            <a:r>
              <a:rPr lang="en-US" dirty="0">
                <a:solidFill>
                  <a:schemeClr val="tx1"/>
                </a:solidFill>
              </a:rPr>
              <a:t>Suppose want an array of all values in the array that are less than, 5: A Boolean array for this condition easily</a:t>
            </a: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r>
              <a:rPr lang="en-US" dirty="0">
                <a:solidFill>
                  <a:schemeClr val="tx1"/>
                </a:solidFill>
              </a:rPr>
              <a:t>Use indexing to select these values from the array and known as a masking operation,</a:t>
            </a: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r>
              <a:rPr lang="en-US" dirty="0">
                <a:solidFill>
                  <a:schemeClr val="tx1"/>
                </a:solidFill>
              </a:rPr>
              <a:t>Output is a 1D array filled with all the values that meet this condition and In other words, all the values in positions at which the mask array is True. </a:t>
            </a:r>
          </a:p>
        </p:txBody>
      </p:sp>
      <p:pic>
        <p:nvPicPr>
          <p:cNvPr id="3" name="Picture 2"/>
          <p:cNvPicPr>
            <a:picLocks noChangeAspect="1"/>
          </p:cNvPicPr>
          <p:nvPr/>
        </p:nvPicPr>
        <p:blipFill>
          <a:blip r:embed="rId2"/>
          <a:stretch>
            <a:fillRect/>
          </a:stretch>
        </p:blipFill>
        <p:spPr>
          <a:xfrm>
            <a:off x="1600199" y="2796362"/>
            <a:ext cx="3302033" cy="1318438"/>
          </a:xfrm>
          <a:prstGeom prst="rect">
            <a:avLst/>
          </a:prstGeom>
        </p:spPr>
      </p:pic>
      <p:pic>
        <p:nvPicPr>
          <p:cNvPr id="4" name="Picture 3"/>
          <p:cNvPicPr>
            <a:picLocks noChangeAspect="1"/>
          </p:cNvPicPr>
          <p:nvPr/>
        </p:nvPicPr>
        <p:blipFill>
          <a:blip r:embed="rId3"/>
          <a:stretch>
            <a:fillRect/>
          </a:stretch>
        </p:blipFill>
        <p:spPr>
          <a:xfrm>
            <a:off x="5319711" y="2761726"/>
            <a:ext cx="6077169" cy="1353074"/>
          </a:xfrm>
          <a:prstGeom prst="rect">
            <a:avLst/>
          </a:prstGeom>
        </p:spPr>
      </p:pic>
      <p:pic>
        <p:nvPicPr>
          <p:cNvPr id="5" name="Picture 4"/>
          <p:cNvPicPr>
            <a:picLocks noChangeAspect="1"/>
          </p:cNvPicPr>
          <p:nvPr/>
        </p:nvPicPr>
        <p:blipFill>
          <a:blip r:embed="rId4"/>
          <a:stretch>
            <a:fillRect/>
          </a:stretch>
        </p:blipFill>
        <p:spPr>
          <a:xfrm>
            <a:off x="3886200" y="4800600"/>
            <a:ext cx="4015946" cy="914400"/>
          </a:xfrm>
          <a:prstGeom prst="rect">
            <a:avLst/>
          </a:prstGeom>
        </p:spPr>
      </p:pic>
    </p:spTree>
    <p:extLst>
      <p:ext uri="{BB962C8B-B14F-4D97-AF65-F5344CB8AC3E}">
        <p14:creationId xmlns:p14="http://schemas.microsoft.com/office/powerpoint/2010/main" val="31907564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Boolean Arrays as Masks</a:t>
            </a:r>
            <a:endParaRPr lang="en-IN" dirty="0"/>
          </a:p>
        </p:txBody>
      </p:sp>
      <p:sp>
        <p:nvSpPr>
          <p:cNvPr id="65539" name="Text Placeholder 2"/>
          <p:cNvSpPr>
            <a:spLocks noGrp="1"/>
          </p:cNvSpPr>
          <p:nvPr>
            <p:ph type="body" sz="quarter" idx="17"/>
          </p:nvPr>
        </p:nvSpPr>
        <p:spPr bwMode="auto">
          <a:xfrm>
            <a:off x="695854" y="1241208"/>
            <a:ext cx="10886546" cy="54643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r>
              <a:rPr lang="en-US" dirty="0">
                <a:solidFill>
                  <a:schemeClr val="tx1"/>
                </a:solidFill>
              </a:rPr>
              <a:t>For example: compute some relevant statistics on Seattle rain data: </a:t>
            </a: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r>
              <a:rPr lang="en-US" dirty="0">
                <a:solidFill>
                  <a:schemeClr val="tx1"/>
                </a:solidFill>
              </a:rPr>
              <a:t>By combining Boolean operations, masking operations, and aggregates, we can very quickly answer these sorts of questions for any dataset. </a:t>
            </a:r>
            <a:endParaRPr lang="en-IN" altLang="en-US" dirty="0">
              <a:solidFill>
                <a:schemeClr val="tx1"/>
              </a:solidFill>
              <a:latin typeface="Roboto Medium"/>
              <a:ea typeface="Roboto Medium"/>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2133600" y="1600200"/>
            <a:ext cx="6096000" cy="4292390"/>
          </a:xfrm>
          <a:prstGeom prst="rect">
            <a:avLst/>
          </a:prstGeom>
        </p:spPr>
      </p:pic>
    </p:spTree>
    <p:extLst>
      <p:ext uri="{BB962C8B-B14F-4D97-AF65-F5344CB8AC3E}">
        <p14:creationId xmlns:p14="http://schemas.microsoft.com/office/powerpoint/2010/main" val="21968356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Boolean Arrays as Masks</a:t>
            </a:r>
            <a:endParaRPr lang="en-IN" dirty="0"/>
          </a:p>
        </p:txBody>
      </p:sp>
      <p:sp>
        <p:nvSpPr>
          <p:cNvPr id="65539" name="Text Placeholder 2"/>
          <p:cNvSpPr>
            <a:spLocks noGrp="1"/>
          </p:cNvSpPr>
          <p:nvPr>
            <p:ph type="body" sz="quarter" idx="17"/>
          </p:nvPr>
        </p:nvSpPr>
        <p:spPr bwMode="auto">
          <a:xfrm>
            <a:off x="702781" y="1234282"/>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r>
              <a:rPr lang="en-US" b="1" dirty="0">
                <a:solidFill>
                  <a:schemeClr val="tx1"/>
                </a:solidFill>
              </a:rPr>
              <a:t>Using the Keywords and/or Versus the Operators &amp;/|: </a:t>
            </a:r>
            <a:r>
              <a:rPr lang="en-US" dirty="0">
                <a:solidFill>
                  <a:schemeClr val="tx1"/>
                </a:solidFill>
              </a:rPr>
              <a:t>One common point of confusion is the difference between the keywords(and, or) and the operators(&amp;, | ).</a:t>
            </a:r>
          </a:p>
          <a:p>
            <a:pPr marL="342900" indent="-342900" algn="just">
              <a:spcBef>
                <a:spcPct val="0"/>
              </a:spcBef>
              <a:spcAft>
                <a:spcPts val="1396"/>
              </a:spcAft>
              <a:buFont typeface="Arial" panose="020B0604020202020204" pitchFamily="34" charset="0"/>
              <a:buChar char="•"/>
            </a:pPr>
            <a:r>
              <a:rPr lang="en-US" dirty="0">
                <a:solidFill>
                  <a:schemeClr val="tx1"/>
                </a:solidFill>
              </a:rPr>
              <a:t>The difference is: (and, or) keywords gauge the truth or falsehood of entire object, while (&amp;, |) operators refer to bits within each object. </a:t>
            </a:r>
          </a:p>
          <a:p>
            <a:pPr marL="342900" indent="-342900" algn="just">
              <a:spcBef>
                <a:spcPct val="0"/>
              </a:spcBef>
              <a:spcAft>
                <a:spcPts val="1396"/>
              </a:spcAft>
              <a:buFont typeface="Arial" panose="020B0604020202020204" pitchFamily="34" charset="0"/>
              <a:buChar char="•"/>
            </a:pPr>
            <a:r>
              <a:rPr lang="en-US" dirty="0">
                <a:solidFill>
                  <a:schemeClr val="tx1"/>
                </a:solidFill>
              </a:rPr>
              <a:t>When the keyword is used, it’s equivalent to asking Python to treat the object as a single Boolean entity. In Python, all nonzero integers will evaluate as True. Thus: </a:t>
            </a: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r>
              <a:rPr lang="en-US" dirty="0">
                <a:solidFill>
                  <a:schemeClr val="tx1"/>
                </a:solidFill>
              </a:rPr>
              <a:t>When operators on integers, the expression operates on the bits of the element, and applying the keywords to the individual bits make up the number: </a:t>
            </a:r>
          </a:p>
        </p:txBody>
      </p:sp>
      <p:pic>
        <p:nvPicPr>
          <p:cNvPr id="3" name="Picture 2"/>
          <p:cNvPicPr>
            <a:picLocks noChangeAspect="1"/>
          </p:cNvPicPr>
          <p:nvPr/>
        </p:nvPicPr>
        <p:blipFill>
          <a:blip r:embed="rId2"/>
          <a:stretch>
            <a:fillRect/>
          </a:stretch>
        </p:blipFill>
        <p:spPr>
          <a:xfrm>
            <a:off x="5115188" y="3962400"/>
            <a:ext cx="2276475" cy="1876425"/>
          </a:xfrm>
          <a:prstGeom prst="rect">
            <a:avLst/>
          </a:prstGeom>
        </p:spPr>
      </p:pic>
    </p:spTree>
    <p:extLst>
      <p:ext uri="{BB962C8B-B14F-4D97-AF65-F5344CB8AC3E}">
        <p14:creationId xmlns:p14="http://schemas.microsoft.com/office/powerpoint/2010/main" val="99871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13</a:t>
            </a:fld>
            <a:endParaRPr lang="en-NZ" dirty="0"/>
          </a:p>
        </p:txBody>
      </p:sp>
      <p:sp>
        <p:nvSpPr>
          <p:cNvPr id="4" name="Text Placeholder 3"/>
          <p:cNvSpPr>
            <a:spLocks noGrp="1"/>
          </p:cNvSpPr>
          <p:nvPr>
            <p:ph type="body" sz="quarter" idx="17"/>
          </p:nvPr>
        </p:nvSpPr>
        <p:spPr>
          <a:xfrm>
            <a:off x="228600" y="152400"/>
            <a:ext cx="11268001" cy="5942016"/>
          </a:xfrm>
        </p:spPr>
        <p:txBody>
          <a:bodyPr/>
          <a:lstStyle/>
          <a:p>
            <a:pPr marL="0" indent="0" algn="just">
              <a:buNone/>
            </a:pPr>
            <a:r>
              <a:rPr lang="en-US" dirty="0">
                <a:solidFill>
                  <a:schemeClr val="accent3">
                    <a:lumMod val="50000"/>
                  </a:schemeClr>
                </a:solidFill>
              </a:rPr>
              <a:t>Create an array of integers named a with elements [1, 2, 3]. In below code Python print array as array is printed before and after inserting the integer 4 at index 1. Similarly, an array of doubles named b with elements [2.5, 3.2, 3.3] is created and printed before and after appending the double 4.4 to the array.</a:t>
            </a:r>
          </a:p>
          <a:p>
            <a:pPr marL="0" indent="0" algn="just">
              <a:buNone/>
            </a:pPr>
            <a:r>
              <a:rPr lang="en-US" dirty="0">
                <a:solidFill>
                  <a:schemeClr val="tx1"/>
                </a:solidFill>
              </a:rPr>
              <a:t>import array as </a:t>
            </a:r>
            <a:r>
              <a:rPr lang="en-US" dirty="0" err="1">
                <a:solidFill>
                  <a:schemeClr val="tx1"/>
                </a:solidFill>
              </a:rPr>
              <a:t>arr</a:t>
            </a:r>
            <a:endParaRPr lang="en-US" dirty="0">
              <a:solidFill>
                <a:schemeClr val="tx1"/>
              </a:solidFill>
            </a:endParaRPr>
          </a:p>
          <a:p>
            <a:pPr marL="0" indent="0" algn="just">
              <a:buNone/>
            </a:pPr>
            <a:r>
              <a:rPr lang="en-US" dirty="0">
                <a:solidFill>
                  <a:schemeClr val="tx1"/>
                </a:solidFill>
              </a:rPr>
              <a:t>a = </a:t>
            </a:r>
            <a:r>
              <a:rPr lang="en-US" dirty="0" err="1">
                <a:solidFill>
                  <a:schemeClr val="tx1"/>
                </a:solidFill>
              </a:rPr>
              <a:t>arr.array</a:t>
            </a:r>
            <a:r>
              <a:rPr lang="en-US" dirty="0">
                <a:solidFill>
                  <a:schemeClr val="tx1"/>
                </a:solidFill>
              </a:rPr>
              <a:t>('</a:t>
            </a:r>
            <a:r>
              <a:rPr lang="en-US" dirty="0" err="1">
                <a:solidFill>
                  <a:schemeClr val="tx1"/>
                </a:solidFill>
              </a:rPr>
              <a:t>i</a:t>
            </a:r>
            <a:r>
              <a:rPr lang="en-US" dirty="0">
                <a:solidFill>
                  <a:schemeClr val="tx1"/>
                </a:solidFill>
              </a:rPr>
              <a:t>', [1, 2, 3])</a:t>
            </a:r>
          </a:p>
          <a:p>
            <a:pPr marL="0" indent="0" algn="just">
              <a:buNone/>
            </a:pPr>
            <a:r>
              <a:rPr lang="en-US" dirty="0">
                <a:solidFill>
                  <a:schemeClr val="tx1"/>
                </a:solidFill>
              </a:rPr>
              <a:t>print("Array before insertion : ", end=" ")</a:t>
            </a:r>
          </a:p>
          <a:p>
            <a:pPr marL="0" indent="0" algn="just">
              <a:buNone/>
            </a:pPr>
            <a:r>
              <a:rPr lang="en-US" dirty="0">
                <a:solidFill>
                  <a:schemeClr val="tx1"/>
                </a:solidFill>
              </a:rPr>
              <a:t>for </a:t>
            </a:r>
            <a:r>
              <a:rPr lang="en-US" dirty="0" err="1">
                <a:solidFill>
                  <a:schemeClr val="tx1"/>
                </a:solidFill>
              </a:rPr>
              <a:t>i</a:t>
            </a:r>
            <a:r>
              <a:rPr lang="en-US" dirty="0">
                <a:solidFill>
                  <a:schemeClr val="tx1"/>
                </a:solidFill>
              </a:rPr>
              <a:t> in range(0, 3):</a:t>
            </a:r>
          </a:p>
          <a:p>
            <a:pPr marL="0" indent="0" algn="just">
              <a:buNone/>
            </a:pPr>
            <a:r>
              <a:rPr lang="en-US" dirty="0">
                <a:solidFill>
                  <a:schemeClr val="tx1"/>
                </a:solidFill>
              </a:rPr>
              <a:t>    print(a[</a:t>
            </a:r>
            <a:r>
              <a:rPr lang="en-US" dirty="0" err="1">
                <a:solidFill>
                  <a:schemeClr val="tx1"/>
                </a:solidFill>
              </a:rPr>
              <a:t>i</a:t>
            </a:r>
            <a:r>
              <a:rPr lang="en-US" dirty="0">
                <a:solidFill>
                  <a:schemeClr val="tx1"/>
                </a:solidFill>
              </a:rPr>
              <a:t>], end=" ")</a:t>
            </a:r>
          </a:p>
          <a:p>
            <a:pPr marL="0" indent="0" algn="just">
              <a:buNone/>
            </a:pPr>
            <a:r>
              <a:rPr lang="en-US" dirty="0">
                <a:solidFill>
                  <a:schemeClr val="tx1"/>
                </a:solidFill>
              </a:rPr>
              <a:t>print()</a:t>
            </a:r>
          </a:p>
          <a:p>
            <a:pPr marL="0" indent="0" algn="just">
              <a:buNone/>
            </a:pPr>
            <a:r>
              <a:rPr lang="en-US" dirty="0" err="1">
                <a:solidFill>
                  <a:schemeClr val="tx1"/>
                </a:solidFill>
              </a:rPr>
              <a:t>a.insert</a:t>
            </a:r>
            <a:r>
              <a:rPr lang="en-US" dirty="0">
                <a:solidFill>
                  <a:schemeClr val="tx1"/>
                </a:solidFill>
              </a:rPr>
              <a:t>(1, 4)</a:t>
            </a:r>
          </a:p>
          <a:p>
            <a:pPr marL="0" indent="0" algn="just">
              <a:buNone/>
            </a:pPr>
            <a:r>
              <a:rPr lang="en-US" dirty="0">
                <a:solidFill>
                  <a:schemeClr val="tx1"/>
                </a:solidFill>
              </a:rPr>
              <a:t>print("Array after insertion : ", end=" ")</a:t>
            </a:r>
          </a:p>
        </p:txBody>
      </p:sp>
    </p:spTree>
    <p:extLst>
      <p:ext uri="{BB962C8B-B14F-4D97-AF65-F5344CB8AC3E}">
        <p14:creationId xmlns:p14="http://schemas.microsoft.com/office/powerpoint/2010/main" val="4176372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Boolean Arrays as Masks</a:t>
            </a:r>
            <a:endParaRPr lang="en-IN" dirty="0"/>
          </a:p>
        </p:txBody>
      </p:sp>
      <p:sp>
        <p:nvSpPr>
          <p:cNvPr id="65539" name="Text Placeholder 2"/>
          <p:cNvSpPr>
            <a:spLocks noGrp="1"/>
          </p:cNvSpPr>
          <p:nvPr>
            <p:ph type="body" sz="quarter" idx="17"/>
          </p:nvPr>
        </p:nvSpPr>
        <p:spPr bwMode="auto">
          <a:xfrm>
            <a:off x="702781" y="1234282"/>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r>
              <a:rPr lang="en-US" dirty="0">
                <a:solidFill>
                  <a:schemeClr val="tx1"/>
                </a:solidFill>
              </a:rPr>
              <a:t>Notice that the corresponding bits of the binary representation are compared in order to yield the result. </a:t>
            </a:r>
          </a:p>
          <a:p>
            <a:pPr marL="342900" indent="-342900" algn="just">
              <a:spcBef>
                <a:spcPct val="0"/>
              </a:spcBef>
              <a:spcAft>
                <a:spcPts val="1396"/>
              </a:spcAft>
              <a:buFont typeface="Arial" panose="020B0604020202020204" pitchFamily="34" charset="0"/>
              <a:buChar char="•"/>
            </a:pPr>
            <a:r>
              <a:rPr lang="en-US" dirty="0">
                <a:solidFill>
                  <a:schemeClr val="tx1"/>
                </a:solidFill>
              </a:rPr>
              <a:t>When have an array of Boolean values in </a:t>
            </a:r>
            <a:r>
              <a:rPr lang="en-US" dirty="0" err="1">
                <a:solidFill>
                  <a:schemeClr val="tx1"/>
                </a:solidFill>
              </a:rPr>
              <a:t>NumPy</a:t>
            </a:r>
            <a:r>
              <a:rPr lang="en-US" dirty="0">
                <a:solidFill>
                  <a:schemeClr val="tx1"/>
                </a:solidFill>
              </a:rPr>
              <a:t>, it will be considered as string of bits where 1 = True and 0 = False, and the result of &amp; and | operates in a similar manner as before. </a:t>
            </a:r>
            <a:endParaRPr lang="en-IN" altLang="en-US" dirty="0">
              <a:solidFill>
                <a:schemeClr val="tx1"/>
              </a:solidFill>
              <a:latin typeface="Roboto Medium"/>
              <a:ea typeface="Roboto Medium"/>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3962400" y="1255064"/>
            <a:ext cx="1971675" cy="2543175"/>
          </a:xfrm>
          <a:prstGeom prst="rect">
            <a:avLst/>
          </a:prstGeom>
        </p:spPr>
      </p:pic>
      <p:pic>
        <p:nvPicPr>
          <p:cNvPr id="5" name="Picture 4"/>
          <p:cNvPicPr>
            <a:picLocks noChangeAspect="1"/>
          </p:cNvPicPr>
          <p:nvPr/>
        </p:nvPicPr>
        <p:blipFill>
          <a:blip r:embed="rId3"/>
          <a:stretch>
            <a:fillRect/>
          </a:stretch>
        </p:blipFill>
        <p:spPr>
          <a:xfrm>
            <a:off x="3962400" y="5562600"/>
            <a:ext cx="6143625" cy="1143000"/>
          </a:xfrm>
          <a:prstGeom prst="rect">
            <a:avLst/>
          </a:prstGeom>
        </p:spPr>
      </p:pic>
    </p:spTree>
    <p:extLst>
      <p:ext uri="{BB962C8B-B14F-4D97-AF65-F5344CB8AC3E}">
        <p14:creationId xmlns:p14="http://schemas.microsoft.com/office/powerpoint/2010/main" val="26428432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Comparisons, Masks, and Boolean Logic: </a:t>
            </a:r>
            <a:r>
              <a:rPr lang="en-US" b="1" dirty="0">
                <a:solidFill>
                  <a:schemeClr val="tx1"/>
                </a:solidFill>
              </a:rPr>
              <a:t>Boolean Arrays as Masks</a:t>
            </a:r>
            <a:endParaRPr lang="en-IN" dirty="0"/>
          </a:p>
        </p:txBody>
      </p:sp>
      <p:sp>
        <p:nvSpPr>
          <p:cNvPr id="65539" name="Text Placeholder 2"/>
          <p:cNvSpPr>
            <a:spLocks noGrp="1"/>
          </p:cNvSpPr>
          <p:nvPr>
            <p:ph type="body" sz="quarter" idx="17"/>
          </p:nvPr>
        </p:nvSpPr>
        <p:spPr bwMode="auto">
          <a:xfrm>
            <a:off x="702781" y="1234282"/>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900" indent="-342900" algn="just">
              <a:spcBef>
                <a:spcPct val="0"/>
              </a:spcBef>
              <a:spcAft>
                <a:spcPts val="1396"/>
              </a:spcAft>
              <a:buFont typeface="Arial" panose="020B0604020202020204" pitchFamily="34" charset="0"/>
              <a:buChar char="•"/>
            </a:pPr>
            <a:r>
              <a:rPr lang="en-US" dirty="0">
                <a:solidFill>
                  <a:schemeClr val="tx1"/>
                </a:solidFill>
              </a:rPr>
              <a:t>Using </a:t>
            </a:r>
            <a:r>
              <a:rPr lang="en-US" b="1" dirty="0">
                <a:solidFill>
                  <a:schemeClr val="tx1"/>
                </a:solidFill>
              </a:rPr>
              <a:t>or keyword </a:t>
            </a:r>
            <a:r>
              <a:rPr lang="en-US" dirty="0">
                <a:solidFill>
                  <a:schemeClr val="tx1"/>
                </a:solidFill>
              </a:rPr>
              <a:t>on these arrays will try to evaluate the truth or falsehood of the entire array object, which is not a well-defined value: </a:t>
            </a: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r>
              <a:rPr lang="en-US" dirty="0">
                <a:solidFill>
                  <a:schemeClr val="tx1"/>
                </a:solidFill>
              </a:rPr>
              <a:t>Similarly, when doing a Boolean expression on a given array, should use </a:t>
            </a:r>
            <a:r>
              <a:rPr lang="en-US" b="1" dirty="0">
                <a:solidFill>
                  <a:schemeClr val="tx1"/>
                </a:solidFill>
              </a:rPr>
              <a:t>| </a:t>
            </a:r>
            <a:r>
              <a:rPr lang="en-US" dirty="0">
                <a:solidFill>
                  <a:schemeClr val="tx1"/>
                </a:solidFill>
              </a:rPr>
              <a:t>or </a:t>
            </a:r>
            <a:r>
              <a:rPr lang="en-US" b="1" dirty="0">
                <a:solidFill>
                  <a:schemeClr val="tx1"/>
                </a:solidFill>
              </a:rPr>
              <a:t>&amp;</a:t>
            </a:r>
            <a:r>
              <a:rPr lang="en-US" dirty="0">
                <a:solidFill>
                  <a:schemeClr val="tx1"/>
                </a:solidFill>
              </a:rPr>
              <a:t> rather than </a:t>
            </a:r>
            <a:r>
              <a:rPr lang="en-US" b="1" dirty="0">
                <a:solidFill>
                  <a:schemeClr val="tx1"/>
                </a:solidFill>
              </a:rPr>
              <a:t>or</a:t>
            </a:r>
            <a:r>
              <a:rPr lang="en-US" dirty="0">
                <a:solidFill>
                  <a:schemeClr val="tx1"/>
                </a:solidFill>
              </a:rPr>
              <a:t> </a:t>
            </a:r>
            <a:r>
              <a:rPr lang="en-US" dirty="0" err="1">
                <a:solidFill>
                  <a:schemeClr val="tx1"/>
                </a:solidFill>
              </a:rPr>
              <a:t>or</a:t>
            </a:r>
            <a:r>
              <a:rPr lang="en-US" dirty="0">
                <a:solidFill>
                  <a:schemeClr val="tx1"/>
                </a:solidFill>
              </a:rPr>
              <a:t> </a:t>
            </a:r>
            <a:r>
              <a:rPr lang="en-US" b="1" dirty="0">
                <a:solidFill>
                  <a:schemeClr val="tx1"/>
                </a:solidFill>
              </a:rPr>
              <a:t>and</a:t>
            </a:r>
            <a:r>
              <a:rPr lang="en-US" dirty="0">
                <a:solidFill>
                  <a:schemeClr val="tx1"/>
                </a:solidFill>
              </a:rPr>
              <a:t>: </a:t>
            </a:r>
          </a:p>
          <a:p>
            <a:pPr marL="342900" indent="-342900" algn="just">
              <a:spcBef>
                <a:spcPct val="0"/>
              </a:spcBef>
              <a:spcAft>
                <a:spcPts val="1396"/>
              </a:spcAft>
              <a:buFont typeface="Arial" panose="020B0604020202020204" pitchFamily="34" charset="0"/>
              <a:buChar char="•"/>
            </a:pPr>
            <a:endParaRPr lang="en-US" dirty="0">
              <a:solidFill>
                <a:schemeClr val="tx1"/>
              </a:solidFill>
            </a:endParaRPr>
          </a:p>
          <a:p>
            <a:pPr marL="342900" indent="-342900" algn="just">
              <a:spcBef>
                <a:spcPct val="0"/>
              </a:spcBef>
              <a:spcAft>
                <a:spcPts val="1396"/>
              </a:spcAft>
              <a:buFont typeface="Arial" panose="020B0604020202020204" pitchFamily="34" charset="0"/>
              <a:buChar char="•"/>
            </a:pPr>
            <a:r>
              <a:rPr lang="en-US" dirty="0">
                <a:solidFill>
                  <a:schemeClr val="tx1"/>
                </a:solidFill>
              </a:rPr>
              <a:t>Trying to evaluate the truth or falsehood of the entire array will give the same </a:t>
            </a:r>
            <a:r>
              <a:rPr lang="en-US" dirty="0" err="1">
                <a:solidFill>
                  <a:schemeClr val="tx1"/>
                </a:solidFill>
              </a:rPr>
              <a:t>ValueError</a:t>
            </a:r>
            <a:r>
              <a:rPr lang="en-US" dirty="0">
                <a:solidFill>
                  <a:schemeClr val="tx1"/>
                </a:solidFill>
              </a:rPr>
              <a:t> we saw previously</a:t>
            </a:r>
          </a:p>
        </p:txBody>
      </p:sp>
      <p:pic>
        <p:nvPicPr>
          <p:cNvPr id="4" name="Picture 3"/>
          <p:cNvPicPr>
            <a:picLocks noChangeAspect="1"/>
          </p:cNvPicPr>
          <p:nvPr/>
        </p:nvPicPr>
        <p:blipFill>
          <a:blip r:embed="rId2"/>
          <a:stretch>
            <a:fillRect/>
          </a:stretch>
        </p:blipFill>
        <p:spPr>
          <a:xfrm>
            <a:off x="2831354" y="1905001"/>
            <a:ext cx="5703046" cy="1954132"/>
          </a:xfrm>
          <a:prstGeom prst="rect">
            <a:avLst/>
          </a:prstGeom>
        </p:spPr>
      </p:pic>
      <p:pic>
        <p:nvPicPr>
          <p:cNvPr id="5" name="Picture 4"/>
          <p:cNvPicPr>
            <a:picLocks noChangeAspect="1"/>
          </p:cNvPicPr>
          <p:nvPr/>
        </p:nvPicPr>
        <p:blipFill>
          <a:blip r:embed="rId3"/>
          <a:stretch>
            <a:fillRect/>
          </a:stretch>
        </p:blipFill>
        <p:spPr>
          <a:xfrm>
            <a:off x="4845627" y="4421981"/>
            <a:ext cx="6591300" cy="942975"/>
          </a:xfrm>
          <a:prstGeom prst="rect">
            <a:avLst/>
          </a:prstGeom>
        </p:spPr>
      </p:pic>
    </p:spTree>
    <p:extLst>
      <p:ext uri="{BB962C8B-B14F-4D97-AF65-F5344CB8AC3E}">
        <p14:creationId xmlns:p14="http://schemas.microsoft.com/office/powerpoint/2010/main" val="25665224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FCDE5C-E694-F464-A01D-F8DEFD2C9494}"/>
              </a:ext>
            </a:extLst>
          </p:cNvPr>
          <p:cNvSpPr>
            <a:spLocks noGrp="1"/>
          </p:cNvSpPr>
          <p:nvPr>
            <p:ph type="title"/>
          </p:nvPr>
        </p:nvSpPr>
        <p:spPr>
          <a:xfrm>
            <a:off x="2705884" y="2766218"/>
            <a:ext cx="9220200" cy="1325563"/>
          </a:xfrm>
        </p:spPr>
        <p:txBody>
          <a:bodyPr/>
          <a:lstStyle/>
          <a:p>
            <a:r>
              <a:rPr lang="en-IN" dirty="0"/>
              <a:t>Thank You</a:t>
            </a:r>
          </a:p>
        </p:txBody>
      </p:sp>
      <p:sp>
        <p:nvSpPr>
          <p:cNvPr id="2" name="Slide Number Placeholder 1">
            <a:extLst>
              <a:ext uri="{FF2B5EF4-FFF2-40B4-BE49-F238E27FC236}">
                <a16:creationId xmlns:a16="http://schemas.microsoft.com/office/drawing/2014/main" id="{41404F38-FFE0-A512-891A-ED29A548D440}"/>
              </a:ext>
            </a:extLst>
          </p:cNvPr>
          <p:cNvSpPr>
            <a:spLocks noGrp="1"/>
          </p:cNvSpPr>
          <p:nvPr>
            <p:ph type="sldNum" sz="quarter" idx="4294967295"/>
          </p:nvPr>
        </p:nvSpPr>
        <p:spPr>
          <a:xfrm>
            <a:off x="11595100" y="6096000"/>
            <a:ext cx="596900" cy="365125"/>
          </a:xfrm>
          <a:prstGeom prst="rect">
            <a:avLst/>
          </a:prstGeom>
        </p:spPr>
        <p:txBody>
          <a:bodyPr/>
          <a:lstStyle/>
          <a:p>
            <a:fld id="{45A3C14A-F937-4231-B6F1-40B429FAFB2F}" type="slidenum">
              <a:rPr lang="en-NZ" smtClean="0"/>
              <a:pPr/>
              <a:t>132</a:t>
            </a:fld>
            <a:endParaRPr lang="en-NZ" dirty="0"/>
          </a:p>
        </p:txBody>
      </p:sp>
    </p:spTree>
    <p:extLst>
      <p:ext uri="{BB962C8B-B14F-4D97-AF65-F5344CB8AC3E}">
        <p14:creationId xmlns:p14="http://schemas.microsoft.com/office/powerpoint/2010/main" val="165786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14</a:t>
            </a:fld>
            <a:endParaRPr lang="en-NZ" dirty="0"/>
          </a:p>
        </p:txBody>
      </p:sp>
      <p:sp>
        <p:nvSpPr>
          <p:cNvPr id="4" name="Text Placeholder 3"/>
          <p:cNvSpPr>
            <a:spLocks noGrp="1"/>
          </p:cNvSpPr>
          <p:nvPr>
            <p:ph type="body" sz="quarter" idx="17"/>
          </p:nvPr>
        </p:nvSpPr>
        <p:spPr>
          <a:xfrm>
            <a:off x="685800" y="76200"/>
            <a:ext cx="10810801" cy="6018216"/>
          </a:xfrm>
        </p:spPr>
        <p:txBody>
          <a:bodyPr/>
          <a:lstStyle/>
          <a:p>
            <a:pPr marL="0" indent="0" algn="just">
              <a:buNone/>
            </a:pPr>
            <a:r>
              <a:rPr lang="en-US" dirty="0">
                <a:solidFill>
                  <a:schemeClr val="tx1"/>
                </a:solidFill>
              </a:rPr>
              <a:t>for </a:t>
            </a:r>
            <a:r>
              <a:rPr lang="en-US" dirty="0" err="1">
                <a:solidFill>
                  <a:schemeClr val="tx1"/>
                </a:solidFill>
              </a:rPr>
              <a:t>i</a:t>
            </a:r>
            <a:r>
              <a:rPr lang="en-US" dirty="0">
                <a:solidFill>
                  <a:schemeClr val="tx1"/>
                </a:solidFill>
              </a:rPr>
              <a:t> in (a):</a:t>
            </a:r>
          </a:p>
          <a:p>
            <a:pPr marL="0" indent="0" algn="just">
              <a:buNone/>
            </a:pPr>
            <a:r>
              <a:rPr lang="en-US" dirty="0">
                <a:solidFill>
                  <a:schemeClr val="tx1"/>
                </a:solidFill>
              </a:rPr>
              <a:t>    print(</a:t>
            </a:r>
            <a:r>
              <a:rPr lang="en-US" dirty="0" err="1">
                <a:solidFill>
                  <a:schemeClr val="tx1"/>
                </a:solidFill>
              </a:rPr>
              <a:t>i</a:t>
            </a:r>
            <a:r>
              <a:rPr lang="en-US" dirty="0">
                <a:solidFill>
                  <a:schemeClr val="tx1"/>
                </a:solidFill>
              </a:rPr>
              <a:t>, end=" ")</a:t>
            </a:r>
          </a:p>
          <a:p>
            <a:pPr marL="0" indent="0" algn="just">
              <a:buNone/>
            </a:pPr>
            <a:r>
              <a:rPr lang="en-US" dirty="0">
                <a:solidFill>
                  <a:schemeClr val="tx1"/>
                </a:solidFill>
              </a:rPr>
              <a:t>print()</a:t>
            </a:r>
          </a:p>
          <a:p>
            <a:pPr marL="0" indent="0" algn="just">
              <a:buNone/>
            </a:pPr>
            <a:r>
              <a:rPr lang="en-US" dirty="0">
                <a:solidFill>
                  <a:schemeClr val="tx1"/>
                </a:solidFill>
              </a:rPr>
              <a:t>b = </a:t>
            </a:r>
            <a:r>
              <a:rPr lang="en-US" dirty="0" err="1">
                <a:solidFill>
                  <a:schemeClr val="tx1"/>
                </a:solidFill>
              </a:rPr>
              <a:t>arr.array</a:t>
            </a:r>
            <a:r>
              <a:rPr lang="en-US" dirty="0">
                <a:solidFill>
                  <a:schemeClr val="tx1"/>
                </a:solidFill>
              </a:rPr>
              <a:t>('d', [2.5, 3.2, 3.3])</a:t>
            </a:r>
          </a:p>
          <a:p>
            <a:pPr marL="0" indent="0" algn="just">
              <a:buNone/>
            </a:pPr>
            <a:r>
              <a:rPr lang="en-US" dirty="0">
                <a:solidFill>
                  <a:schemeClr val="tx1"/>
                </a:solidFill>
              </a:rPr>
              <a:t>print("Array before insertion : ", end=" ")</a:t>
            </a:r>
          </a:p>
          <a:p>
            <a:pPr marL="0" indent="0" algn="just">
              <a:buNone/>
            </a:pPr>
            <a:r>
              <a:rPr lang="en-US" dirty="0">
                <a:solidFill>
                  <a:schemeClr val="tx1"/>
                </a:solidFill>
              </a:rPr>
              <a:t>for </a:t>
            </a:r>
            <a:r>
              <a:rPr lang="en-US" dirty="0" err="1">
                <a:solidFill>
                  <a:schemeClr val="tx1"/>
                </a:solidFill>
              </a:rPr>
              <a:t>i</a:t>
            </a:r>
            <a:r>
              <a:rPr lang="en-US" dirty="0">
                <a:solidFill>
                  <a:schemeClr val="tx1"/>
                </a:solidFill>
              </a:rPr>
              <a:t> in range(0, 3):</a:t>
            </a:r>
          </a:p>
          <a:p>
            <a:pPr marL="0" indent="0" algn="just">
              <a:buNone/>
            </a:pPr>
            <a:r>
              <a:rPr lang="en-US" dirty="0">
                <a:solidFill>
                  <a:schemeClr val="tx1"/>
                </a:solidFill>
              </a:rPr>
              <a:t>    print(b[</a:t>
            </a:r>
            <a:r>
              <a:rPr lang="en-US" dirty="0" err="1">
                <a:solidFill>
                  <a:schemeClr val="tx1"/>
                </a:solidFill>
              </a:rPr>
              <a:t>i</a:t>
            </a:r>
            <a:r>
              <a:rPr lang="en-US" dirty="0">
                <a:solidFill>
                  <a:schemeClr val="tx1"/>
                </a:solidFill>
              </a:rPr>
              <a:t>], end=" ")</a:t>
            </a:r>
          </a:p>
          <a:p>
            <a:pPr marL="0" indent="0" algn="just">
              <a:buNone/>
            </a:pPr>
            <a:r>
              <a:rPr lang="en-US" dirty="0">
                <a:solidFill>
                  <a:schemeClr val="tx1"/>
                </a:solidFill>
              </a:rPr>
              <a:t>print()</a:t>
            </a:r>
          </a:p>
          <a:p>
            <a:pPr marL="0" indent="0" algn="just">
              <a:buNone/>
            </a:pPr>
            <a:r>
              <a:rPr lang="en-US" dirty="0" err="1">
                <a:solidFill>
                  <a:schemeClr val="tx1"/>
                </a:solidFill>
              </a:rPr>
              <a:t>b.append</a:t>
            </a:r>
            <a:r>
              <a:rPr lang="en-US" dirty="0">
                <a:solidFill>
                  <a:schemeClr val="tx1"/>
                </a:solidFill>
              </a:rPr>
              <a:t>(4.4)</a:t>
            </a:r>
          </a:p>
          <a:p>
            <a:pPr marL="0" indent="0" algn="just">
              <a:buNone/>
            </a:pPr>
            <a:r>
              <a:rPr lang="en-US" dirty="0">
                <a:solidFill>
                  <a:schemeClr val="tx1"/>
                </a:solidFill>
              </a:rPr>
              <a:t>print("Array after insertion : ", end=" ")</a:t>
            </a:r>
          </a:p>
          <a:p>
            <a:pPr marL="0" indent="0" algn="just">
              <a:buNone/>
            </a:pPr>
            <a:r>
              <a:rPr lang="en-US" dirty="0">
                <a:solidFill>
                  <a:schemeClr val="tx1"/>
                </a:solidFill>
              </a:rPr>
              <a:t>for </a:t>
            </a:r>
            <a:r>
              <a:rPr lang="en-US" dirty="0" err="1">
                <a:solidFill>
                  <a:schemeClr val="tx1"/>
                </a:solidFill>
              </a:rPr>
              <a:t>i</a:t>
            </a:r>
            <a:r>
              <a:rPr lang="en-US" dirty="0">
                <a:solidFill>
                  <a:schemeClr val="tx1"/>
                </a:solidFill>
              </a:rPr>
              <a:t> in (b):</a:t>
            </a:r>
          </a:p>
          <a:p>
            <a:pPr marL="0" indent="0" algn="just">
              <a:buNone/>
            </a:pPr>
            <a:r>
              <a:rPr lang="en-US" dirty="0">
                <a:solidFill>
                  <a:schemeClr val="tx1"/>
                </a:solidFill>
              </a:rPr>
              <a:t>    print(</a:t>
            </a:r>
            <a:r>
              <a:rPr lang="en-US" dirty="0" err="1">
                <a:solidFill>
                  <a:schemeClr val="tx1"/>
                </a:solidFill>
              </a:rPr>
              <a:t>i</a:t>
            </a:r>
            <a:r>
              <a:rPr lang="en-US" dirty="0">
                <a:solidFill>
                  <a:schemeClr val="tx1"/>
                </a:solidFill>
              </a:rPr>
              <a:t>, end=" ")</a:t>
            </a:r>
          </a:p>
          <a:p>
            <a:pPr marL="0" indent="0" algn="just">
              <a:buNone/>
            </a:pPr>
            <a:r>
              <a:rPr lang="en-US" dirty="0">
                <a:solidFill>
                  <a:schemeClr val="tx1"/>
                </a:solidFill>
              </a:rPr>
              <a:t>print()</a:t>
            </a:r>
          </a:p>
          <a:p>
            <a:pPr marL="0" indent="0" algn="just">
              <a:buNone/>
            </a:pPr>
            <a:endParaRPr lang="en-US" dirty="0">
              <a:solidFill>
                <a:schemeClr val="accent3">
                  <a:lumMod val="50000"/>
                </a:schemeClr>
              </a:solidFill>
            </a:endParaRPr>
          </a:p>
          <a:p>
            <a:pPr marL="0" indent="0">
              <a:buNone/>
            </a:pPr>
            <a:endParaRPr lang="en-US" dirty="0"/>
          </a:p>
        </p:txBody>
      </p:sp>
      <p:pic>
        <p:nvPicPr>
          <p:cNvPr id="5" name="Picture 4"/>
          <p:cNvPicPr>
            <a:picLocks noChangeAspect="1"/>
          </p:cNvPicPr>
          <p:nvPr/>
        </p:nvPicPr>
        <p:blipFill>
          <a:blip r:embed="rId2"/>
          <a:stretch>
            <a:fillRect/>
          </a:stretch>
        </p:blipFill>
        <p:spPr>
          <a:xfrm>
            <a:off x="6705600" y="1752600"/>
            <a:ext cx="5040330" cy="2209800"/>
          </a:xfrm>
          <a:prstGeom prst="rect">
            <a:avLst/>
          </a:prstGeom>
        </p:spPr>
      </p:pic>
    </p:spTree>
    <p:extLst>
      <p:ext uri="{BB962C8B-B14F-4D97-AF65-F5344CB8AC3E}">
        <p14:creationId xmlns:p14="http://schemas.microsoft.com/office/powerpoint/2010/main" val="3364713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15</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838200" y="0"/>
            <a:ext cx="6211927" cy="838202"/>
          </a:xfrm>
        </p:spPr>
        <p:txBody>
          <a:bodyPr/>
          <a:lstStyle/>
          <a:p>
            <a:r>
              <a:rPr lang="en-US" b="1" dirty="0">
                <a:solidFill>
                  <a:schemeClr val="tx1"/>
                </a:solidFill>
              </a:rPr>
              <a:t>USING NUMPY</a:t>
            </a:r>
            <a:endParaRPr lang="en-IN" b="1" dirty="0">
              <a:solidFill>
                <a:schemeClr val="tx1"/>
              </a:solidFill>
            </a:endParaRPr>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838200" y="685800"/>
            <a:ext cx="10801201" cy="4320480"/>
          </a:xfrm>
        </p:spPr>
        <p:txBody>
          <a:bodyPr/>
          <a:lstStyle/>
          <a:p>
            <a:pPr>
              <a:buNone/>
            </a:pPr>
            <a:r>
              <a:rPr lang="en-US" b="1" dirty="0">
                <a:solidFill>
                  <a:schemeClr val="tx1"/>
                </a:solidFill>
              </a:rPr>
              <a:t>Basics of NumPy</a:t>
            </a:r>
          </a:p>
          <a:p>
            <a:pPr>
              <a:buFont typeface="Arial" pitchFamily="34" charset="0"/>
              <a:buChar char="•"/>
            </a:pPr>
            <a:r>
              <a:rPr lang="en-US" dirty="0">
                <a:solidFill>
                  <a:schemeClr val="tx1"/>
                </a:solidFill>
              </a:rPr>
              <a:t>NumPy is a Python library.</a:t>
            </a:r>
          </a:p>
          <a:p>
            <a:pPr>
              <a:buFont typeface="Arial" pitchFamily="34" charset="0"/>
              <a:buChar char="•"/>
            </a:pPr>
            <a:r>
              <a:rPr lang="en-US" dirty="0">
                <a:solidFill>
                  <a:schemeClr val="tx1"/>
                </a:solidFill>
              </a:rPr>
              <a:t>NumPy is used for working with arrays.</a:t>
            </a:r>
          </a:p>
          <a:p>
            <a:pPr>
              <a:buFont typeface="Arial" pitchFamily="34" charset="0"/>
              <a:buChar char="•"/>
            </a:pPr>
            <a:r>
              <a:rPr lang="en-US" dirty="0">
                <a:solidFill>
                  <a:schemeClr val="tx1"/>
                </a:solidFill>
              </a:rPr>
              <a:t>NumPy is short for "Numerical Python".</a:t>
            </a:r>
          </a:p>
          <a:p>
            <a:pPr>
              <a:buNone/>
            </a:pPr>
            <a:r>
              <a:rPr lang="en-US" b="1" dirty="0">
                <a:solidFill>
                  <a:schemeClr val="tx1"/>
                </a:solidFill>
              </a:rPr>
              <a:t>What is NumPy?</a:t>
            </a:r>
          </a:p>
          <a:p>
            <a:pPr algn="just">
              <a:buFont typeface="Arial" pitchFamily="34" charset="0"/>
              <a:buChar char="•"/>
            </a:pPr>
            <a:r>
              <a:rPr lang="en-US" dirty="0">
                <a:solidFill>
                  <a:schemeClr val="tx1"/>
                </a:solidFill>
              </a:rPr>
              <a:t>NumPy is a Python library used for working with arrays.</a:t>
            </a:r>
          </a:p>
          <a:p>
            <a:pPr algn="just">
              <a:buFont typeface="Arial" pitchFamily="34" charset="0"/>
              <a:buChar char="•"/>
            </a:pPr>
            <a:r>
              <a:rPr lang="en-US" dirty="0">
                <a:solidFill>
                  <a:schemeClr val="tx1"/>
                </a:solidFill>
              </a:rPr>
              <a:t>It also has functions for working in domain of linear algebra, fourier transform, and matrices.</a:t>
            </a:r>
          </a:p>
          <a:p>
            <a:pPr algn="just">
              <a:buFont typeface="Arial" pitchFamily="34" charset="0"/>
              <a:buChar char="•"/>
            </a:pPr>
            <a:r>
              <a:rPr lang="en-US" dirty="0">
                <a:solidFill>
                  <a:schemeClr val="tx1"/>
                </a:solidFill>
              </a:rPr>
              <a:t>NumPy was created in 2005 by Travis Oliphant. It is an open source project and you can use it freely.</a:t>
            </a:r>
          </a:p>
          <a:p>
            <a:pPr algn="just">
              <a:buFont typeface="Arial" pitchFamily="34" charset="0"/>
              <a:buChar char="•"/>
            </a:pPr>
            <a:r>
              <a:rPr lang="en-US" dirty="0">
                <a:solidFill>
                  <a:schemeClr val="tx1"/>
                </a:solidFill>
              </a:rPr>
              <a:t>NumPy stands for Numerical Python.</a:t>
            </a:r>
          </a:p>
          <a:p>
            <a:pPr>
              <a:buNone/>
            </a:pPr>
            <a:endParaRPr lang="en-IN" sz="2800" dirty="0"/>
          </a:p>
        </p:txBody>
      </p:sp>
    </p:spTree>
    <p:extLst>
      <p:ext uri="{BB962C8B-B14F-4D97-AF65-F5344CB8AC3E}">
        <p14:creationId xmlns:p14="http://schemas.microsoft.com/office/powerpoint/2010/main" val="3910869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16</a:t>
            </a:fld>
            <a:endParaRPr lang="en-NZ" dirty="0"/>
          </a:p>
        </p:txBody>
      </p:sp>
      <p:sp>
        <p:nvSpPr>
          <p:cNvPr id="4" name="Text Placeholder 3"/>
          <p:cNvSpPr>
            <a:spLocks noGrp="1"/>
          </p:cNvSpPr>
          <p:nvPr>
            <p:ph type="body" sz="quarter" idx="17"/>
          </p:nvPr>
        </p:nvSpPr>
        <p:spPr>
          <a:xfrm>
            <a:off x="685800" y="762000"/>
            <a:ext cx="10801201" cy="4320480"/>
          </a:xfrm>
        </p:spPr>
        <p:txBody>
          <a:bodyPr/>
          <a:lstStyle/>
          <a:p>
            <a:pPr algn="just">
              <a:buFont typeface="Arial" panose="020B0604020202020204" pitchFamily="34" charset="0"/>
              <a:buChar char="•"/>
            </a:pPr>
            <a:r>
              <a:rPr lang="en-US" dirty="0">
                <a:solidFill>
                  <a:schemeClr val="tx1"/>
                </a:solidFill>
              </a:rPr>
              <a:t>Data manipulation in Python is nearly synonymous with </a:t>
            </a:r>
            <a:r>
              <a:rPr lang="en-US" dirty="0" err="1">
                <a:solidFill>
                  <a:schemeClr val="tx1"/>
                </a:solidFill>
              </a:rPr>
              <a:t>NumPy</a:t>
            </a:r>
            <a:r>
              <a:rPr lang="en-US" dirty="0">
                <a:solidFill>
                  <a:schemeClr val="tx1"/>
                </a:solidFill>
              </a:rPr>
              <a:t> array manipulation: even newer tools like Pandas are built around the </a:t>
            </a:r>
            <a:r>
              <a:rPr lang="en-US" dirty="0" err="1">
                <a:solidFill>
                  <a:schemeClr val="tx1"/>
                </a:solidFill>
              </a:rPr>
              <a:t>NumPy</a:t>
            </a:r>
            <a:r>
              <a:rPr lang="en-US" dirty="0">
                <a:solidFill>
                  <a:schemeClr val="tx1"/>
                </a:solidFill>
              </a:rPr>
              <a:t> array. </a:t>
            </a:r>
          </a:p>
          <a:p>
            <a:pPr algn="just">
              <a:buFont typeface="Arial" panose="020B0604020202020204" pitchFamily="34" charset="0"/>
              <a:buChar char="•"/>
            </a:pPr>
            <a:r>
              <a:rPr lang="en-US" dirty="0">
                <a:solidFill>
                  <a:schemeClr val="tx1"/>
                </a:solidFill>
              </a:rPr>
              <a:t>Presents using </a:t>
            </a:r>
            <a:r>
              <a:rPr lang="en-US" dirty="0" err="1">
                <a:solidFill>
                  <a:schemeClr val="tx1"/>
                </a:solidFill>
              </a:rPr>
              <a:t>NumPy</a:t>
            </a:r>
            <a:r>
              <a:rPr lang="en-US" dirty="0">
                <a:solidFill>
                  <a:schemeClr val="tx1"/>
                </a:solidFill>
              </a:rPr>
              <a:t> array manipulation to access data and </a:t>
            </a:r>
            <a:r>
              <a:rPr lang="en-US" dirty="0" err="1">
                <a:solidFill>
                  <a:schemeClr val="tx1"/>
                </a:solidFill>
              </a:rPr>
              <a:t>subarrays</a:t>
            </a:r>
            <a:r>
              <a:rPr lang="en-US" dirty="0">
                <a:solidFill>
                  <a:schemeClr val="tx1"/>
                </a:solidFill>
              </a:rPr>
              <a:t>, and to split, reshape, and join the arrays. </a:t>
            </a:r>
          </a:p>
          <a:p>
            <a:pPr algn="just">
              <a:buFont typeface="Arial" panose="020B0604020202020204" pitchFamily="34" charset="0"/>
              <a:buChar char="•"/>
            </a:pPr>
            <a:r>
              <a:rPr lang="en-US" dirty="0">
                <a:solidFill>
                  <a:schemeClr val="tx1"/>
                </a:solidFill>
              </a:rPr>
              <a:t>They comprise the building blocks of many other data types. </a:t>
            </a:r>
          </a:p>
          <a:p>
            <a:pPr marL="0" indent="0">
              <a:buNone/>
            </a:pPr>
            <a:endParaRPr lang="en-US" dirty="0"/>
          </a:p>
        </p:txBody>
      </p:sp>
    </p:spTree>
    <p:extLst>
      <p:ext uri="{BB962C8B-B14F-4D97-AF65-F5344CB8AC3E}">
        <p14:creationId xmlns:p14="http://schemas.microsoft.com/office/powerpoint/2010/main" val="2078559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17</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695400" y="395786"/>
            <a:ext cx="6211927" cy="290014"/>
          </a:xfrm>
        </p:spPr>
        <p:txBody>
          <a:bodyPr/>
          <a:lstStyle/>
          <a:p>
            <a:r>
              <a:rPr lang="en-US" b="1" dirty="0"/>
              <a:t>USING NUMPY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b="1" dirty="0">
                <a:solidFill>
                  <a:schemeClr val="tx1"/>
                </a:solidFill>
              </a:rPr>
              <a:t>Why Use NumPy?</a:t>
            </a:r>
          </a:p>
          <a:p>
            <a:pPr>
              <a:buFont typeface="Arial" pitchFamily="34" charset="0"/>
              <a:buChar char="•"/>
            </a:pPr>
            <a:r>
              <a:rPr lang="en-US" dirty="0">
                <a:solidFill>
                  <a:schemeClr val="tx1"/>
                </a:solidFill>
              </a:rPr>
              <a:t>In Python we have lists that serve the purpose of arrays, but they are slow to process.</a:t>
            </a:r>
          </a:p>
          <a:p>
            <a:pPr>
              <a:buFont typeface="Arial" pitchFamily="34" charset="0"/>
              <a:buChar char="•"/>
            </a:pPr>
            <a:r>
              <a:rPr lang="en-US" dirty="0">
                <a:solidFill>
                  <a:schemeClr val="tx1"/>
                </a:solidFill>
              </a:rPr>
              <a:t>NumPy aims to provide an array object that is up to 50x faster than traditional Python lists.</a:t>
            </a:r>
          </a:p>
          <a:p>
            <a:pPr>
              <a:buFont typeface="Arial" pitchFamily="34" charset="0"/>
              <a:buChar char="•"/>
            </a:pPr>
            <a:r>
              <a:rPr lang="en-US" dirty="0">
                <a:solidFill>
                  <a:schemeClr val="tx1"/>
                </a:solidFill>
              </a:rPr>
              <a:t>The array object in NumPy is called ndarray, it provides a lot of supporting functions that make working with ndarray very easy.</a:t>
            </a:r>
          </a:p>
          <a:p>
            <a:pPr>
              <a:buFont typeface="Arial" pitchFamily="34" charset="0"/>
              <a:buChar char="•"/>
            </a:pPr>
            <a:r>
              <a:rPr lang="en-US" dirty="0">
                <a:solidFill>
                  <a:schemeClr val="tx1"/>
                </a:solidFill>
              </a:rPr>
              <a:t>Arrays are very frequently used in data science, where speed and resources are very important.</a:t>
            </a:r>
          </a:p>
          <a:p>
            <a:pPr>
              <a:buNone/>
            </a:pPr>
            <a:r>
              <a:rPr lang="en-US" b="1" dirty="0">
                <a:solidFill>
                  <a:schemeClr val="tx1"/>
                </a:solidFill>
              </a:rPr>
              <a:t>Which Language is NumPy written in?</a:t>
            </a:r>
          </a:p>
          <a:p>
            <a:pPr>
              <a:buNone/>
            </a:pPr>
            <a:r>
              <a:rPr lang="en-US" dirty="0">
                <a:solidFill>
                  <a:schemeClr val="tx1"/>
                </a:solidFill>
              </a:rPr>
              <a:t>     NumPy is a Python library and is written partially in Python, but most of the parts that require  fast computation are written in C or C++.</a:t>
            </a:r>
          </a:p>
          <a:p>
            <a:pPr>
              <a:buNone/>
            </a:pPr>
            <a:endParaRPr lang="en-IN" dirty="0">
              <a:solidFill>
                <a:schemeClr val="tx1"/>
              </a:solidFill>
            </a:endParaRPr>
          </a:p>
        </p:txBody>
      </p:sp>
    </p:spTree>
    <p:extLst>
      <p:ext uri="{BB962C8B-B14F-4D97-AF65-F5344CB8AC3E}">
        <p14:creationId xmlns:p14="http://schemas.microsoft.com/office/powerpoint/2010/main" val="383312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18</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695400" y="228600"/>
            <a:ext cx="6211927" cy="253740"/>
          </a:xfrm>
        </p:spPr>
        <p:txBody>
          <a:bodyPr/>
          <a:lstStyle/>
          <a:p>
            <a:r>
              <a:rPr lang="en-US" b="1" dirty="0"/>
              <a:t>USING NUMPY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695400" y="609600"/>
            <a:ext cx="10801201" cy="4320480"/>
          </a:xfrm>
        </p:spPr>
        <p:txBody>
          <a:bodyPr/>
          <a:lstStyle/>
          <a:p>
            <a:pPr>
              <a:buNone/>
            </a:pPr>
            <a:r>
              <a:rPr lang="en-US" b="1" dirty="0">
                <a:solidFill>
                  <a:schemeClr val="tx1"/>
                </a:solidFill>
              </a:rPr>
              <a:t>Why is NumPy Faster Than Lists?</a:t>
            </a:r>
          </a:p>
          <a:p>
            <a:pPr algn="just">
              <a:buFont typeface="Arial" pitchFamily="34" charset="0"/>
              <a:buChar char="•"/>
            </a:pPr>
            <a:r>
              <a:rPr lang="en-US" dirty="0" err="1">
                <a:solidFill>
                  <a:schemeClr val="tx1"/>
                </a:solidFill>
              </a:rPr>
              <a:t>NumPy</a:t>
            </a:r>
            <a:r>
              <a:rPr lang="en-US" dirty="0">
                <a:solidFill>
                  <a:schemeClr val="tx1"/>
                </a:solidFill>
              </a:rPr>
              <a:t> arrays are stored in contiguous memory blocks, which allows for efficient memory access and better utilization of CPU cache.</a:t>
            </a:r>
          </a:p>
          <a:p>
            <a:pPr algn="just">
              <a:buFont typeface="Arial" pitchFamily="34" charset="0"/>
              <a:buChar char="•"/>
            </a:pPr>
            <a:r>
              <a:rPr lang="en-US" dirty="0">
                <a:solidFill>
                  <a:schemeClr val="tx1"/>
                </a:solidFill>
              </a:rPr>
              <a:t>This is the main reason why NumPy is faster than lists. Also it is optimized to work with latest CPU architectures.</a:t>
            </a:r>
          </a:p>
          <a:p>
            <a:pPr algn="just">
              <a:buFont typeface="Arial" pitchFamily="34" charset="0"/>
              <a:buChar char="•"/>
            </a:pPr>
            <a:r>
              <a:rPr lang="en-US" dirty="0" err="1">
                <a:solidFill>
                  <a:schemeClr val="tx1"/>
                </a:solidFill>
              </a:rPr>
              <a:t>NumPy</a:t>
            </a:r>
            <a:r>
              <a:rPr lang="en-US" dirty="0">
                <a:solidFill>
                  <a:schemeClr val="tx1"/>
                </a:solidFill>
              </a:rPr>
              <a:t> operations are implemented in highly optimized C and Fortran code. These low-level implementations are much faster than the equivalent operations performed in pure Python.</a:t>
            </a:r>
          </a:p>
          <a:p>
            <a:pPr algn="just">
              <a:buFont typeface="Arial" pitchFamily="34" charset="0"/>
              <a:buChar char="•"/>
            </a:pPr>
            <a:r>
              <a:rPr lang="en-US" dirty="0" err="1">
                <a:solidFill>
                  <a:schemeClr val="tx1"/>
                </a:solidFill>
              </a:rPr>
              <a:t>NumPy</a:t>
            </a:r>
            <a:r>
              <a:rPr lang="en-US" dirty="0">
                <a:solidFill>
                  <a:schemeClr val="tx1"/>
                </a:solidFill>
              </a:rPr>
              <a:t> can leverage multi-core CPUs and parallel processing libraries like Intel's MKL to further accelerate computations.</a:t>
            </a:r>
          </a:p>
          <a:p>
            <a:pPr algn="just">
              <a:buFont typeface="Arial" pitchFamily="34" charset="0"/>
              <a:buChar char="•"/>
            </a:pPr>
            <a:r>
              <a:rPr lang="en-US" dirty="0" err="1">
                <a:solidFill>
                  <a:schemeClr val="tx1"/>
                </a:solidFill>
              </a:rPr>
              <a:t>NumPy</a:t>
            </a:r>
            <a:r>
              <a:rPr lang="en-US" dirty="0">
                <a:solidFill>
                  <a:schemeClr val="tx1"/>
                </a:solidFill>
              </a:rPr>
              <a:t> provides a wide range of optimized algorithms for common mathematical operations, such as linear algebra, Fourier transforms, random number generation, etc., which are typically much faster than their Python equivalents.</a:t>
            </a:r>
          </a:p>
          <a:p>
            <a:pPr>
              <a:buNone/>
            </a:pPr>
            <a:endParaRPr lang="en-IN" dirty="0">
              <a:solidFill>
                <a:schemeClr val="tx1"/>
              </a:solidFill>
            </a:endParaRPr>
          </a:p>
        </p:txBody>
      </p:sp>
    </p:spTree>
    <p:extLst>
      <p:ext uri="{BB962C8B-B14F-4D97-AF65-F5344CB8AC3E}">
        <p14:creationId xmlns:p14="http://schemas.microsoft.com/office/powerpoint/2010/main" val="72053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19</a:t>
            </a:fld>
            <a:endParaRPr lang="en-NZ" dirty="0"/>
          </a:p>
        </p:txBody>
      </p:sp>
      <p:sp>
        <p:nvSpPr>
          <p:cNvPr id="4" name="Text Placeholder 3"/>
          <p:cNvSpPr>
            <a:spLocks noGrp="1"/>
          </p:cNvSpPr>
          <p:nvPr>
            <p:ph type="body" sz="quarter" idx="17"/>
          </p:nvPr>
        </p:nvSpPr>
        <p:spPr>
          <a:xfrm>
            <a:off x="685800" y="228600"/>
            <a:ext cx="10810801" cy="5865816"/>
          </a:xfrm>
        </p:spPr>
        <p:txBody>
          <a:bodyPr/>
          <a:lstStyle/>
          <a:p>
            <a:pPr marL="0" indent="0">
              <a:buNone/>
            </a:pPr>
            <a:r>
              <a:rPr lang="en-US" b="1" dirty="0">
                <a:solidFill>
                  <a:schemeClr val="tx1"/>
                </a:solidFill>
              </a:rPr>
              <a:t>Discuss the advantages of using </a:t>
            </a:r>
            <a:r>
              <a:rPr lang="en-US" b="1" dirty="0" err="1">
                <a:solidFill>
                  <a:schemeClr val="tx1"/>
                </a:solidFill>
              </a:rPr>
              <a:t>NumPy</a:t>
            </a:r>
            <a:r>
              <a:rPr lang="en-US" b="1" dirty="0">
                <a:solidFill>
                  <a:schemeClr val="tx1"/>
                </a:solidFill>
              </a:rPr>
              <a:t> arrays over Python lists.</a:t>
            </a:r>
          </a:p>
          <a:p>
            <a:pPr marL="0" indent="0">
              <a:buNone/>
            </a:pPr>
            <a:r>
              <a:rPr lang="en-US" sz="2000" dirty="0">
                <a:solidFill>
                  <a:schemeClr val="tx1"/>
                </a:solidFill>
              </a:rPr>
              <a:t>Using </a:t>
            </a:r>
            <a:r>
              <a:rPr lang="en-US" sz="2000" dirty="0" err="1">
                <a:solidFill>
                  <a:schemeClr val="tx1"/>
                </a:solidFill>
              </a:rPr>
              <a:t>NumPy</a:t>
            </a:r>
            <a:r>
              <a:rPr lang="en-US" sz="2000" dirty="0">
                <a:solidFill>
                  <a:schemeClr val="tx1"/>
                </a:solidFill>
              </a:rPr>
              <a:t> arrays over Python lists offers several advantages, especially for numerical computing and data manipulation tasks. Here are some of the key advantages:</a:t>
            </a:r>
          </a:p>
          <a:p>
            <a:r>
              <a:rPr lang="en-US" b="1" dirty="0">
                <a:solidFill>
                  <a:schemeClr val="tx1"/>
                </a:solidFill>
              </a:rPr>
              <a:t>Performance</a:t>
            </a:r>
            <a:r>
              <a:rPr lang="en-US" dirty="0">
                <a:solidFill>
                  <a:schemeClr val="tx1"/>
                </a:solidFill>
              </a:rPr>
              <a:t>:</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arrays are implemented in C, which makes them much faster and more efficient than Python lists, especially for large datasets.</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arrays use contiguous blocks of memory, allowing for efficient memory access and </a:t>
            </a:r>
            <a:r>
              <a:rPr lang="en-US" sz="2000" dirty="0" err="1">
                <a:solidFill>
                  <a:schemeClr val="tx1"/>
                </a:solidFill>
              </a:rPr>
              <a:t>vectorized</a:t>
            </a:r>
            <a:r>
              <a:rPr lang="en-US" sz="2000" dirty="0">
                <a:solidFill>
                  <a:schemeClr val="tx1"/>
                </a:solidFill>
              </a:rPr>
              <a:t> operations.</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operations are optimized for speed, making them well-suited for numerical computations.</a:t>
            </a:r>
          </a:p>
          <a:p>
            <a:r>
              <a:rPr lang="en-US" b="1" dirty="0">
                <a:solidFill>
                  <a:schemeClr val="tx1"/>
                </a:solidFill>
              </a:rPr>
              <a:t>Ease of use</a:t>
            </a:r>
            <a:r>
              <a:rPr lang="en-US" dirty="0">
                <a:solidFill>
                  <a:schemeClr val="tx1"/>
                </a:solidFill>
              </a:rPr>
              <a:t>:</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provides a wide range of built-in functions and methods for array manipulation, mathematical operations, linear algebra, and statistics.</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syntax is concise and intuitive, making it easier to write and understand code compared to nested loops with Python lists.</a:t>
            </a:r>
          </a:p>
          <a:p>
            <a:pPr marL="0" indent="0">
              <a:buNone/>
            </a:pPr>
            <a:endParaRPr lang="en-US" dirty="0"/>
          </a:p>
        </p:txBody>
      </p:sp>
    </p:spTree>
    <p:extLst>
      <p:ext uri="{BB962C8B-B14F-4D97-AF65-F5344CB8AC3E}">
        <p14:creationId xmlns:p14="http://schemas.microsoft.com/office/powerpoint/2010/main" val="2810833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EBC7F1-53F1-A35B-1D28-6C417B9F1429}"/>
              </a:ext>
            </a:extLst>
          </p:cNvPr>
          <p:cNvSpPr>
            <a:spLocks noGrp="1"/>
          </p:cNvSpPr>
          <p:nvPr>
            <p:ph type="title"/>
          </p:nvPr>
        </p:nvSpPr>
        <p:spPr/>
        <p:txBody>
          <a:bodyPr/>
          <a:lstStyle/>
          <a:p>
            <a:r>
              <a:rPr lang="en-US" sz="6000" dirty="0"/>
              <a:t>USING NUMPY&amp;PANDAS</a:t>
            </a:r>
            <a:endParaRPr lang="en-IN" sz="6000" dirty="0"/>
          </a:p>
        </p:txBody>
      </p:sp>
      <p:sp>
        <p:nvSpPr>
          <p:cNvPr id="6" name="Text Placeholder 5">
            <a:extLst>
              <a:ext uri="{FF2B5EF4-FFF2-40B4-BE49-F238E27FC236}">
                <a16:creationId xmlns:a16="http://schemas.microsoft.com/office/drawing/2014/main" id="{D0B1BAE9-1896-C96E-EE9F-ADCF90C27050}"/>
              </a:ext>
            </a:extLst>
          </p:cNvPr>
          <p:cNvSpPr>
            <a:spLocks noGrp="1"/>
          </p:cNvSpPr>
          <p:nvPr>
            <p:ph type="body" sz="quarter" idx="11"/>
          </p:nvPr>
        </p:nvSpPr>
        <p:spPr>
          <a:xfrm>
            <a:off x="2639616" y="4581128"/>
            <a:ext cx="5923490" cy="407987"/>
          </a:xfrm>
        </p:spPr>
        <p:txBody>
          <a:bodyPr/>
          <a:lstStyle/>
          <a:p>
            <a:r>
              <a:rPr lang="en-IN" sz="3600" dirty="0"/>
              <a:t>UNIT - II</a:t>
            </a:r>
          </a:p>
        </p:txBody>
      </p:sp>
      <p:sp>
        <p:nvSpPr>
          <p:cNvPr id="2" name="Slide Number Placeholder 1">
            <a:extLst>
              <a:ext uri="{FF2B5EF4-FFF2-40B4-BE49-F238E27FC236}">
                <a16:creationId xmlns:a16="http://schemas.microsoft.com/office/drawing/2014/main" id="{1FBA696B-056A-FF0E-E4C4-C4A6802BD3FC}"/>
              </a:ext>
            </a:extLst>
          </p:cNvPr>
          <p:cNvSpPr>
            <a:spLocks noGrp="1"/>
          </p:cNvSpPr>
          <p:nvPr>
            <p:ph type="sldNum" sz="quarter" idx="4294967295"/>
          </p:nvPr>
        </p:nvSpPr>
        <p:spPr>
          <a:xfrm>
            <a:off x="11595100" y="6096000"/>
            <a:ext cx="596900" cy="365125"/>
          </a:xfrm>
          <a:prstGeom prst="rect">
            <a:avLst/>
          </a:prstGeom>
        </p:spPr>
        <p:txBody>
          <a:bodyPr/>
          <a:lstStyle/>
          <a:p>
            <a:fld id="{45A3C14A-F937-4231-B6F1-40B429FAFB2F}" type="slidenum">
              <a:rPr lang="en-NZ" smtClean="0"/>
              <a:pPr/>
              <a:t>2</a:t>
            </a:fld>
            <a:endParaRPr lang="en-NZ" dirty="0"/>
          </a:p>
        </p:txBody>
      </p:sp>
    </p:spTree>
    <p:extLst>
      <p:ext uri="{BB962C8B-B14F-4D97-AF65-F5344CB8AC3E}">
        <p14:creationId xmlns:p14="http://schemas.microsoft.com/office/powerpoint/2010/main" val="3144031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20</a:t>
            </a:fld>
            <a:endParaRPr lang="en-NZ" dirty="0"/>
          </a:p>
        </p:txBody>
      </p:sp>
      <p:sp>
        <p:nvSpPr>
          <p:cNvPr id="4" name="Text Placeholder 3"/>
          <p:cNvSpPr>
            <a:spLocks noGrp="1"/>
          </p:cNvSpPr>
          <p:nvPr>
            <p:ph type="body" sz="quarter" idx="17"/>
          </p:nvPr>
        </p:nvSpPr>
        <p:spPr>
          <a:xfrm>
            <a:off x="533400" y="152400"/>
            <a:ext cx="10963201" cy="5942016"/>
          </a:xfrm>
        </p:spPr>
        <p:txBody>
          <a:bodyPr/>
          <a:lstStyle/>
          <a:p>
            <a:pPr marL="0" indent="0">
              <a:buNone/>
            </a:pPr>
            <a:r>
              <a:rPr lang="en-US" sz="2000" b="1" dirty="0">
                <a:solidFill>
                  <a:schemeClr val="tx1"/>
                </a:solidFill>
              </a:rPr>
              <a:t>3.  Broadcasting</a:t>
            </a:r>
            <a:r>
              <a:rPr lang="en-US" sz="2000" dirty="0">
                <a:solidFill>
                  <a:schemeClr val="tx1"/>
                </a:solidFill>
              </a:rPr>
              <a:t>:</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arrays support broadcasting, which allows you to perform arithmetic operations between arrays of different shapes.</a:t>
            </a:r>
          </a:p>
          <a:p>
            <a:pPr lvl="1">
              <a:buFont typeface="Arial" panose="020B0604020202020204" pitchFamily="34" charset="0"/>
              <a:buChar char="•"/>
            </a:pPr>
            <a:r>
              <a:rPr lang="en-US" sz="2000" dirty="0">
                <a:solidFill>
                  <a:schemeClr val="tx1"/>
                </a:solidFill>
              </a:rPr>
              <a:t>Broadcasting automatically aligns arrays with compatible shapes, eliminating the need for explicit looping or reshaping.</a:t>
            </a:r>
          </a:p>
          <a:p>
            <a:pPr marL="0" indent="0">
              <a:buNone/>
            </a:pPr>
            <a:r>
              <a:rPr lang="en-US" sz="2000" b="1" dirty="0">
                <a:solidFill>
                  <a:schemeClr val="tx1"/>
                </a:solidFill>
              </a:rPr>
              <a:t>4.  Memory efficiency</a:t>
            </a:r>
            <a:r>
              <a:rPr lang="en-US" sz="2000" dirty="0">
                <a:solidFill>
                  <a:schemeClr val="tx1"/>
                </a:solidFill>
              </a:rPr>
              <a:t>:</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arrays require less memory compared to Python lists, especially when dealing with large datasets.</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arrays store data in a contiguous block of memory, whereas Python lists store references to objects, leading to higher memory overhead.</a:t>
            </a:r>
          </a:p>
          <a:p>
            <a:pPr marL="0" indent="0">
              <a:buNone/>
            </a:pPr>
            <a:r>
              <a:rPr lang="en-US" sz="2000" b="1" dirty="0">
                <a:solidFill>
                  <a:schemeClr val="tx1"/>
                </a:solidFill>
              </a:rPr>
              <a:t>5.  Parallelism</a:t>
            </a:r>
            <a:r>
              <a:rPr lang="en-US" sz="2000" dirty="0">
                <a:solidFill>
                  <a:schemeClr val="tx1"/>
                </a:solidFill>
              </a:rPr>
              <a:t>:</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operations can take advantage of parallelism and multi-threading, especially on systems with multiple cores or CPUs.</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allows you to utilize parallel computing libraries like Intel MKL, </a:t>
            </a:r>
            <a:r>
              <a:rPr lang="en-US" sz="2000" dirty="0" err="1">
                <a:solidFill>
                  <a:schemeClr val="tx1"/>
                </a:solidFill>
              </a:rPr>
              <a:t>OpenBLAS</a:t>
            </a:r>
            <a:r>
              <a:rPr lang="en-US" sz="2000" dirty="0">
                <a:solidFill>
                  <a:schemeClr val="tx1"/>
                </a:solidFill>
              </a:rPr>
              <a:t>, or CUDA for GPU acceleration, further improving performance</a:t>
            </a:r>
            <a:r>
              <a:rPr lang="en-US" dirty="0">
                <a:solidFill>
                  <a:schemeClr val="tx1"/>
                </a:solidFill>
              </a:rPr>
              <a:t>.</a:t>
            </a:r>
          </a:p>
          <a:p>
            <a:pPr marL="342900" indent="-3429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083367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21</a:t>
            </a:fld>
            <a:endParaRPr lang="en-NZ" dirty="0"/>
          </a:p>
        </p:txBody>
      </p:sp>
      <p:sp>
        <p:nvSpPr>
          <p:cNvPr id="4" name="Text Placeholder 3"/>
          <p:cNvSpPr>
            <a:spLocks noGrp="1"/>
          </p:cNvSpPr>
          <p:nvPr>
            <p:ph type="body" sz="quarter" idx="17"/>
          </p:nvPr>
        </p:nvSpPr>
        <p:spPr>
          <a:xfrm>
            <a:off x="609600" y="457200"/>
            <a:ext cx="10887001" cy="5637216"/>
          </a:xfrm>
        </p:spPr>
        <p:txBody>
          <a:bodyPr/>
          <a:lstStyle/>
          <a:p>
            <a:pPr marL="0" indent="0">
              <a:buNone/>
            </a:pPr>
            <a:r>
              <a:rPr lang="en-US" sz="2000" b="1" dirty="0">
                <a:solidFill>
                  <a:schemeClr val="tx1"/>
                </a:solidFill>
              </a:rPr>
              <a:t>6.  Interoperability</a:t>
            </a:r>
            <a:r>
              <a:rPr lang="en-US" sz="2000" dirty="0">
                <a:solidFill>
                  <a:schemeClr val="tx1"/>
                </a:solidFill>
              </a:rPr>
              <a:t>:</a:t>
            </a:r>
          </a:p>
          <a:p>
            <a:pPr lvl="1">
              <a:buFont typeface="Arial" panose="020B0604020202020204" pitchFamily="34" charset="0"/>
              <a:buChar char="•"/>
            </a:pPr>
            <a:r>
              <a:rPr lang="en-US" sz="2000" dirty="0" err="1">
                <a:solidFill>
                  <a:schemeClr val="tx1"/>
                </a:solidFill>
              </a:rPr>
              <a:t>NumPy</a:t>
            </a:r>
            <a:r>
              <a:rPr lang="en-US" sz="2000" dirty="0">
                <a:solidFill>
                  <a:schemeClr val="tx1"/>
                </a:solidFill>
              </a:rPr>
              <a:t> arrays can be easily integrated with other scientific computing libraries and tools in the Python ecosystem, such as </a:t>
            </a:r>
            <a:r>
              <a:rPr lang="en-US" sz="2000" dirty="0" err="1">
                <a:solidFill>
                  <a:schemeClr val="tx1"/>
                </a:solidFill>
              </a:rPr>
              <a:t>SciPy</a:t>
            </a:r>
            <a:r>
              <a:rPr lang="en-US" sz="2000" dirty="0">
                <a:solidFill>
                  <a:schemeClr val="tx1"/>
                </a:solidFill>
              </a:rPr>
              <a:t>, pandas, </a:t>
            </a:r>
            <a:r>
              <a:rPr lang="en-US" sz="2000" dirty="0" err="1">
                <a:solidFill>
                  <a:schemeClr val="tx1"/>
                </a:solidFill>
              </a:rPr>
              <a:t>matplotlib</a:t>
            </a:r>
            <a:r>
              <a:rPr lang="en-US" sz="2000" dirty="0">
                <a:solidFill>
                  <a:schemeClr val="tx1"/>
                </a:solidFill>
              </a:rPr>
              <a:t>, and </a:t>
            </a:r>
            <a:r>
              <a:rPr lang="en-US" sz="2000" dirty="0" err="1">
                <a:solidFill>
                  <a:schemeClr val="tx1"/>
                </a:solidFill>
              </a:rPr>
              <a:t>scikit</a:t>
            </a:r>
            <a:r>
              <a:rPr lang="en-US" sz="2000" dirty="0">
                <a:solidFill>
                  <a:schemeClr val="tx1"/>
                </a:solidFill>
              </a:rPr>
              <a:t>-learn.</a:t>
            </a:r>
          </a:p>
          <a:p>
            <a:pPr lvl="1">
              <a:buFont typeface="Arial" panose="020B0604020202020204" pitchFamily="34" charset="0"/>
              <a:buChar char="•"/>
            </a:pPr>
            <a:r>
              <a:rPr lang="en-US" sz="2000" dirty="0">
                <a:solidFill>
                  <a:schemeClr val="tx1"/>
                </a:solidFill>
              </a:rPr>
              <a:t>Many libraries and frameworks in data science and machine learning rely on </a:t>
            </a:r>
            <a:r>
              <a:rPr lang="en-US" sz="2000" dirty="0" err="1">
                <a:solidFill>
                  <a:schemeClr val="tx1"/>
                </a:solidFill>
              </a:rPr>
              <a:t>NumPy</a:t>
            </a:r>
            <a:r>
              <a:rPr lang="en-US" sz="2000" dirty="0">
                <a:solidFill>
                  <a:schemeClr val="tx1"/>
                </a:solidFill>
              </a:rPr>
              <a:t> arrays as their primary data structure, ensuring compatibility and interoperability.</a:t>
            </a:r>
          </a:p>
          <a:p>
            <a:pPr marL="0" indent="0">
              <a:buNone/>
            </a:pPr>
            <a:r>
              <a:rPr lang="en-US" sz="2000" dirty="0">
                <a:solidFill>
                  <a:schemeClr val="tx1"/>
                </a:solidFill>
              </a:rPr>
              <a:t>Overall, </a:t>
            </a:r>
            <a:r>
              <a:rPr lang="en-US" sz="2000" dirty="0" err="1">
                <a:solidFill>
                  <a:schemeClr val="tx1"/>
                </a:solidFill>
              </a:rPr>
              <a:t>NumPy</a:t>
            </a:r>
            <a:r>
              <a:rPr lang="en-US" sz="2000" dirty="0">
                <a:solidFill>
                  <a:schemeClr val="tx1"/>
                </a:solidFill>
              </a:rPr>
              <a:t> arrays provide a powerful and efficient way to work with numerical data in Python, offering performance benefits, ease of use, and extensive functionality for numerical computing tasks.</a:t>
            </a:r>
          </a:p>
          <a:p>
            <a:pPr marL="0" indent="0">
              <a:buNone/>
            </a:pPr>
            <a:endParaRPr lang="en-US" dirty="0"/>
          </a:p>
        </p:txBody>
      </p:sp>
    </p:spTree>
    <p:extLst>
      <p:ext uri="{BB962C8B-B14F-4D97-AF65-F5344CB8AC3E}">
        <p14:creationId xmlns:p14="http://schemas.microsoft.com/office/powerpoint/2010/main" val="44341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22</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750194" y="76200"/>
            <a:ext cx="6211927" cy="838202"/>
          </a:xfrm>
        </p:spPr>
        <p:txBody>
          <a:bodyPr/>
          <a:lstStyle/>
          <a:p>
            <a:r>
              <a:rPr lang="en-US" b="1" dirty="0"/>
              <a:t>USING NUMPY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59853" y="914402"/>
            <a:ext cx="10801201" cy="4320480"/>
          </a:xfrm>
        </p:spPr>
        <p:txBody>
          <a:bodyPr/>
          <a:lstStyle/>
          <a:p>
            <a:pPr>
              <a:buNone/>
            </a:pPr>
            <a:r>
              <a:rPr lang="en-US" b="1" dirty="0">
                <a:solidFill>
                  <a:schemeClr val="tx1"/>
                </a:solidFill>
              </a:rPr>
              <a:t>Installation of NumPy</a:t>
            </a:r>
          </a:p>
          <a:p>
            <a:pPr>
              <a:buNone/>
            </a:pPr>
            <a:r>
              <a:rPr lang="en-US" dirty="0">
                <a:solidFill>
                  <a:schemeClr val="tx1"/>
                </a:solidFill>
              </a:rPr>
              <a:t>If you have </a:t>
            </a:r>
            <a:r>
              <a:rPr lang="en-US" dirty="0">
                <a:solidFill>
                  <a:schemeClr val="tx1"/>
                </a:solidFill>
                <a:hlinkClick r:id="rId2"/>
              </a:rPr>
              <a:t>Python</a:t>
            </a:r>
            <a:r>
              <a:rPr lang="en-US" dirty="0">
                <a:solidFill>
                  <a:schemeClr val="tx1"/>
                </a:solidFill>
              </a:rPr>
              <a:t> and </a:t>
            </a:r>
            <a:r>
              <a:rPr lang="en-US" dirty="0">
                <a:solidFill>
                  <a:schemeClr val="tx1"/>
                </a:solidFill>
                <a:hlinkClick r:id="rId3"/>
              </a:rPr>
              <a:t>PIP</a:t>
            </a:r>
            <a:r>
              <a:rPr lang="en-US" dirty="0">
                <a:solidFill>
                  <a:schemeClr val="tx1"/>
                </a:solidFill>
              </a:rPr>
              <a:t> already installed on a system, then installation of NumPy is very easy.</a:t>
            </a:r>
          </a:p>
          <a:p>
            <a:pPr>
              <a:buNone/>
            </a:pPr>
            <a:r>
              <a:rPr lang="en-US" dirty="0">
                <a:solidFill>
                  <a:schemeClr val="tx1"/>
                </a:solidFill>
              </a:rPr>
              <a:t>Install it using this command:</a:t>
            </a:r>
          </a:p>
          <a:p>
            <a:pPr>
              <a:buNone/>
            </a:pPr>
            <a:r>
              <a:rPr lang="en-US" b="1" dirty="0">
                <a:solidFill>
                  <a:schemeClr val="tx1"/>
                </a:solidFill>
              </a:rPr>
              <a:t>      &gt;C:\Users\</a:t>
            </a:r>
            <a:r>
              <a:rPr lang="en-US" b="1" i="1" dirty="0">
                <a:solidFill>
                  <a:schemeClr val="tx1"/>
                </a:solidFill>
              </a:rPr>
              <a:t>Your Name</a:t>
            </a:r>
            <a:r>
              <a:rPr lang="en-US" b="1" dirty="0">
                <a:solidFill>
                  <a:schemeClr val="tx1"/>
                </a:solidFill>
              </a:rPr>
              <a:t>&gt;pip install numpy</a:t>
            </a:r>
          </a:p>
          <a:p>
            <a:pPr>
              <a:buNone/>
            </a:pPr>
            <a:endParaRPr lang="en-US" b="1" dirty="0">
              <a:solidFill>
                <a:schemeClr val="tx1"/>
              </a:solidFill>
            </a:endParaRPr>
          </a:p>
          <a:p>
            <a:pPr>
              <a:buNone/>
            </a:pPr>
            <a:r>
              <a:rPr lang="en-US" b="1" dirty="0">
                <a:solidFill>
                  <a:schemeClr val="tx1"/>
                </a:solidFill>
              </a:rPr>
              <a:t>Import NumPy</a:t>
            </a:r>
          </a:p>
          <a:p>
            <a:pPr>
              <a:buNone/>
            </a:pPr>
            <a:r>
              <a:rPr lang="en-US" dirty="0">
                <a:solidFill>
                  <a:schemeClr val="tx1"/>
                </a:solidFill>
              </a:rPr>
              <a:t>Once NumPy is installed, import it in your applications by adding the import keyword:</a:t>
            </a:r>
          </a:p>
          <a:p>
            <a:pPr>
              <a:buNone/>
            </a:pPr>
            <a:r>
              <a:rPr lang="en-US" b="1" dirty="0">
                <a:solidFill>
                  <a:schemeClr val="tx1"/>
                </a:solidFill>
              </a:rPr>
              <a:t>      &gt;import numpy</a:t>
            </a:r>
          </a:p>
          <a:p>
            <a:pPr>
              <a:buNone/>
            </a:pPr>
            <a:endParaRPr lang="en-IN" sz="2800" b="1" dirty="0"/>
          </a:p>
        </p:txBody>
      </p:sp>
    </p:spTree>
    <p:extLst>
      <p:ext uri="{BB962C8B-B14F-4D97-AF65-F5344CB8AC3E}">
        <p14:creationId xmlns:p14="http://schemas.microsoft.com/office/powerpoint/2010/main" val="2585057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23</a:t>
            </a:fld>
            <a:endParaRPr lang="en-NZ" dirty="0"/>
          </a:p>
        </p:txBody>
      </p:sp>
      <p:sp>
        <p:nvSpPr>
          <p:cNvPr id="4" name="Text Placeholder 3"/>
          <p:cNvSpPr>
            <a:spLocks noGrp="1"/>
          </p:cNvSpPr>
          <p:nvPr>
            <p:ph type="body" sz="quarter" idx="17"/>
          </p:nvPr>
        </p:nvSpPr>
        <p:spPr>
          <a:xfrm>
            <a:off x="609600" y="228600"/>
            <a:ext cx="10887001" cy="5865816"/>
          </a:xfrm>
        </p:spPr>
        <p:txBody>
          <a:bodyPr/>
          <a:lstStyle/>
          <a:p>
            <a:pPr marL="0" indent="0">
              <a:buNone/>
            </a:pPr>
            <a:r>
              <a:rPr lang="en-US" b="1" dirty="0">
                <a:solidFill>
                  <a:schemeClr val="tx1"/>
                </a:solidFill>
              </a:rPr>
              <a:t>Arrays and NUMPY Arrays in Python</a:t>
            </a:r>
          </a:p>
          <a:p>
            <a:pPr marL="0" indent="0">
              <a:buNone/>
            </a:pPr>
            <a:r>
              <a:rPr lang="en-US" b="1" dirty="0">
                <a:solidFill>
                  <a:schemeClr val="tx1"/>
                </a:solidFill>
              </a:rPr>
              <a:t>Arrays:</a:t>
            </a:r>
          </a:p>
          <a:p>
            <a:pPr marL="342900" indent="-342900">
              <a:buFont typeface="Arial" panose="020B0604020202020204" pitchFamily="34" charset="0"/>
              <a:buChar char="•"/>
            </a:pPr>
            <a:r>
              <a:rPr lang="en-US" dirty="0">
                <a:solidFill>
                  <a:schemeClr val="tx1"/>
                </a:solidFill>
              </a:rPr>
              <a:t>In Python, arrays are provided by the built-in array module.</a:t>
            </a:r>
          </a:p>
          <a:p>
            <a:pPr marL="342900" indent="-342900">
              <a:buFont typeface="Arial" panose="020B0604020202020204" pitchFamily="34" charset="0"/>
              <a:buChar char="•"/>
            </a:pPr>
            <a:r>
              <a:rPr lang="en-US" dirty="0">
                <a:solidFill>
                  <a:schemeClr val="tx1"/>
                </a:solidFill>
              </a:rPr>
              <a:t>Arrays in Python are a collection of elements of the same data type stored at contiguous memory locations.</a:t>
            </a:r>
          </a:p>
          <a:p>
            <a:pPr marL="342900" indent="-342900">
              <a:buFont typeface="Arial" panose="020B0604020202020204" pitchFamily="34" charset="0"/>
              <a:buChar char="•"/>
            </a:pPr>
            <a:r>
              <a:rPr lang="en-US" dirty="0">
                <a:solidFill>
                  <a:schemeClr val="tx1"/>
                </a:solidFill>
              </a:rPr>
              <a:t>Arrays in Python are one-dimensional and can only contain elements of a single data type.</a:t>
            </a:r>
          </a:p>
          <a:p>
            <a:pPr marL="342900" indent="-342900">
              <a:buFont typeface="Arial" panose="020B0604020202020204" pitchFamily="34" charset="0"/>
              <a:buChar char="•"/>
            </a:pPr>
            <a:r>
              <a:rPr lang="en-US" dirty="0">
                <a:solidFill>
                  <a:schemeClr val="tx1"/>
                </a:solidFill>
              </a:rPr>
              <a:t>Arrays in Python have limited functionality compared to </a:t>
            </a:r>
            <a:r>
              <a:rPr lang="en-US" dirty="0" err="1">
                <a:solidFill>
                  <a:schemeClr val="tx1"/>
                </a:solidFill>
              </a:rPr>
              <a:t>NumPy</a:t>
            </a:r>
            <a:r>
              <a:rPr lang="en-US" dirty="0">
                <a:solidFill>
                  <a:schemeClr val="tx1"/>
                </a:solidFill>
              </a:rPr>
              <a:t> arrays.</a:t>
            </a:r>
          </a:p>
          <a:p>
            <a:pPr marL="342900" indent="-342900">
              <a:buFont typeface="Arial" panose="020B0604020202020204" pitchFamily="34" charset="0"/>
              <a:buChar char="•"/>
            </a:pPr>
            <a:r>
              <a:rPr lang="en-US" dirty="0">
                <a:solidFill>
                  <a:schemeClr val="tx1"/>
                </a:solidFill>
              </a:rPr>
              <a:t>Arrays in Python are generally less used than </a:t>
            </a:r>
            <a:r>
              <a:rPr lang="en-US" dirty="0" err="1">
                <a:solidFill>
                  <a:schemeClr val="tx1"/>
                </a:solidFill>
              </a:rPr>
              <a:t>NumPy</a:t>
            </a:r>
            <a:r>
              <a:rPr lang="en-US" dirty="0">
                <a:solidFill>
                  <a:schemeClr val="tx1"/>
                </a:solidFill>
              </a:rPr>
              <a:t> arrays due to their limited functionality.</a:t>
            </a:r>
          </a:p>
        </p:txBody>
      </p:sp>
    </p:spTree>
    <p:extLst>
      <p:ext uri="{BB962C8B-B14F-4D97-AF65-F5344CB8AC3E}">
        <p14:creationId xmlns:p14="http://schemas.microsoft.com/office/powerpoint/2010/main" val="2327214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24</a:t>
            </a:fld>
            <a:endParaRPr lang="en-NZ" dirty="0"/>
          </a:p>
        </p:txBody>
      </p:sp>
      <p:sp>
        <p:nvSpPr>
          <p:cNvPr id="4" name="Text Placeholder 3"/>
          <p:cNvSpPr>
            <a:spLocks noGrp="1"/>
          </p:cNvSpPr>
          <p:nvPr>
            <p:ph type="body" sz="quarter" idx="17"/>
          </p:nvPr>
        </p:nvSpPr>
        <p:spPr>
          <a:xfrm>
            <a:off x="457200" y="152400"/>
            <a:ext cx="11039401" cy="5713416"/>
          </a:xfrm>
        </p:spPr>
        <p:txBody>
          <a:bodyPr/>
          <a:lstStyle/>
          <a:p>
            <a:pPr marL="0" indent="0">
              <a:buNone/>
            </a:pPr>
            <a:r>
              <a:rPr lang="en-US" b="1" dirty="0" err="1">
                <a:solidFill>
                  <a:schemeClr val="tx1"/>
                </a:solidFill>
              </a:rPr>
              <a:t>NumPy</a:t>
            </a:r>
            <a:r>
              <a:rPr lang="en-US" b="1" dirty="0">
                <a:solidFill>
                  <a:schemeClr val="tx1"/>
                </a:solidFill>
              </a:rPr>
              <a:t> arrays:</a:t>
            </a:r>
          </a:p>
          <a:p>
            <a:pPr marL="342900" indent="-342900">
              <a:buFont typeface="Arial" panose="020B0604020202020204" pitchFamily="34" charset="0"/>
              <a:buChar char="•"/>
            </a:pPr>
            <a:r>
              <a:rPr lang="en-US" dirty="0" err="1">
                <a:solidFill>
                  <a:schemeClr val="tx1"/>
                </a:solidFill>
              </a:rPr>
              <a:t>NumPy</a:t>
            </a:r>
            <a:r>
              <a:rPr lang="en-US" dirty="0">
                <a:solidFill>
                  <a:schemeClr val="tx1"/>
                </a:solidFill>
              </a:rPr>
              <a:t> (Numerical Python) is a powerful library in Python used for numerical computing.</a:t>
            </a:r>
          </a:p>
          <a:p>
            <a:pPr marL="342900" indent="-342900">
              <a:buFont typeface="Arial" panose="020B0604020202020204" pitchFamily="34" charset="0"/>
              <a:buChar char="•"/>
            </a:pPr>
            <a:r>
              <a:rPr lang="en-US" dirty="0" err="1">
                <a:solidFill>
                  <a:schemeClr val="tx1"/>
                </a:solidFill>
              </a:rPr>
              <a:t>NumPy</a:t>
            </a:r>
            <a:r>
              <a:rPr lang="en-US" dirty="0">
                <a:solidFill>
                  <a:schemeClr val="tx1"/>
                </a:solidFill>
              </a:rPr>
              <a:t> arrays, or </a:t>
            </a:r>
            <a:r>
              <a:rPr lang="en-US" dirty="0" err="1">
                <a:solidFill>
                  <a:schemeClr val="tx1"/>
                </a:solidFill>
              </a:rPr>
              <a:t>ndarray</a:t>
            </a:r>
            <a:r>
              <a:rPr lang="en-US" dirty="0">
                <a:solidFill>
                  <a:schemeClr val="tx1"/>
                </a:solidFill>
              </a:rPr>
              <a:t>, are a fundamental data structure in </a:t>
            </a:r>
            <a:r>
              <a:rPr lang="en-US" dirty="0" err="1">
                <a:solidFill>
                  <a:schemeClr val="tx1"/>
                </a:solidFill>
              </a:rPr>
              <a:t>NumPy</a:t>
            </a:r>
            <a:r>
              <a:rPr lang="en-US" dirty="0">
                <a:solidFill>
                  <a:schemeClr val="tx1"/>
                </a:solidFill>
              </a:rPr>
              <a:t>.</a:t>
            </a:r>
          </a:p>
          <a:p>
            <a:pPr marL="342900" indent="-342900">
              <a:buFont typeface="Arial" panose="020B0604020202020204" pitchFamily="34" charset="0"/>
              <a:buChar char="•"/>
            </a:pPr>
            <a:r>
              <a:rPr lang="en-US" dirty="0" err="1">
                <a:solidFill>
                  <a:schemeClr val="tx1"/>
                </a:solidFill>
              </a:rPr>
              <a:t>NumPy</a:t>
            </a:r>
            <a:r>
              <a:rPr lang="en-US" dirty="0">
                <a:solidFill>
                  <a:schemeClr val="tx1"/>
                </a:solidFill>
              </a:rPr>
              <a:t> arrays are multidimensional arrays that can hold elements of different data types.</a:t>
            </a:r>
          </a:p>
          <a:p>
            <a:pPr marL="342900" indent="-342900">
              <a:buFont typeface="Arial" panose="020B0604020202020204" pitchFamily="34" charset="0"/>
              <a:buChar char="•"/>
            </a:pPr>
            <a:r>
              <a:rPr lang="en-US" dirty="0" err="1">
                <a:solidFill>
                  <a:schemeClr val="tx1"/>
                </a:solidFill>
              </a:rPr>
              <a:t>NumPy</a:t>
            </a:r>
            <a:r>
              <a:rPr lang="en-US" dirty="0">
                <a:solidFill>
                  <a:schemeClr val="tx1"/>
                </a:solidFill>
              </a:rPr>
              <a:t> arrays support a wide range of mathematical operations and functions optimized for numerical computations.</a:t>
            </a:r>
          </a:p>
          <a:p>
            <a:pPr marL="342900" indent="-342900">
              <a:buFont typeface="Arial" panose="020B0604020202020204" pitchFamily="34" charset="0"/>
              <a:buChar char="•"/>
            </a:pPr>
            <a:r>
              <a:rPr lang="en-US" dirty="0" err="1">
                <a:solidFill>
                  <a:schemeClr val="tx1"/>
                </a:solidFill>
              </a:rPr>
              <a:t>NumPy</a:t>
            </a:r>
            <a:r>
              <a:rPr lang="en-US" dirty="0">
                <a:solidFill>
                  <a:schemeClr val="tx1"/>
                </a:solidFill>
              </a:rPr>
              <a:t> arrays offer extensive functionality and are widely used in scientific computing, data analysis, and machine learning.</a:t>
            </a:r>
          </a:p>
          <a:p>
            <a:pPr marL="0" indent="0" algn="just">
              <a:buNone/>
            </a:pPr>
            <a:r>
              <a:rPr lang="en-US" sz="2000" dirty="0">
                <a:solidFill>
                  <a:schemeClr val="tx1"/>
                </a:solidFill>
              </a:rPr>
              <a:t>While both arrays and </a:t>
            </a:r>
            <a:r>
              <a:rPr lang="en-US" sz="2000" dirty="0" err="1">
                <a:solidFill>
                  <a:schemeClr val="tx1"/>
                </a:solidFill>
              </a:rPr>
              <a:t>NumPy</a:t>
            </a:r>
            <a:r>
              <a:rPr lang="en-US" sz="2000" dirty="0">
                <a:solidFill>
                  <a:schemeClr val="tx1"/>
                </a:solidFill>
              </a:rPr>
              <a:t> arrays serve the purpose of storing collections of elements, </a:t>
            </a:r>
            <a:r>
              <a:rPr lang="en-US" sz="2000" dirty="0" err="1">
                <a:solidFill>
                  <a:schemeClr val="tx1"/>
                </a:solidFill>
              </a:rPr>
              <a:t>NumPy</a:t>
            </a:r>
            <a:r>
              <a:rPr lang="en-US" sz="2000" dirty="0">
                <a:solidFill>
                  <a:schemeClr val="tx1"/>
                </a:solidFill>
              </a:rPr>
              <a:t> arrays offer much more functionality, flexibility, and performance compared to the built-in arrays provided by Python's array module. Therefore, </a:t>
            </a:r>
            <a:r>
              <a:rPr lang="en-US" sz="2000" dirty="0" err="1">
                <a:solidFill>
                  <a:schemeClr val="tx1"/>
                </a:solidFill>
              </a:rPr>
              <a:t>NumPy</a:t>
            </a:r>
            <a:r>
              <a:rPr lang="en-US" sz="2000" dirty="0">
                <a:solidFill>
                  <a:schemeClr val="tx1"/>
                </a:solidFill>
              </a:rPr>
              <a:t> arrays are preferred for most numerical computing tasks in Python.</a:t>
            </a:r>
          </a:p>
        </p:txBody>
      </p:sp>
    </p:spTree>
    <p:extLst>
      <p:ext uri="{BB962C8B-B14F-4D97-AF65-F5344CB8AC3E}">
        <p14:creationId xmlns:p14="http://schemas.microsoft.com/office/powerpoint/2010/main" val="61694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5" y="395553"/>
            <a:ext cx="6211094" cy="838729"/>
          </a:xfrm>
        </p:spPr>
        <p:txBody>
          <a:bodyPr/>
          <a:lstStyle/>
          <a:p>
            <a:pPr>
              <a:defRPr/>
            </a:pPr>
            <a:r>
              <a:rPr lang="en-IN" dirty="0"/>
              <a:t>Basics of </a:t>
            </a:r>
            <a:r>
              <a:rPr lang="en-IN" dirty="0" err="1"/>
              <a:t>Numpy</a:t>
            </a:r>
            <a:r>
              <a:rPr lang="en-IN" dirty="0"/>
              <a:t> Arrays  </a:t>
            </a:r>
          </a:p>
        </p:txBody>
      </p:sp>
      <p:sp>
        <p:nvSpPr>
          <p:cNvPr id="49155" name="Text Placeholder 2"/>
          <p:cNvSpPr>
            <a:spLocks noGrp="1"/>
          </p:cNvSpPr>
          <p:nvPr>
            <p:ph type="body" sz="quarter" idx="17"/>
          </p:nvPr>
        </p:nvSpPr>
        <p:spPr bwMode="auto">
          <a:xfrm>
            <a:off x="1143000" y="1079500"/>
            <a:ext cx="10541000" cy="5524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456388" indent="-456388" algn="just">
              <a:spcBef>
                <a:spcPct val="0"/>
              </a:spcBef>
              <a:spcAft>
                <a:spcPts val="1396"/>
              </a:spcAft>
              <a:buFont typeface="Calibri" panose="020F0502020204030204" pitchFamily="34" charset="0"/>
              <a:buAutoNum type="arabicPeriod"/>
            </a:pPr>
            <a:r>
              <a:rPr lang="en-US" altLang="en-US" sz="2800" dirty="0">
                <a:solidFill>
                  <a:schemeClr val="tx1"/>
                </a:solidFill>
                <a:latin typeface="Roboto Medium"/>
                <a:ea typeface="Roboto Medium"/>
                <a:cs typeface="Roboto Medium"/>
              </a:rPr>
              <a:t>Creation of arrays</a:t>
            </a:r>
          </a:p>
          <a:p>
            <a:pPr marL="456388" indent="-456388" algn="just">
              <a:spcBef>
                <a:spcPct val="0"/>
              </a:spcBef>
              <a:spcAft>
                <a:spcPts val="1396"/>
              </a:spcAft>
              <a:buFont typeface="Calibri" panose="020F0502020204030204" pitchFamily="34" charset="0"/>
              <a:buAutoNum type="arabicPeriod"/>
            </a:pPr>
            <a:r>
              <a:rPr lang="en-US" altLang="en-US" sz="2800" dirty="0">
                <a:solidFill>
                  <a:schemeClr val="tx1"/>
                </a:solidFill>
                <a:latin typeface="Roboto Medium"/>
                <a:ea typeface="Roboto Medium"/>
                <a:cs typeface="Roboto Medium"/>
              </a:rPr>
              <a:t>Attributes of arrays : Determining the size, shape, memory consumption, and data types of arrays</a:t>
            </a:r>
          </a:p>
          <a:p>
            <a:pPr marL="456388" indent="-456388" algn="just">
              <a:spcBef>
                <a:spcPct val="0"/>
              </a:spcBef>
              <a:spcAft>
                <a:spcPts val="1396"/>
              </a:spcAft>
              <a:buFont typeface="Calibri" panose="020F0502020204030204" pitchFamily="34" charset="0"/>
              <a:buAutoNum type="arabicPeriod"/>
            </a:pPr>
            <a:r>
              <a:rPr lang="en-US" altLang="en-US" sz="2800" dirty="0">
                <a:solidFill>
                  <a:schemeClr val="tx1"/>
                </a:solidFill>
                <a:latin typeface="Roboto Medium"/>
                <a:ea typeface="Roboto Medium"/>
                <a:cs typeface="Roboto Medium"/>
              </a:rPr>
              <a:t>Indexing of arrays: Getting and setting the value of individual array elements</a:t>
            </a:r>
          </a:p>
          <a:p>
            <a:pPr marL="456388" indent="-456388" algn="just">
              <a:spcBef>
                <a:spcPct val="0"/>
              </a:spcBef>
              <a:spcAft>
                <a:spcPts val="1396"/>
              </a:spcAft>
              <a:buFont typeface="Calibri" panose="020F0502020204030204" pitchFamily="34" charset="0"/>
              <a:buAutoNum type="arabicPeriod"/>
            </a:pPr>
            <a:r>
              <a:rPr lang="en-US" altLang="en-US" sz="2800" dirty="0">
                <a:solidFill>
                  <a:schemeClr val="tx1"/>
                </a:solidFill>
                <a:latin typeface="Roboto Medium"/>
                <a:ea typeface="Roboto Medium"/>
                <a:cs typeface="Roboto Medium"/>
              </a:rPr>
              <a:t>Slicing of arrays: Getting and setting smaller subarrays within a larger array</a:t>
            </a:r>
          </a:p>
          <a:p>
            <a:pPr marL="456388" indent="-456388" algn="just">
              <a:spcBef>
                <a:spcPct val="0"/>
              </a:spcBef>
              <a:spcAft>
                <a:spcPts val="1396"/>
              </a:spcAft>
              <a:buFont typeface="Calibri" panose="020F0502020204030204" pitchFamily="34" charset="0"/>
              <a:buAutoNum type="arabicPeriod"/>
            </a:pPr>
            <a:r>
              <a:rPr lang="en-US" altLang="en-US" sz="2800" dirty="0">
                <a:solidFill>
                  <a:schemeClr val="tx1"/>
                </a:solidFill>
                <a:latin typeface="Roboto Medium"/>
                <a:ea typeface="Roboto Medium"/>
                <a:cs typeface="Roboto Medium"/>
              </a:rPr>
              <a:t>Reshaping of arrays: Changing the shape of a given array</a:t>
            </a:r>
          </a:p>
          <a:p>
            <a:pPr marL="456388" indent="-456388" algn="just">
              <a:spcBef>
                <a:spcPct val="0"/>
              </a:spcBef>
              <a:spcAft>
                <a:spcPts val="1396"/>
              </a:spcAft>
              <a:buFont typeface="Calibri" panose="020F0502020204030204" pitchFamily="34" charset="0"/>
              <a:buAutoNum type="arabicPeriod"/>
            </a:pPr>
            <a:r>
              <a:rPr lang="en-US" altLang="en-US" sz="2800" dirty="0">
                <a:solidFill>
                  <a:schemeClr val="tx1"/>
                </a:solidFill>
                <a:latin typeface="Roboto Medium"/>
                <a:ea typeface="Roboto Medium"/>
                <a:cs typeface="Roboto Medium"/>
              </a:rPr>
              <a:t>Joining and splitting of arrays : Combining multiple arrays into one, and splitting one array into many</a:t>
            </a:r>
            <a:endParaRPr lang="en-IN" altLang="en-US" sz="2800" dirty="0">
              <a:solidFill>
                <a:schemeClr val="tx1"/>
              </a:solidFill>
              <a:latin typeface="Roboto Medium"/>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4181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26</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381000" y="137158"/>
            <a:ext cx="6211927" cy="838202"/>
          </a:xfrm>
        </p:spPr>
        <p:txBody>
          <a:bodyPr/>
          <a:lstStyle/>
          <a:p>
            <a:r>
              <a:rPr lang="en-US" dirty="0"/>
              <a:t>Creation of </a:t>
            </a:r>
            <a:r>
              <a:rPr lang="en-US" dirty="0" err="1"/>
              <a:t>NumPy</a:t>
            </a:r>
            <a:r>
              <a:rPr lang="en-US" dirty="0"/>
              <a:t> Array</a:t>
            </a:r>
            <a:endParaRPr lang="en-IN"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1600200"/>
          </a:xfrm>
        </p:spPr>
        <p:txBody>
          <a:bodyPr/>
          <a:lstStyle/>
          <a:p>
            <a:pPr>
              <a:buFont typeface="Arial" pitchFamily="34" charset="0"/>
              <a:buChar char="•"/>
            </a:pPr>
            <a:r>
              <a:rPr lang="en-US" sz="2800" dirty="0" err="1">
                <a:solidFill>
                  <a:schemeClr val="tx1"/>
                </a:solidFill>
              </a:rPr>
              <a:t>NumPy</a:t>
            </a:r>
            <a:r>
              <a:rPr lang="en-US" sz="2800" dirty="0">
                <a:solidFill>
                  <a:schemeClr val="tx1"/>
                </a:solidFill>
              </a:rPr>
              <a:t> is used to work with arrays. </a:t>
            </a:r>
          </a:p>
          <a:p>
            <a:pPr>
              <a:buFont typeface="Arial" pitchFamily="34" charset="0"/>
              <a:buChar char="•"/>
            </a:pPr>
            <a:r>
              <a:rPr lang="en-US" sz="2800" dirty="0">
                <a:solidFill>
                  <a:schemeClr val="tx1"/>
                </a:solidFill>
              </a:rPr>
              <a:t>The array object in NumPy is called ndarray.</a:t>
            </a:r>
          </a:p>
          <a:p>
            <a:pPr>
              <a:buFont typeface="Arial" pitchFamily="34" charset="0"/>
              <a:buChar char="•"/>
            </a:pPr>
            <a:r>
              <a:rPr lang="en-US" sz="2800" dirty="0">
                <a:solidFill>
                  <a:schemeClr val="tx1"/>
                </a:solidFill>
              </a:rPr>
              <a:t>create a NumPy ndarray object by using the array() function.</a:t>
            </a:r>
          </a:p>
          <a:p>
            <a:pPr>
              <a:buNone/>
            </a:pPr>
            <a:r>
              <a:rPr lang="en-US" sz="2800" b="1" dirty="0">
                <a:solidFill>
                  <a:schemeClr val="tx1"/>
                </a:solidFill>
              </a:rPr>
              <a:t>Example                                                               </a:t>
            </a:r>
          </a:p>
          <a:p>
            <a:pPr>
              <a:lnSpc>
                <a:spcPct val="100000"/>
              </a:lnSpc>
              <a:spcAft>
                <a:spcPts val="0"/>
              </a:spcAft>
              <a:buNone/>
            </a:pPr>
            <a:r>
              <a:rPr lang="en-US" sz="2800" dirty="0">
                <a:solidFill>
                  <a:schemeClr val="tx1"/>
                </a:solidFill>
              </a:rPr>
              <a:t>import </a:t>
            </a:r>
            <a:r>
              <a:rPr lang="en-US" sz="2800" dirty="0" err="1">
                <a:solidFill>
                  <a:schemeClr val="tx1"/>
                </a:solidFill>
              </a:rPr>
              <a:t>numpy</a:t>
            </a:r>
            <a:r>
              <a:rPr lang="en-US" sz="2800" dirty="0">
                <a:solidFill>
                  <a:schemeClr val="tx1"/>
                </a:solidFill>
              </a:rPr>
              <a:t>  </a:t>
            </a:r>
          </a:p>
          <a:p>
            <a:pPr>
              <a:lnSpc>
                <a:spcPct val="100000"/>
              </a:lnSpc>
              <a:spcAft>
                <a:spcPts val="0"/>
              </a:spcAft>
              <a:buNone/>
            </a:pPr>
            <a:r>
              <a:rPr lang="en-US" sz="2800" dirty="0">
                <a:solidFill>
                  <a:schemeClr val="tx1"/>
                </a:solidFill>
              </a:rPr>
              <a:t>a = </a:t>
            </a:r>
            <a:r>
              <a:rPr lang="en-US" sz="2800" dirty="0" err="1">
                <a:solidFill>
                  <a:schemeClr val="tx1"/>
                </a:solidFill>
              </a:rPr>
              <a:t>numpy.array</a:t>
            </a:r>
            <a:r>
              <a:rPr lang="en-US" sz="2800" dirty="0">
                <a:solidFill>
                  <a:schemeClr val="tx1"/>
                </a:solidFill>
              </a:rPr>
              <a:t>([1, 2, 3, 4, 5])</a:t>
            </a:r>
          </a:p>
          <a:p>
            <a:pPr>
              <a:lnSpc>
                <a:spcPct val="100000"/>
              </a:lnSpc>
              <a:spcAft>
                <a:spcPts val="0"/>
              </a:spcAft>
              <a:buNone/>
            </a:pPr>
            <a:r>
              <a:rPr lang="en-US" sz="2800" dirty="0">
                <a:solidFill>
                  <a:schemeClr val="tx1"/>
                </a:solidFill>
              </a:rPr>
              <a:t>print(a)</a:t>
            </a:r>
          </a:p>
          <a:p>
            <a:pPr>
              <a:lnSpc>
                <a:spcPct val="100000"/>
              </a:lnSpc>
              <a:spcAft>
                <a:spcPts val="0"/>
              </a:spcAft>
              <a:buNone/>
            </a:pPr>
            <a:r>
              <a:rPr lang="en-US" sz="2800" dirty="0">
                <a:solidFill>
                  <a:schemeClr val="tx1"/>
                </a:solidFill>
              </a:rPr>
              <a:t>type(a)</a:t>
            </a:r>
          </a:p>
          <a:p>
            <a:pPr>
              <a:buNone/>
            </a:pPr>
            <a:r>
              <a:rPr lang="en-US" sz="2800" b="1" dirty="0">
                <a:solidFill>
                  <a:schemeClr val="tx1"/>
                </a:solidFill>
              </a:rPr>
              <a:t>Output: array([1, 2, 3, 4, 5])</a:t>
            </a:r>
          </a:p>
          <a:p>
            <a:pPr>
              <a:buNone/>
            </a:pPr>
            <a:r>
              <a:rPr lang="en-US" sz="2800" dirty="0">
                <a:solidFill>
                  <a:schemeClr val="tx1"/>
                </a:solidFill>
              </a:rPr>
              <a:t>&lt;class '</a:t>
            </a:r>
            <a:r>
              <a:rPr lang="en-US" sz="2800" dirty="0" err="1">
                <a:solidFill>
                  <a:schemeClr val="tx1"/>
                </a:solidFill>
              </a:rPr>
              <a:t>numpy.ndarray</a:t>
            </a:r>
            <a:r>
              <a:rPr lang="en-US" sz="2800" dirty="0">
                <a:solidFill>
                  <a:schemeClr val="tx1"/>
                </a:solidFill>
              </a:rPr>
              <a:t>'&gt;</a:t>
            </a:r>
          </a:p>
          <a:p>
            <a:pPr>
              <a:buNone/>
            </a:pPr>
            <a:endParaRPr lang="en-US" sz="2800" b="1" dirty="0">
              <a:solidFill>
                <a:schemeClr val="tx1"/>
              </a:solidFill>
            </a:endParaRPr>
          </a:p>
          <a:p>
            <a:pPr>
              <a:buNone/>
            </a:pPr>
            <a:endParaRPr lang="en-US" sz="2800" b="1" dirty="0">
              <a:solidFill>
                <a:schemeClr val="tx1"/>
              </a:solidFill>
            </a:endParaRPr>
          </a:p>
          <a:p>
            <a:pPr>
              <a:buNone/>
            </a:pPr>
            <a:endParaRPr lang="en-IN" sz="2800" b="1" dirty="0">
              <a:solidFill>
                <a:schemeClr val="tx1"/>
              </a:solidFill>
            </a:endParaRPr>
          </a:p>
        </p:txBody>
      </p:sp>
    </p:spTree>
    <p:extLst>
      <p:ext uri="{BB962C8B-B14F-4D97-AF65-F5344CB8AC3E}">
        <p14:creationId xmlns:p14="http://schemas.microsoft.com/office/powerpoint/2010/main" val="408138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27</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p:txBody>
          <a:bodyPr/>
          <a:lstStyle/>
          <a:p>
            <a:r>
              <a:rPr lang="en-US" b="1" dirty="0"/>
              <a:t>USING NUMPY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sz="2800" b="1" dirty="0">
                <a:solidFill>
                  <a:schemeClr val="tx1"/>
                </a:solidFill>
              </a:rPr>
              <a:t>NumPy as np</a:t>
            </a:r>
          </a:p>
          <a:p>
            <a:pPr>
              <a:buNone/>
            </a:pPr>
            <a:r>
              <a:rPr lang="en-US" sz="2800" dirty="0">
                <a:solidFill>
                  <a:schemeClr val="tx1"/>
                </a:solidFill>
              </a:rPr>
              <a:t>NumPy is usually imported under the np alias.</a:t>
            </a:r>
          </a:p>
          <a:p>
            <a:pPr>
              <a:buNone/>
            </a:pPr>
            <a:r>
              <a:rPr lang="en-US" sz="2800" dirty="0">
                <a:solidFill>
                  <a:schemeClr val="tx1"/>
                </a:solidFill>
              </a:rPr>
              <a:t>Create an alias with the as keyword while importing:</a:t>
            </a:r>
          </a:p>
          <a:p>
            <a:pPr>
              <a:buNone/>
            </a:pPr>
            <a:r>
              <a:rPr lang="en-US" sz="2800" b="1" dirty="0">
                <a:solidFill>
                  <a:schemeClr val="tx1"/>
                </a:solidFill>
              </a:rPr>
              <a:t>Example</a:t>
            </a:r>
          </a:p>
          <a:p>
            <a:pPr>
              <a:buNone/>
            </a:pPr>
            <a:r>
              <a:rPr lang="en-US" sz="2800" dirty="0">
                <a:solidFill>
                  <a:schemeClr val="tx1"/>
                </a:solidFill>
              </a:rPr>
              <a:t>import numpy as np </a:t>
            </a:r>
          </a:p>
          <a:p>
            <a:pPr>
              <a:buNone/>
            </a:pPr>
            <a:r>
              <a:rPr lang="en-US" sz="2800" dirty="0">
                <a:solidFill>
                  <a:schemeClr val="tx1"/>
                </a:solidFill>
              </a:rPr>
              <a:t>arr = np.array([1, 2, 3, 4, 5]) </a:t>
            </a:r>
          </a:p>
          <a:p>
            <a:pPr>
              <a:buNone/>
            </a:pPr>
            <a:r>
              <a:rPr lang="en-US" sz="2800" dirty="0">
                <a:solidFill>
                  <a:schemeClr val="tx1"/>
                </a:solidFill>
              </a:rPr>
              <a:t>print(</a:t>
            </a:r>
            <a:r>
              <a:rPr lang="en-US" sz="2800" dirty="0" err="1">
                <a:solidFill>
                  <a:schemeClr val="tx1"/>
                </a:solidFill>
              </a:rPr>
              <a:t>arr</a:t>
            </a:r>
            <a:r>
              <a:rPr lang="en-US" sz="2800" dirty="0">
                <a:solidFill>
                  <a:schemeClr val="tx1"/>
                </a:solidFill>
              </a:rPr>
              <a:t>)</a:t>
            </a:r>
          </a:p>
          <a:p>
            <a:pPr>
              <a:buNone/>
            </a:pPr>
            <a:r>
              <a:rPr lang="en-US" sz="2800" dirty="0">
                <a:solidFill>
                  <a:schemeClr val="tx1"/>
                </a:solidFill>
              </a:rPr>
              <a:t>OUTPUT</a:t>
            </a:r>
          </a:p>
          <a:p>
            <a:pPr>
              <a:buNone/>
            </a:pPr>
            <a:endParaRPr lang="en-IN" sz="2800" b="1" dirty="0"/>
          </a:p>
        </p:txBody>
      </p:sp>
      <p:pic>
        <p:nvPicPr>
          <p:cNvPr id="2050" name="Picture 2"/>
          <p:cNvPicPr>
            <a:picLocks noChangeAspect="1" noChangeArrowheads="1"/>
          </p:cNvPicPr>
          <p:nvPr/>
        </p:nvPicPr>
        <p:blipFill>
          <a:blip r:embed="rId2"/>
          <a:srcRect/>
          <a:stretch>
            <a:fillRect/>
          </a:stretch>
        </p:blipFill>
        <p:spPr bwMode="auto">
          <a:xfrm>
            <a:off x="3268481" y="4648200"/>
            <a:ext cx="8077200" cy="1447800"/>
          </a:xfrm>
          <a:prstGeom prst="rect">
            <a:avLst/>
          </a:prstGeom>
          <a:noFill/>
          <a:ln w="9525" cap="flat">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28</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p:txBody>
          <a:bodyPr/>
          <a:lstStyle/>
          <a:p>
            <a:r>
              <a:rPr lang="en-US" b="1" dirty="0"/>
              <a:t>Computation on NumPy Array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1600200"/>
          </a:xfrm>
        </p:spPr>
        <p:txBody>
          <a:bodyPr/>
          <a:lstStyle/>
          <a:p>
            <a:pPr>
              <a:buNone/>
            </a:pPr>
            <a:r>
              <a:rPr lang="en-US" sz="2800" b="1" dirty="0">
                <a:solidFill>
                  <a:schemeClr val="tx1"/>
                </a:solidFill>
              </a:rPr>
              <a:t>NumPy Creating Arrays</a:t>
            </a:r>
          </a:p>
          <a:p>
            <a:pPr>
              <a:buFont typeface="Arial" pitchFamily="34" charset="0"/>
              <a:buChar char="•"/>
            </a:pPr>
            <a:r>
              <a:rPr lang="en-US" sz="2800" dirty="0">
                <a:solidFill>
                  <a:schemeClr val="tx1"/>
                </a:solidFill>
              </a:rPr>
              <a:t>NumPy is used to work with arrays. The array object in NumPy is called ndarray.</a:t>
            </a:r>
          </a:p>
          <a:p>
            <a:pPr>
              <a:buFont typeface="Arial" pitchFamily="34" charset="0"/>
              <a:buChar char="•"/>
            </a:pPr>
            <a:r>
              <a:rPr lang="en-US" sz="2800" dirty="0">
                <a:solidFill>
                  <a:schemeClr val="tx1"/>
                </a:solidFill>
              </a:rPr>
              <a:t>We can create a NumPy ndarray object by using the array() function.</a:t>
            </a:r>
          </a:p>
          <a:p>
            <a:pPr>
              <a:buNone/>
            </a:pPr>
            <a:r>
              <a:rPr lang="en-US" sz="2800" b="1" dirty="0">
                <a:solidFill>
                  <a:schemeClr val="tx1"/>
                </a:solidFill>
              </a:rPr>
              <a:t>Example                                   OUPUT</a:t>
            </a:r>
          </a:p>
          <a:p>
            <a:pPr>
              <a:buNone/>
            </a:pPr>
            <a:r>
              <a:rPr lang="en-US" sz="2800" dirty="0">
                <a:solidFill>
                  <a:schemeClr val="tx1"/>
                </a:solidFill>
              </a:rPr>
              <a:t>import numpy as np </a:t>
            </a:r>
            <a:br>
              <a:rPr lang="en-US" sz="2800" dirty="0">
                <a:solidFill>
                  <a:schemeClr val="tx1"/>
                </a:solidFill>
              </a:rPr>
            </a:br>
            <a:r>
              <a:rPr lang="en-US" sz="2800" dirty="0">
                <a:solidFill>
                  <a:schemeClr val="tx1"/>
                </a:solidFill>
              </a:rPr>
              <a:t>arr = np.array([1, 2, 3, 4, 5])</a:t>
            </a:r>
            <a:br>
              <a:rPr lang="en-US" sz="2800" dirty="0">
                <a:solidFill>
                  <a:schemeClr val="tx1"/>
                </a:solidFill>
              </a:rPr>
            </a:br>
            <a:r>
              <a:rPr lang="en-US" sz="2800" dirty="0">
                <a:solidFill>
                  <a:schemeClr val="tx1"/>
                </a:solidFill>
              </a:rPr>
              <a:t>print(arr)</a:t>
            </a:r>
            <a:br>
              <a:rPr lang="en-US" sz="2800" dirty="0">
                <a:solidFill>
                  <a:schemeClr val="tx1"/>
                </a:solidFill>
              </a:rPr>
            </a:br>
            <a:r>
              <a:rPr lang="en-US" sz="2800" dirty="0">
                <a:solidFill>
                  <a:schemeClr val="tx1"/>
                </a:solidFill>
              </a:rPr>
              <a:t>print(type(arr))</a:t>
            </a:r>
            <a:endParaRPr lang="en-IN" sz="2800" b="1" dirty="0">
              <a:solidFill>
                <a:schemeClr val="tx1"/>
              </a:solidFill>
            </a:endParaRPr>
          </a:p>
        </p:txBody>
      </p:sp>
      <p:pic>
        <p:nvPicPr>
          <p:cNvPr id="3074" name="Picture 2"/>
          <p:cNvPicPr>
            <a:picLocks noChangeAspect="1" noChangeArrowheads="1"/>
          </p:cNvPicPr>
          <p:nvPr/>
        </p:nvPicPr>
        <p:blipFill>
          <a:blip r:embed="rId2"/>
          <a:srcRect/>
          <a:stretch>
            <a:fillRect/>
          </a:stretch>
        </p:blipFill>
        <p:spPr bwMode="auto">
          <a:xfrm>
            <a:off x="5797873" y="4011003"/>
            <a:ext cx="5867400" cy="2450122"/>
          </a:xfrm>
          <a:prstGeom prst="rect">
            <a:avLst/>
          </a:prstGeom>
          <a:noFill/>
          <a:ln w="9525" cap="rnd">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29</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p:txBody>
          <a:bodyPr/>
          <a:lstStyle/>
          <a:p>
            <a:r>
              <a:rPr lang="en-US" b="1" dirty="0"/>
              <a:t>Computation on NumPy Array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b="1" dirty="0">
                <a:solidFill>
                  <a:schemeClr val="tx1"/>
                </a:solidFill>
              </a:rPr>
              <a:t>Dimensions in Arrays</a:t>
            </a:r>
          </a:p>
          <a:p>
            <a:pPr>
              <a:buNone/>
            </a:pPr>
            <a:r>
              <a:rPr lang="en-US" dirty="0">
                <a:solidFill>
                  <a:schemeClr val="tx1"/>
                </a:solidFill>
              </a:rPr>
              <a:t>A dimension in arrays is one level of array depth (nested arrays).</a:t>
            </a:r>
          </a:p>
          <a:p>
            <a:pPr>
              <a:buNone/>
            </a:pPr>
            <a:r>
              <a:rPr lang="en-US" b="1" dirty="0">
                <a:solidFill>
                  <a:schemeClr val="tx1"/>
                </a:solidFill>
              </a:rPr>
              <a:t>nested array:</a:t>
            </a:r>
            <a:r>
              <a:rPr lang="en-US" dirty="0">
                <a:solidFill>
                  <a:schemeClr val="tx1"/>
                </a:solidFill>
              </a:rPr>
              <a:t> are arrays that have arrays as their elements.</a:t>
            </a:r>
          </a:p>
          <a:p>
            <a:pPr>
              <a:buNone/>
            </a:pPr>
            <a:r>
              <a:rPr lang="en-US" b="1" dirty="0">
                <a:solidFill>
                  <a:schemeClr val="tx1"/>
                </a:solidFill>
              </a:rPr>
              <a:t>0-D Arrays</a:t>
            </a:r>
          </a:p>
          <a:p>
            <a:pPr>
              <a:lnSpc>
                <a:spcPct val="100000"/>
              </a:lnSpc>
              <a:buNone/>
            </a:pPr>
            <a:r>
              <a:rPr lang="en-US" dirty="0">
                <a:solidFill>
                  <a:schemeClr val="tx1"/>
                </a:solidFill>
              </a:rPr>
              <a:t>0-D arrays, or Scalars, are the elements in an array. Each value in an array is a 0-D array.</a:t>
            </a:r>
          </a:p>
          <a:p>
            <a:pPr>
              <a:lnSpc>
                <a:spcPct val="100000"/>
              </a:lnSpc>
              <a:buNone/>
            </a:pPr>
            <a:r>
              <a:rPr lang="en-US" b="1" dirty="0">
                <a:solidFill>
                  <a:schemeClr val="tx1"/>
                </a:solidFill>
              </a:rPr>
              <a:t>Example :</a:t>
            </a:r>
            <a:r>
              <a:rPr lang="en-US" dirty="0">
                <a:solidFill>
                  <a:schemeClr val="tx1"/>
                </a:solidFill>
              </a:rPr>
              <a:t>Create a 0-D array with value 42</a:t>
            </a:r>
          </a:p>
          <a:p>
            <a:pPr>
              <a:lnSpc>
                <a:spcPct val="100000"/>
              </a:lnSpc>
              <a:buNone/>
            </a:pPr>
            <a:r>
              <a:rPr lang="en-US" dirty="0">
                <a:solidFill>
                  <a:schemeClr val="tx1"/>
                </a:solidFill>
              </a:rPr>
              <a:t>import numpy as np</a:t>
            </a:r>
            <a:br>
              <a:rPr lang="en-US" dirty="0">
                <a:solidFill>
                  <a:schemeClr val="tx1"/>
                </a:solidFill>
              </a:rPr>
            </a:br>
            <a:r>
              <a:rPr lang="en-US" dirty="0">
                <a:solidFill>
                  <a:schemeClr val="tx1"/>
                </a:solidFill>
              </a:rPr>
              <a:t>arr = np.array(42)</a:t>
            </a:r>
            <a:br>
              <a:rPr lang="en-US" dirty="0">
                <a:solidFill>
                  <a:schemeClr val="tx1"/>
                </a:solidFill>
              </a:rPr>
            </a:br>
            <a:r>
              <a:rPr lang="en-US" dirty="0">
                <a:solidFill>
                  <a:schemeClr val="tx1"/>
                </a:solidFill>
              </a:rPr>
              <a:t>print(arr) </a:t>
            </a:r>
          </a:p>
          <a:p>
            <a:pPr>
              <a:buNone/>
            </a:pPr>
            <a:endParaRPr lang="en-IN" sz="2800" b="1" dirty="0"/>
          </a:p>
        </p:txBody>
      </p:sp>
      <p:pic>
        <p:nvPicPr>
          <p:cNvPr id="4098" name="Picture 2"/>
          <p:cNvPicPr>
            <a:picLocks noChangeAspect="1" noChangeArrowheads="1"/>
          </p:cNvPicPr>
          <p:nvPr/>
        </p:nvPicPr>
        <p:blipFill>
          <a:blip r:embed="rId2"/>
          <a:srcRect/>
          <a:stretch>
            <a:fillRect/>
          </a:stretch>
        </p:blipFill>
        <p:spPr bwMode="auto">
          <a:xfrm>
            <a:off x="5252364" y="4879498"/>
            <a:ext cx="6134100" cy="1373306"/>
          </a:xfrm>
          <a:prstGeom prst="rect">
            <a:avLst/>
          </a:prstGeom>
          <a:noFill/>
          <a:ln w="9525" cap="sq">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2187B6-6EA3-4AA2-8EA4-5CAFB7176741}"/>
              </a:ext>
            </a:extLst>
          </p:cNvPr>
          <p:cNvSpPr>
            <a:spLocks noGrp="1"/>
          </p:cNvSpPr>
          <p:nvPr>
            <p:ph type="sldNum" sz="quarter" idx="14"/>
          </p:nvPr>
        </p:nvSpPr>
        <p:spPr/>
        <p:txBody>
          <a:bodyPr/>
          <a:lstStyle/>
          <a:p>
            <a:fld id="{45A3C14A-F937-4231-B6F1-40B429FAFB2F}" type="slidenum">
              <a:rPr lang="en-NZ" smtClean="0"/>
              <a:pPr/>
              <a:t>3</a:t>
            </a:fld>
            <a:endParaRPr lang="en-NZ" dirty="0"/>
          </a:p>
        </p:txBody>
      </p:sp>
      <p:sp>
        <p:nvSpPr>
          <p:cNvPr id="6" name="Title 5">
            <a:extLst>
              <a:ext uri="{FF2B5EF4-FFF2-40B4-BE49-F238E27FC236}">
                <a16:creationId xmlns:a16="http://schemas.microsoft.com/office/drawing/2014/main" id="{89347043-959B-4E1B-8A5A-96C68BB8DBC5}"/>
              </a:ext>
            </a:extLst>
          </p:cNvPr>
          <p:cNvSpPr>
            <a:spLocks noGrp="1"/>
          </p:cNvSpPr>
          <p:nvPr>
            <p:ph type="title"/>
          </p:nvPr>
        </p:nvSpPr>
        <p:spPr/>
        <p:txBody>
          <a:bodyPr/>
          <a:lstStyle/>
          <a:p>
            <a:r>
              <a:rPr lang="en-IN" b="1" dirty="0"/>
              <a:t>UNIT II </a:t>
            </a:r>
            <a:endParaRPr lang="en-IN" dirty="0"/>
          </a:p>
        </p:txBody>
      </p:sp>
      <p:sp>
        <p:nvSpPr>
          <p:cNvPr id="7" name="Text Placeholder 6">
            <a:extLst>
              <a:ext uri="{FF2B5EF4-FFF2-40B4-BE49-F238E27FC236}">
                <a16:creationId xmlns:a16="http://schemas.microsoft.com/office/drawing/2014/main" id="{DE11563C-FC3C-4F32-B81E-E59336DC3077}"/>
              </a:ext>
            </a:extLst>
          </p:cNvPr>
          <p:cNvSpPr>
            <a:spLocks noGrp="1"/>
          </p:cNvSpPr>
          <p:nvPr>
            <p:ph type="body" sz="quarter" idx="17"/>
          </p:nvPr>
        </p:nvSpPr>
        <p:spPr>
          <a:xfrm>
            <a:off x="695400" y="1775520"/>
            <a:ext cx="10801201" cy="4320480"/>
          </a:xfrm>
        </p:spPr>
        <p:txBody>
          <a:bodyPr/>
          <a:lstStyle/>
          <a:p>
            <a:pPr algn="just">
              <a:buNone/>
            </a:pPr>
            <a:r>
              <a:rPr lang="en-IN" sz="2800" b="1" dirty="0">
                <a:solidFill>
                  <a:schemeClr val="tx1"/>
                </a:solidFill>
              </a:rPr>
              <a:t>UNIT II : </a:t>
            </a:r>
            <a:r>
              <a:rPr lang="en-US" sz="2800" b="1" dirty="0">
                <a:solidFill>
                  <a:schemeClr val="tx1"/>
                </a:solidFill>
              </a:rPr>
              <a:t>USING NUMPY &amp; PANDAS</a:t>
            </a:r>
            <a:r>
              <a:rPr lang="en-IN" sz="2800" b="1" dirty="0">
                <a:solidFill>
                  <a:schemeClr val="tx1"/>
                </a:solidFill>
              </a:rPr>
              <a:t>	13 Hours</a:t>
            </a:r>
          </a:p>
          <a:p>
            <a:pPr algn="just">
              <a:buNone/>
            </a:pPr>
            <a:r>
              <a:rPr lang="en-US" sz="2800" dirty="0">
                <a:solidFill>
                  <a:schemeClr val="tx1"/>
                </a:solidFill>
              </a:rPr>
              <a:t>     Basics of NumPy-Computation on NumPy-Aggregations-Computation onArrays-Comparisons, Masks and Boolean Arrays-Fancy Indexing-Sorting Arrays-Structured Data: NumPy’s Structured Array</a:t>
            </a:r>
          </a:p>
          <a:p>
            <a:pPr algn="just">
              <a:buNone/>
            </a:pPr>
            <a:r>
              <a:rPr lang="en-US" sz="2800" dirty="0">
                <a:solidFill>
                  <a:schemeClr val="tx1"/>
                </a:solidFill>
              </a:rPr>
              <a:t>     Introduction to Pandas  Data in Pandas-Handling Missing Data-Hierarchical Indexing-Combining Data Sets.</a:t>
            </a:r>
            <a:endParaRPr lang="en-IN" sz="2800" dirty="0">
              <a:solidFill>
                <a:schemeClr val="tx1"/>
              </a:solidFill>
            </a:endParaRPr>
          </a:p>
        </p:txBody>
      </p:sp>
    </p:spTree>
    <p:extLst>
      <p:ext uri="{BB962C8B-B14F-4D97-AF65-F5344CB8AC3E}">
        <p14:creationId xmlns:p14="http://schemas.microsoft.com/office/powerpoint/2010/main" val="1817553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30</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p:txBody>
          <a:bodyPr/>
          <a:lstStyle/>
          <a:p>
            <a:r>
              <a:rPr lang="en-US" b="1" dirty="0"/>
              <a:t>Computation on NumPy Array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b="1" dirty="0">
                <a:solidFill>
                  <a:schemeClr val="tx1"/>
                </a:solidFill>
              </a:rPr>
              <a:t>1-D Arrays</a:t>
            </a:r>
          </a:p>
          <a:p>
            <a:pPr>
              <a:buNone/>
            </a:pPr>
            <a:r>
              <a:rPr lang="en-US" dirty="0">
                <a:solidFill>
                  <a:schemeClr val="tx1"/>
                </a:solidFill>
              </a:rPr>
              <a:t>An array that has 0-D arrays as its elements is called </a:t>
            </a:r>
            <a:r>
              <a:rPr lang="en-US" dirty="0" err="1">
                <a:solidFill>
                  <a:schemeClr val="tx1"/>
                </a:solidFill>
              </a:rPr>
              <a:t>uni</a:t>
            </a:r>
            <a:r>
              <a:rPr lang="en-US" dirty="0">
                <a:solidFill>
                  <a:schemeClr val="tx1"/>
                </a:solidFill>
              </a:rPr>
              <a:t>-dimensional or 1-D array.</a:t>
            </a:r>
          </a:p>
          <a:p>
            <a:pPr>
              <a:buNone/>
            </a:pPr>
            <a:r>
              <a:rPr lang="en-US" dirty="0">
                <a:solidFill>
                  <a:schemeClr val="tx1"/>
                </a:solidFill>
              </a:rPr>
              <a:t>These are the most common and basic arrays.</a:t>
            </a:r>
          </a:p>
          <a:p>
            <a:pPr>
              <a:buNone/>
            </a:pPr>
            <a:r>
              <a:rPr lang="en-US" b="1" dirty="0">
                <a:solidFill>
                  <a:schemeClr val="tx1"/>
                </a:solidFill>
              </a:rPr>
              <a:t>Example</a:t>
            </a:r>
          </a:p>
          <a:p>
            <a:pPr>
              <a:buNone/>
            </a:pPr>
            <a:r>
              <a:rPr lang="en-US" dirty="0">
                <a:solidFill>
                  <a:schemeClr val="tx1"/>
                </a:solidFill>
              </a:rPr>
              <a:t>Create a 1-D array containing the values 1,2,3,4,5:</a:t>
            </a:r>
          </a:p>
          <a:p>
            <a:pPr>
              <a:buNone/>
            </a:pPr>
            <a:r>
              <a:rPr lang="en-US" dirty="0">
                <a:solidFill>
                  <a:schemeClr val="tx1"/>
                </a:solidFill>
              </a:rPr>
              <a:t>import numpy as np</a:t>
            </a:r>
            <a:br>
              <a:rPr lang="en-US" dirty="0">
                <a:solidFill>
                  <a:schemeClr val="tx1"/>
                </a:solidFill>
              </a:rPr>
            </a:br>
            <a:r>
              <a:rPr lang="en-US" dirty="0">
                <a:solidFill>
                  <a:schemeClr val="tx1"/>
                </a:solidFill>
              </a:rPr>
              <a:t>arr = np.array([1, 2, 3, 4, 5])</a:t>
            </a:r>
            <a:br>
              <a:rPr lang="en-US" dirty="0">
                <a:solidFill>
                  <a:schemeClr val="tx1"/>
                </a:solidFill>
              </a:rPr>
            </a:br>
            <a:r>
              <a:rPr lang="en-US" dirty="0">
                <a:solidFill>
                  <a:schemeClr val="tx1"/>
                </a:solidFill>
              </a:rPr>
              <a:t>print(arr) </a:t>
            </a:r>
          </a:p>
          <a:p>
            <a:pPr>
              <a:buNone/>
            </a:pPr>
            <a:endParaRPr lang="en-IN" sz="2800" b="1" dirty="0"/>
          </a:p>
        </p:txBody>
      </p:sp>
      <p:pic>
        <p:nvPicPr>
          <p:cNvPr id="5122" name="Picture 2"/>
          <p:cNvPicPr>
            <a:picLocks noChangeAspect="1" noChangeArrowheads="1"/>
          </p:cNvPicPr>
          <p:nvPr/>
        </p:nvPicPr>
        <p:blipFill>
          <a:blip r:embed="rId2"/>
          <a:srcRect/>
          <a:stretch>
            <a:fillRect/>
          </a:stretch>
        </p:blipFill>
        <p:spPr bwMode="auto">
          <a:xfrm>
            <a:off x="4537721" y="5181600"/>
            <a:ext cx="6829425" cy="1676400"/>
          </a:xfrm>
          <a:prstGeom prst="rect">
            <a:avLst/>
          </a:prstGeom>
          <a:noFill/>
          <a:ln w="9525" cap="rnd">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31</a:t>
            </a:fld>
            <a:endParaRPr lang="en-NZ"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0" y="658120"/>
            <a:ext cx="5715000" cy="5867400"/>
          </a:xfrm>
        </p:spPr>
        <p:style>
          <a:lnRef idx="2">
            <a:schemeClr val="dk1"/>
          </a:lnRef>
          <a:fillRef idx="1">
            <a:schemeClr val="lt1"/>
          </a:fillRef>
          <a:effectRef idx="0">
            <a:schemeClr val="dk1"/>
          </a:effectRef>
          <a:fontRef idx="minor">
            <a:schemeClr val="dk1"/>
          </a:fontRef>
        </p:style>
        <p:txBody>
          <a:bodyPr/>
          <a:lstStyle/>
          <a:p>
            <a:pPr>
              <a:buNone/>
            </a:pPr>
            <a:r>
              <a:rPr lang="en-US" sz="2800" b="1" dirty="0">
                <a:solidFill>
                  <a:schemeClr val="tx1"/>
                </a:solidFill>
              </a:rPr>
              <a:t>One Dimensional Array:</a:t>
            </a:r>
          </a:p>
          <a:p>
            <a:pPr marL="0" indent="0">
              <a:buNone/>
            </a:pPr>
            <a:r>
              <a:rPr lang="en-US" sz="2800" dirty="0">
                <a:solidFill>
                  <a:schemeClr val="tx1"/>
                </a:solidFill>
              </a:rPr>
              <a:t>import </a:t>
            </a:r>
            <a:r>
              <a:rPr lang="en-US" sz="2800" dirty="0" err="1">
                <a:solidFill>
                  <a:schemeClr val="tx1"/>
                </a:solidFill>
              </a:rPr>
              <a:t>numpy</a:t>
            </a:r>
            <a:r>
              <a:rPr lang="en-US" sz="2800" dirty="0">
                <a:solidFill>
                  <a:schemeClr val="tx1"/>
                </a:solidFill>
              </a:rPr>
              <a:t> as </a:t>
            </a:r>
            <a:r>
              <a:rPr lang="en-US" sz="2800" dirty="0" err="1">
                <a:solidFill>
                  <a:schemeClr val="tx1"/>
                </a:solidFill>
              </a:rPr>
              <a:t>np</a:t>
            </a:r>
            <a:endParaRPr lang="en-US" sz="2800" dirty="0">
              <a:solidFill>
                <a:schemeClr val="tx1"/>
              </a:solidFill>
            </a:endParaRPr>
          </a:p>
          <a:p>
            <a:pPr marL="0" indent="0">
              <a:buNone/>
            </a:pPr>
            <a:r>
              <a:rPr lang="en-US" sz="2800" dirty="0">
                <a:solidFill>
                  <a:schemeClr val="tx1"/>
                </a:solidFill>
              </a:rPr>
              <a:t>a = </a:t>
            </a:r>
            <a:r>
              <a:rPr lang="en-US" sz="2800" dirty="0" err="1">
                <a:solidFill>
                  <a:schemeClr val="tx1"/>
                </a:solidFill>
              </a:rPr>
              <a:t>np.array</a:t>
            </a:r>
            <a:r>
              <a:rPr lang="en-US" sz="2800" dirty="0">
                <a:solidFill>
                  <a:schemeClr val="tx1"/>
                </a:solidFill>
              </a:rPr>
              <a:t>([1, 2, 3, 4, 5])    </a:t>
            </a:r>
          </a:p>
          <a:p>
            <a:pPr marL="0" indent="0">
              <a:buNone/>
            </a:pPr>
            <a:r>
              <a:rPr lang="en-US" sz="2800" dirty="0">
                <a:solidFill>
                  <a:schemeClr val="tx1"/>
                </a:solidFill>
              </a:rPr>
              <a:t>print(a)      </a:t>
            </a:r>
          </a:p>
          <a:p>
            <a:pPr marL="0" indent="0">
              <a:buNone/>
            </a:pPr>
            <a:r>
              <a:rPr lang="en-US" sz="2800" dirty="0">
                <a:solidFill>
                  <a:schemeClr val="tx1"/>
                </a:solidFill>
              </a:rPr>
              <a:t>a=</a:t>
            </a:r>
            <a:r>
              <a:rPr lang="en-US" sz="2800" dirty="0" err="1">
                <a:solidFill>
                  <a:schemeClr val="tx1"/>
                </a:solidFill>
              </a:rPr>
              <a:t>np.array</a:t>
            </a:r>
            <a:r>
              <a:rPr lang="en-US" sz="2800" dirty="0">
                <a:solidFill>
                  <a:schemeClr val="tx1"/>
                </a:solidFill>
              </a:rPr>
              <a:t>((range(1,6))) </a:t>
            </a:r>
          </a:p>
          <a:p>
            <a:pPr marL="0" indent="0">
              <a:buNone/>
            </a:pPr>
            <a:r>
              <a:rPr lang="en-US" sz="2800" dirty="0">
                <a:solidFill>
                  <a:schemeClr val="tx1"/>
                </a:solidFill>
              </a:rPr>
              <a:t>print(a)</a:t>
            </a:r>
          </a:p>
          <a:p>
            <a:pPr marL="0" indent="0">
              <a:buNone/>
            </a:pPr>
            <a:r>
              <a:rPr lang="en-US" sz="2800" dirty="0">
                <a:solidFill>
                  <a:schemeClr val="tx1"/>
                </a:solidFill>
              </a:rPr>
              <a:t>a= </a:t>
            </a:r>
            <a:r>
              <a:rPr lang="en-US" sz="2800" dirty="0" err="1">
                <a:solidFill>
                  <a:schemeClr val="tx1"/>
                </a:solidFill>
              </a:rPr>
              <a:t>np.arange</a:t>
            </a:r>
            <a:r>
              <a:rPr lang="en-US" sz="2800" dirty="0">
                <a:solidFill>
                  <a:schemeClr val="tx1"/>
                </a:solidFill>
              </a:rPr>
              <a:t>(1,6) </a:t>
            </a:r>
          </a:p>
          <a:p>
            <a:pPr marL="0" indent="0">
              <a:buNone/>
            </a:pPr>
            <a:r>
              <a:rPr lang="en-US" sz="2800" dirty="0">
                <a:solidFill>
                  <a:schemeClr val="tx1"/>
                </a:solidFill>
              </a:rPr>
              <a:t>print(a)</a:t>
            </a:r>
          </a:p>
          <a:p>
            <a:pPr marL="0" indent="0">
              <a:buNone/>
              <a:defRPr/>
            </a:pPr>
            <a:r>
              <a:rPr lang="en-IN" sz="2000" b="1" dirty="0">
                <a:solidFill>
                  <a:schemeClr val="tx1"/>
                </a:solidFill>
              </a:rPr>
              <a:t>OUTPUT</a:t>
            </a:r>
            <a:r>
              <a:rPr lang="en-IN" sz="2800" b="1" dirty="0">
                <a:solidFill>
                  <a:schemeClr val="tx1"/>
                </a:solidFill>
              </a:rPr>
              <a:t>: </a:t>
            </a:r>
          </a:p>
          <a:p>
            <a:pPr marL="0" indent="0">
              <a:lnSpc>
                <a:spcPct val="100000"/>
              </a:lnSpc>
              <a:buNone/>
              <a:defRPr/>
            </a:pPr>
            <a:r>
              <a:rPr lang="en-US" sz="1800" dirty="0">
                <a:solidFill>
                  <a:schemeClr val="tx1"/>
                </a:solidFill>
              </a:rPr>
              <a:t>[1 2 3 4 5]</a:t>
            </a:r>
          </a:p>
          <a:p>
            <a:pPr marL="0" indent="0">
              <a:lnSpc>
                <a:spcPct val="100000"/>
              </a:lnSpc>
              <a:buNone/>
              <a:defRPr/>
            </a:pPr>
            <a:r>
              <a:rPr lang="en-US" sz="1800" dirty="0">
                <a:solidFill>
                  <a:schemeClr val="tx1"/>
                </a:solidFill>
              </a:rPr>
              <a:t> [1 2 3 4 5] </a:t>
            </a:r>
          </a:p>
          <a:p>
            <a:pPr marL="0" indent="0">
              <a:lnSpc>
                <a:spcPct val="100000"/>
              </a:lnSpc>
              <a:buNone/>
              <a:defRPr/>
            </a:pPr>
            <a:r>
              <a:rPr lang="en-US" sz="1800" dirty="0">
                <a:solidFill>
                  <a:schemeClr val="tx1"/>
                </a:solidFill>
              </a:rPr>
              <a:t>[1 2 3 4 5]</a:t>
            </a:r>
            <a:endParaRPr lang="en-US" sz="1800" b="1" dirty="0">
              <a:solidFill>
                <a:schemeClr val="tx1"/>
              </a:solidFill>
            </a:endParaRPr>
          </a:p>
        </p:txBody>
      </p:sp>
      <p:sp>
        <p:nvSpPr>
          <p:cNvPr id="5" name="Text Placeholder 3">
            <a:extLst>
              <a:ext uri="{FF2B5EF4-FFF2-40B4-BE49-F238E27FC236}">
                <a16:creationId xmlns:a16="http://schemas.microsoft.com/office/drawing/2014/main" id="{88BF5596-E1BC-3DB0-645B-9FC7B9325DB0}"/>
              </a:ext>
            </a:extLst>
          </p:cNvPr>
          <p:cNvSpPr txBox="1">
            <a:spLocks/>
          </p:cNvSpPr>
          <p:nvPr/>
        </p:nvSpPr>
        <p:spPr>
          <a:xfrm>
            <a:off x="5884535" y="228600"/>
            <a:ext cx="6307465" cy="6477000"/>
          </a:xfrm>
          <a:prstGeom prst="rect">
            <a:avLst/>
          </a:prstGeom>
        </p:spPr>
        <p:style>
          <a:lnRef idx="2">
            <a:schemeClr val="dk1"/>
          </a:lnRef>
          <a:fillRef idx="1">
            <a:schemeClr val="lt1"/>
          </a:fillRef>
          <a:effectRef idx="0">
            <a:schemeClr val="dk1"/>
          </a:effectRef>
          <a:fontRef idx="minor">
            <a:schemeClr val="dk1"/>
          </a:fontRef>
        </p:style>
        <p:txBody>
          <a:bodyPr/>
          <a:lstStyle>
            <a:lvl1pPr marL="457200" indent="-457200" algn="l" defTabSz="914400" rtl="0" eaLnBrk="1" latinLnBrk="0" hangingPunct="1">
              <a:lnSpc>
                <a:spcPct val="90000"/>
              </a:lnSpc>
              <a:spcBef>
                <a:spcPts val="0"/>
              </a:spcBef>
              <a:spcAft>
                <a:spcPts val="1400"/>
              </a:spcAft>
              <a:buFont typeface="+mj-lt"/>
              <a:buAutoNum type="arabicPeriod"/>
              <a:defRPr sz="2400" kern="12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lgn="l" defTabSz="914400" rtl="0" eaLnBrk="1" latinLnBrk="0" hangingPunct="1">
              <a:lnSpc>
                <a:spcPct val="90000"/>
              </a:lnSpc>
              <a:spcBef>
                <a:spcPts val="0"/>
              </a:spcBef>
              <a:spcAft>
                <a:spcPts val="1400"/>
              </a:spcAft>
              <a:buFont typeface="+mj-lt"/>
              <a:buAutoNum type="arabicPeriod"/>
              <a:tabLst/>
              <a:defRPr sz="2400" kern="12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lgn="l" defTabSz="914400" rtl="0" eaLnBrk="1" latinLnBrk="0" hangingPunct="1">
              <a:lnSpc>
                <a:spcPct val="90000"/>
              </a:lnSpc>
              <a:spcBef>
                <a:spcPts val="0"/>
              </a:spcBef>
              <a:spcAft>
                <a:spcPts val="1400"/>
              </a:spcAft>
              <a:buFont typeface="Arial" panose="020B0604020202020204" pitchFamily="34" charset="0"/>
              <a:buNone/>
              <a:tabLst/>
              <a:defRPr sz="2000" kern="1200">
                <a:solidFill>
                  <a:schemeClr val="bg1"/>
                </a:solidFill>
                <a:latin typeface="+mn-lt"/>
                <a:ea typeface="+mn-ea"/>
                <a:cs typeface="+mn-cs"/>
              </a:defRPr>
            </a:lvl3pPr>
            <a:lvl4pPr marL="890588" indent="0" algn="l" defTabSz="914400" rtl="0" eaLnBrk="1" latinLnBrk="0" hangingPunct="1">
              <a:lnSpc>
                <a:spcPct val="90000"/>
              </a:lnSpc>
              <a:spcBef>
                <a:spcPts val="0"/>
              </a:spcBef>
              <a:spcAft>
                <a:spcPts val="1400"/>
              </a:spcAft>
              <a:buFont typeface="Arial" panose="020B0604020202020204" pitchFamily="34" charset="0"/>
              <a:buNone/>
              <a:tabLst/>
              <a:defRPr sz="1800" kern="1200">
                <a:solidFill>
                  <a:schemeClr val="bg1"/>
                </a:solidFill>
                <a:latin typeface="+mn-lt"/>
                <a:ea typeface="+mn-ea"/>
                <a:cs typeface="+mn-cs"/>
              </a:defRPr>
            </a:lvl4pPr>
            <a:lvl5pPr marL="1093787" indent="0" algn="l" defTabSz="914400" rtl="0" eaLnBrk="1" latinLnBrk="0" hangingPunct="1">
              <a:lnSpc>
                <a:spcPct val="90000"/>
              </a:lnSpc>
              <a:spcBef>
                <a:spcPts val="0"/>
              </a:spcBef>
              <a:spcAft>
                <a:spcPts val="1400"/>
              </a:spcAft>
              <a:buFont typeface="Arial" panose="020B0604020202020204" pitchFamily="34" charset="0"/>
              <a:buNone/>
              <a:tabLst/>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800" dirty="0" err="1">
                <a:solidFill>
                  <a:schemeClr val="tx1"/>
                </a:solidFill>
              </a:rPr>
              <a:t>np.zeros</a:t>
            </a:r>
            <a:r>
              <a:rPr lang="en-US" sz="2800" dirty="0">
                <a:solidFill>
                  <a:schemeClr val="tx1"/>
                </a:solidFill>
              </a:rPr>
              <a:t>(4, </a:t>
            </a:r>
            <a:r>
              <a:rPr lang="en-US" sz="2800" dirty="0" err="1">
                <a:solidFill>
                  <a:schemeClr val="tx1"/>
                </a:solidFill>
              </a:rPr>
              <a:t>dtype</a:t>
            </a:r>
            <a:r>
              <a:rPr lang="en-US" sz="2800" dirty="0">
                <a:solidFill>
                  <a:schemeClr val="tx1"/>
                </a:solidFill>
              </a:rPr>
              <a:t>=</a:t>
            </a:r>
            <a:r>
              <a:rPr lang="en-US" sz="2800" dirty="0" err="1">
                <a:solidFill>
                  <a:schemeClr val="tx1"/>
                </a:solidFill>
              </a:rPr>
              <a:t>int</a:t>
            </a:r>
            <a:r>
              <a:rPr lang="en-US" sz="2800" dirty="0">
                <a:solidFill>
                  <a:schemeClr val="tx1"/>
                </a:solidFill>
              </a:rPr>
              <a:t>)</a:t>
            </a:r>
          </a:p>
          <a:p>
            <a:pPr marL="0" indent="0">
              <a:buNone/>
            </a:pPr>
            <a:r>
              <a:rPr lang="en-US" sz="2800" dirty="0">
                <a:solidFill>
                  <a:schemeClr val="tx1"/>
                </a:solidFill>
              </a:rPr>
              <a:t>Output: array([0, 0, 0, 0])</a:t>
            </a:r>
          </a:p>
          <a:p>
            <a:pPr marL="0" indent="0">
              <a:buNone/>
              <a:defRPr/>
            </a:pPr>
            <a:r>
              <a:rPr lang="en-US" sz="2800" dirty="0" err="1">
                <a:solidFill>
                  <a:schemeClr val="tx1"/>
                </a:solidFill>
              </a:rPr>
              <a:t>np.ones</a:t>
            </a:r>
            <a:r>
              <a:rPr lang="en-US" sz="2800" dirty="0">
                <a:solidFill>
                  <a:schemeClr val="tx1"/>
                </a:solidFill>
              </a:rPr>
              <a:t>(5, </a:t>
            </a:r>
            <a:r>
              <a:rPr lang="en-US" sz="2800" dirty="0" err="1">
                <a:solidFill>
                  <a:schemeClr val="tx1"/>
                </a:solidFill>
              </a:rPr>
              <a:t>dtype</a:t>
            </a:r>
            <a:r>
              <a:rPr lang="en-US" sz="2800" dirty="0">
                <a:solidFill>
                  <a:schemeClr val="tx1"/>
                </a:solidFill>
              </a:rPr>
              <a:t>=</a:t>
            </a:r>
            <a:r>
              <a:rPr lang="en-US" sz="2800" dirty="0" err="1">
                <a:solidFill>
                  <a:schemeClr val="tx1"/>
                </a:solidFill>
              </a:rPr>
              <a:t>int</a:t>
            </a:r>
            <a:r>
              <a:rPr lang="en-US" sz="2800" dirty="0">
                <a:solidFill>
                  <a:schemeClr val="tx1"/>
                </a:solidFill>
              </a:rPr>
              <a:t>)</a:t>
            </a:r>
          </a:p>
          <a:p>
            <a:pPr marL="0" indent="0">
              <a:buNone/>
              <a:defRPr/>
            </a:pPr>
            <a:r>
              <a:rPr lang="en-US" sz="2800" dirty="0">
                <a:solidFill>
                  <a:schemeClr val="tx1"/>
                </a:solidFill>
              </a:rPr>
              <a:t>Output: array([1, 1, 1, 1, 1])</a:t>
            </a:r>
          </a:p>
          <a:p>
            <a:pPr marL="0" indent="0">
              <a:buNone/>
              <a:defRPr/>
            </a:pPr>
            <a:r>
              <a:rPr lang="en-US" sz="2800" dirty="0" err="1">
                <a:solidFill>
                  <a:schemeClr val="tx1"/>
                </a:solidFill>
              </a:rPr>
              <a:t>np.full</a:t>
            </a:r>
            <a:r>
              <a:rPr lang="en-US" sz="2800" dirty="0">
                <a:solidFill>
                  <a:schemeClr val="tx1"/>
                </a:solidFill>
              </a:rPr>
              <a:t>(3,’*’)</a:t>
            </a:r>
          </a:p>
          <a:p>
            <a:pPr marL="0" indent="0">
              <a:buNone/>
              <a:defRPr/>
            </a:pPr>
            <a:r>
              <a:rPr lang="en-US" sz="2800" dirty="0">
                <a:solidFill>
                  <a:schemeClr val="tx1"/>
                </a:solidFill>
              </a:rPr>
              <a:t>Output: array(['*', '*', '*'], </a:t>
            </a:r>
            <a:r>
              <a:rPr lang="en-US" sz="2800" dirty="0" err="1">
                <a:solidFill>
                  <a:schemeClr val="tx1"/>
                </a:solidFill>
              </a:rPr>
              <a:t>dtype</a:t>
            </a:r>
            <a:r>
              <a:rPr lang="en-US" sz="2800" dirty="0">
                <a:solidFill>
                  <a:schemeClr val="tx1"/>
                </a:solidFill>
              </a:rPr>
              <a:t>='&lt;U1')</a:t>
            </a:r>
          </a:p>
          <a:p>
            <a:pPr marL="0" indent="0">
              <a:buNone/>
            </a:pPr>
            <a:endParaRPr lang="en-US" sz="2800" dirty="0">
              <a:solidFill>
                <a:schemeClr val="tx1"/>
              </a:solidFill>
            </a:endParaRPr>
          </a:p>
        </p:txBody>
      </p:sp>
      <p:sp>
        <p:nvSpPr>
          <p:cNvPr id="8" name="Title 2">
            <a:extLst>
              <a:ext uri="{FF2B5EF4-FFF2-40B4-BE49-F238E27FC236}">
                <a16:creationId xmlns:a16="http://schemas.microsoft.com/office/drawing/2014/main" id="{1F7A5B39-BBCF-FE83-6AAD-32BC14191191}"/>
              </a:ext>
            </a:extLst>
          </p:cNvPr>
          <p:cNvSpPr>
            <a:spLocks noGrp="1"/>
          </p:cNvSpPr>
          <p:nvPr>
            <p:ph type="title"/>
          </p:nvPr>
        </p:nvSpPr>
        <p:spPr>
          <a:xfrm>
            <a:off x="0" y="76199"/>
            <a:ext cx="6211927" cy="838202"/>
          </a:xfrm>
        </p:spPr>
        <p:txBody>
          <a:bodyPr/>
          <a:lstStyle/>
          <a:p>
            <a:r>
              <a:rPr lang="en-US" dirty="0"/>
              <a:t>Creation of </a:t>
            </a:r>
            <a:r>
              <a:rPr lang="en-US" dirty="0" err="1"/>
              <a:t>NumPy</a:t>
            </a:r>
            <a:r>
              <a:rPr lang="en-US" dirty="0"/>
              <a:t> Array</a:t>
            </a:r>
            <a:endParaRPr lang="en-IN" dirty="0"/>
          </a:p>
        </p:txBody>
      </p:sp>
    </p:spTree>
    <p:extLst>
      <p:ext uri="{BB962C8B-B14F-4D97-AF65-F5344CB8AC3E}">
        <p14:creationId xmlns:p14="http://schemas.microsoft.com/office/powerpoint/2010/main" val="4199582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32</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p:txBody>
          <a:bodyPr/>
          <a:lstStyle/>
          <a:p>
            <a:r>
              <a:rPr lang="en-US" b="1" dirty="0"/>
              <a:t>Computation on NumPy Array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sz="2800" b="1" dirty="0"/>
              <a:t>2-D Arrays</a:t>
            </a:r>
          </a:p>
          <a:p>
            <a:pPr>
              <a:buFont typeface="Arial" pitchFamily="34" charset="0"/>
              <a:buChar char="•"/>
            </a:pPr>
            <a:r>
              <a:rPr lang="en-US" dirty="0">
                <a:solidFill>
                  <a:schemeClr val="tx1"/>
                </a:solidFill>
              </a:rPr>
              <a:t>An array that has 1-D arrays as its elements is called a 2-D array.</a:t>
            </a:r>
          </a:p>
          <a:p>
            <a:pPr>
              <a:buFont typeface="Arial" pitchFamily="34" charset="0"/>
              <a:buChar char="•"/>
            </a:pPr>
            <a:r>
              <a:rPr lang="en-US" dirty="0">
                <a:solidFill>
                  <a:schemeClr val="tx1"/>
                </a:solidFill>
              </a:rPr>
              <a:t>These are often used to represent matrix or 2nd order tensors.</a:t>
            </a:r>
          </a:p>
          <a:p>
            <a:pPr>
              <a:buFont typeface="Arial" pitchFamily="34" charset="0"/>
              <a:buChar char="•"/>
            </a:pPr>
            <a:r>
              <a:rPr lang="en-US" dirty="0">
                <a:solidFill>
                  <a:schemeClr val="tx1"/>
                </a:solidFill>
              </a:rPr>
              <a:t>NumPy has a whole sub module dedicated towards matrix operations called numpy.mat</a:t>
            </a:r>
          </a:p>
          <a:p>
            <a:pPr>
              <a:buNone/>
            </a:pPr>
            <a:r>
              <a:rPr lang="en-US" b="1" dirty="0">
                <a:solidFill>
                  <a:schemeClr val="tx1"/>
                </a:solidFill>
              </a:rPr>
              <a:t>Example</a:t>
            </a:r>
          </a:p>
          <a:p>
            <a:pPr>
              <a:buFont typeface="Arial" pitchFamily="34" charset="0"/>
              <a:buChar char="•"/>
            </a:pPr>
            <a:r>
              <a:rPr lang="en-US" dirty="0">
                <a:solidFill>
                  <a:schemeClr val="tx1"/>
                </a:solidFill>
              </a:rPr>
              <a:t>Create a 2-D array containing two arrays with the values 1,2,3 and 4,5,6:</a:t>
            </a:r>
          </a:p>
          <a:p>
            <a:pPr>
              <a:buFont typeface="Arial" pitchFamily="34" charset="0"/>
              <a:buChar char="•"/>
            </a:pPr>
            <a:r>
              <a:rPr lang="en-US" dirty="0">
                <a:solidFill>
                  <a:schemeClr val="tx1"/>
                </a:solidFill>
              </a:rPr>
              <a:t>import numpy as np</a:t>
            </a:r>
            <a:br>
              <a:rPr lang="en-US" dirty="0">
                <a:solidFill>
                  <a:schemeClr val="tx1"/>
                </a:solidFill>
              </a:rPr>
            </a:br>
            <a:r>
              <a:rPr lang="en-US" dirty="0">
                <a:solidFill>
                  <a:schemeClr val="tx1"/>
                </a:solidFill>
              </a:rPr>
              <a:t>arr = np.array([[1, 2, 3], [4, 5, 6]])</a:t>
            </a:r>
            <a:br>
              <a:rPr lang="en-US" dirty="0">
                <a:solidFill>
                  <a:schemeClr val="tx1"/>
                </a:solidFill>
              </a:rPr>
            </a:br>
            <a:r>
              <a:rPr lang="en-US" dirty="0">
                <a:solidFill>
                  <a:schemeClr val="tx1"/>
                </a:solidFill>
              </a:rPr>
              <a:t>print(arr) </a:t>
            </a:r>
          </a:p>
          <a:p>
            <a:pPr>
              <a:buNone/>
            </a:pPr>
            <a:endParaRPr lang="en-IN" sz="2800" b="1" dirty="0"/>
          </a:p>
        </p:txBody>
      </p:sp>
      <p:pic>
        <p:nvPicPr>
          <p:cNvPr id="6146" name="Picture 2"/>
          <p:cNvPicPr>
            <a:picLocks noChangeAspect="1" noChangeArrowheads="1"/>
          </p:cNvPicPr>
          <p:nvPr/>
        </p:nvPicPr>
        <p:blipFill>
          <a:blip r:embed="rId2"/>
          <a:srcRect/>
          <a:stretch>
            <a:fillRect/>
          </a:stretch>
        </p:blipFill>
        <p:spPr bwMode="auto">
          <a:xfrm>
            <a:off x="6477000" y="4707776"/>
            <a:ext cx="5562600" cy="1933575"/>
          </a:xfrm>
          <a:prstGeom prst="rect">
            <a:avLst/>
          </a:prstGeom>
          <a:noFill/>
          <a:ln w="9525" cap="rnd">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33</a:t>
            </a:fld>
            <a:endParaRPr lang="en-NZ"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344527" y="838200"/>
            <a:ext cx="6476999" cy="5867400"/>
          </a:xfrm>
        </p:spPr>
        <p:style>
          <a:lnRef idx="2">
            <a:schemeClr val="dk1"/>
          </a:lnRef>
          <a:fillRef idx="1">
            <a:schemeClr val="lt1"/>
          </a:fillRef>
          <a:effectRef idx="0">
            <a:schemeClr val="dk1"/>
          </a:effectRef>
          <a:fontRef idx="minor">
            <a:schemeClr val="dk1"/>
          </a:fontRef>
        </p:style>
        <p:txBody>
          <a:bodyPr/>
          <a:lstStyle/>
          <a:p>
            <a:pPr>
              <a:buNone/>
            </a:pPr>
            <a:r>
              <a:rPr lang="en-US" sz="2800" b="1" dirty="0">
                <a:solidFill>
                  <a:schemeClr val="tx1"/>
                </a:solidFill>
              </a:rPr>
              <a:t>Two-Dimensional Array:;</a:t>
            </a:r>
          </a:p>
          <a:p>
            <a:pPr>
              <a:buNone/>
            </a:pPr>
            <a:r>
              <a:rPr lang="en-US" sz="2800" dirty="0">
                <a:solidFill>
                  <a:schemeClr val="tx1"/>
                </a:solidFill>
              </a:rPr>
              <a:t>import </a:t>
            </a:r>
            <a:r>
              <a:rPr lang="en-US" sz="2800" dirty="0" err="1">
                <a:solidFill>
                  <a:schemeClr val="tx1"/>
                </a:solidFill>
              </a:rPr>
              <a:t>numpy</a:t>
            </a:r>
            <a:r>
              <a:rPr lang="en-US" sz="2800" dirty="0">
                <a:solidFill>
                  <a:schemeClr val="tx1"/>
                </a:solidFill>
              </a:rPr>
              <a:t> as np </a:t>
            </a:r>
          </a:p>
          <a:p>
            <a:pPr>
              <a:buNone/>
            </a:pPr>
            <a:r>
              <a:rPr lang="en-US" sz="2800" dirty="0">
                <a:solidFill>
                  <a:schemeClr val="tx1"/>
                </a:solidFill>
              </a:rPr>
              <a:t>a = </a:t>
            </a:r>
            <a:r>
              <a:rPr lang="en-US" sz="2800" dirty="0" err="1">
                <a:solidFill>
                  <a:schemeClr val="tx1"/>
                </a:solidFill>
              </a:rPr>
              <a:t>np.array</a:t>
            </a:r>
            <a:r>
              <a:rPr lang="en-US" sz="2800" dirty="0">
                <a:solidFill>
                  <a:schemeClr val="tx1"/>
                </a:solidFill>
              </a:rPr>
              <a:t>([[1, 2, 3, 4],[11,22,33,44]) </a:t>
            </a:r>
          </a:p>
          <a:p>
            <a:pPr>
              <a:buNone/>
            </a:pPr>
            <a:r>
              <a:rPr lang="en-US" sz="2800" dirty="0">
                <a:solidFill>
                  <a:schemeClr val="tx1"/>
                </a:solidFill>
              </a:rPr>
              <a:t>print(a)</a:t>
            </a:r>
          </a:p>
          <a:p>
            <a:pPr>
              <a:buNone/>
            </a:pPr>
            <a:r>
              <a:rPr lang="en-IN" sz="2000" b="1" dirty="0">
                <a:solidFill>
                  <a:schemeClr val="tx1"/>
                </a:solidFill>
              </a:rPr>
              <a:t>OUTPUT:    </a:t>
            </a:r>
            <a:r>
              <a:rPr lang="en-US" sz="2800" b="1" dirty="0">
                <a:solidFill>
                  <a:schemeClr val="tx1"/>
                </a:solidFill>
              </a:rPr>
              <a:t>array([[ 1,  2,  3,  4],</a:t>
            </a:r>
          </a:p>
          <a:p>
            <a:pPr>
              <a:buNone/>
            </a:pPr>
            <a:r>
              <a:rPr lang="en-US" sz="2800" b="1" dirty="0">
                <a:solidFill>
                  <a:schemeClr val="tx1"/>
                </a:solidFill>
              </a:rPr>
              <a:t>                       [11, 22, 33, 44]])</a:t>
            </a:r>
          </a:p>
          <a:p>
            <a:pPr>
              <a:buNone/>
            </a:pPr>
            <a:endParaRPr lang="en-US" sz="2800" dirty="0">
              <a:solidFill>
                <a:schemeClr val="tx1"/>
              </a:solidFill>
            </a:endParaRPr>
          </a:p>
          <a:p>
            <a:pPr>
              <a:buNone/>
            </a:pPr>
            <a:r>
              <a:rPr lang="en-US" sz="2800" dirty="0" err="1">
                <a:solidFill>
                  <a:schemeClr val="tx1"/>
                </a:solidFill>
              </a:rPr>
              <a:t>np.zeros</a:t>
            </a:r>
            <a:r>
              <a:rPr lang="en-US" sz="2800" dirty="0">
                <a:solidFill>
                  <a:schemeClr val="tx1"/>
                </a:solidFill>
              </a:rPr>
              <a:t>((2,2),</a:t>
            </a:r>
            <a:r>
              <a:rPr lang="en-US" sz="2800" dirty="0" err="1">
                <a:solidFill>
                  <a:schemeClr val="tx1"/>
                </a:solidFill>
              </a:rPr>
              <a:t>dtype</a:t>
            </a:r>
            <a:r>
              <a:rPr lang="en-US" sz="2800" dirty="0">
                <a:solidFill>
                  <a:schemeClr val="tx1"/>
                </a:solidFill>
              </a:rPr>
              <a:t>=</a:t>
            </a:r>
            <a:r>
              <a:rPr lang="en-US" sz="2800" dirty="0" err="1">
                <a:solidFill>
                  <a:schemeClr val="tx1"/>
                </a:solidFill>
              </a:rPr>
              <a:t>int</a:t>
            </a:r>
            <a:r>
              <a:rPr lang="en-US" sz="2800" dirty="0">
                <a:solidFill>
                  <a:schemeClr val="tx1"/>
                </a:solidFill>
              </a:rPr>
              <a:t>)</a:t>
            </a:r>
          </a:p>
          <a:p>
            <a:pPr>
              <a:buNone/>
            </a:pPr>
            <a:r>
              <a:rPr lang="en-US" sz="2800" b="1" dirty="0">
                <a:solidFill>
                  <a:schemeClr val="tx1"/>
                </a:solidFill>
              </a:rPr>
              <a:t>Output: array([[0, 0],</a:t>
            </a:r>
          </a:p>
          <a:p>
            <a:pPr>
              <a:buNone/>
            </a:pPr>
            <a:r>
              <a:rPr lang="en-US" sz="2800" b="1" dirty="0">
                <a:solidFill>
                  <a:schemeClr val="tx1"/>
                </a:solidFill>
              </a:rPr>
              <a:t>                        [0, 0]])</a:t>
            </a:r>
          </a:p>
          <a:p>
            <a:pPr>
              <a:buNone/>
            </a:pPr>
            <a:endParaRPr lang="en-US" sz="2800" dirty="0">
              <a:solidFill>
                <a:schemeClr val="tx1"/>
              </a:solidFill>
            </a:endParaRPr>
          </a:p>
          <a:p>
            <a:pPr>
              <a:buNone/>
            </a:pPr>
            <a:endParaRPr lang="en-IN" sz="2800" b="1" dirty="0">
              <a:solidFill>
                <a:schemeClr val="tx1"/>
              </a:solidFill>
            </a:endParaRPr>
          </a:p>
        </p:txBody>
      </p:sp>
      <p:sp>
        <p:nvSpPr>
          <p:cNvPr id="5" name="Text Placeholder 3">
            <a:extLst>
              <a:ext uri="{FF2B5EF4-FFF2-40B4-BE49-F238E27FC236}">
                <a16:creationId xmlns:a16="http://schemas.microsoft.com/office/drawing/2014/main" id="{88BF5596-E1BC-3DB0-645B-9FC7B9325DB0}"/>
              </a:ext>
            </a:extLst>
          </p:cNvPr>
          <p:cNvSpPr txBox="1">
            <a:spLocks/>
          </p:cNvSpPr>
          <p:nvPr/>
        </p:nvSpPr>
        <p:spPr>
          <a:xfrm>
            <a:off x="6856162" y="838200"/>
            <a:ext cx="6476999" cy="5867400"/>
          </a:xfrm>
          <a:prstGeom prst="rect">
            <a:avLst/>
          </a:prstGeom>
        </p:spPr>
        <p:style>
          <a:lnRef idx="2">
            <a:schemeClr val="dk1"/>
          </a:lnRef>
          <a:fillRef idx="1">
            <a:schemeClr val="lt1"/>
          </a:fillRef>
          <a:effectRef idx="0">
            <a:schemeClr val="dk1"/>
          </a:effectRef>
          <a:fontRef idx="minor">
            <a:schemeClr val="dk1"/>
          </a:fontRef>
        </p:style>
        <p:txBody>
          <a:bodyPr/>
          <a:lstStyle>
            <a:lvl1pPr marL="457200" indent="-457200" algn="l" defTabSz="914400" rtl="0" eaLnBrk="1" latinLnBrk="0" hangingPunct="1">
              <a:lnSpc>
                <a:spcPct val="90000"/>
              </a:lnSpc>
              <a:spcBef>
                <a:spcPts val="0"/>
              </a:spcBef>
              <a:spcAft>
                <a:spcPts val="1400"/>
              </a:spcAft>
              <a:buFont typeface="+mj-lt"/>
              <a:buAutoNum type="arabicPeriod"/>
              <a:defRPr sz="2400" kern="12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lgn="l" defTabSz="914400" rtl="0" eaLnBrk="1" latinLnBrk="0" hangingPunct="1">
              <a:lnSpc>
                <a:spcPct val="90000"/>
              </a:lnSpc>
              <a:spcBef>
                <a:spcPts val="0"/>
              </a:spcBef>
              <a:spcAft>
                <a:spcPts val="1400"/>
              </a:spcAft>
              <a:buFont typeface="+mj-lt"/>
              <a:buAutoNum type="arabicPeriod"/>
              <a:tabLst/>
              <a:defRPr sz="2400" kern="12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lgn="l" defTabSz="914400" rtl="0" eaLnBrk="1" latinLnBrk="0" hangingPunct="1">
              <a:lnSpc>
                <a:spcPct val="90000"/>
              </a:lnSpc>
              <a:spcBef>
                <a:spcPts val="0"/>
              </a:spcBef>
              <a:spcAft>
                <a:spcPts val="1400"/>
              </a:spcAft>
              <a:buFont typeface="Arial" panose="020B0604020202020204" pitchFamily="34" charset="0"/>
              <a:buNone/>
              <a:tabLst/>
              <a:defRPr sz="2000" kern="1200">
                <a:solidFill>
                  <a:schemeClr val="bg1"/>
                </a:solidFill>
                <a:latin typeface="+mn-lt"/>
                <a:ea typeface="+mn-ea"/>
                <a:cs typeface="+mn-cs"/>
              </a:defRPr>
            </a:lvl3pPr>
            <a:lvl4pPr marL="890588" indent="0" algn="l" defTabSz="914400" rtl="0" eaLnBrk="1" latinLnBrk="0" hangingPunct="1">
              <a:lnSpc>
                <a:spcPct val="90000"/>
              </a:lnSpc>
              <a:spcBef>
                <a:spcPts val="0"/>
              </a:spcBef>
              <a:spcAft>
                <a:spcPts val="1400"/>
              </a:spcAft>
              <a:buFont typeface="Arial" panose="020B0604020202020204" pitchFamily="34" charset="0"/>
              <a:buNone/>
              <a:tabLst/>
              <a:defRPr sz="1800" kern="1200">
                <a:solidFill>
                  <a:schemeClr val="bg1"/>
                </a:solidFill>
                <a:latin typeface="+mn-lt"/>
                <a:ea typeface="+mn-ea"/>
                <a:cs typeface="+mn-cs"/>
              </a:defRPr>
            </a:lvl4pPr>
            <a:lvl5pPr marL="1093787" indent="0" algn="l" defTabSz="914400" rtl="0" eaLnBrk="1" latinLnBrk="0" hangingPunct="1">
              <a:lnSpc>
                <a:spcPct val="90000"/>
              </a:lnSpc>
              <a:spcBef>
                <a:spcPts val="0"/>
              </a:spcBef>
              <a:spcAft>
                <a:spcPts val="1400"/>
              </a:spcAft>
              <a:buFont typeface="Arial" panose="020B0604020202020204" pitchFamily="34" charset="0"/>
              <a:buNone/>
              <a:tabLst/>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spcBef>
                <a:spcPct val="0"/>
              </a:spcBef>
              <a:spcAft>
                <a:spcPts val="1396"/>
              </a:spcAft>
              <a:buNone/>
            </a:pPr>
            <a:r>
              <a:rPr lang="en-US" altLang="en-US" sz="2800" dirty="0">
                <a:solidFill>
                  <a:schemeClr val="tx1"/>
                </a:solidFill>
                <a:latin typeface="Roboto Medium"/>
                <a:ea typeface="Roboto Medium"/>
                <a:cs typeface="Roboto Medium"/>
              </a:rPr>
              <a:t>import </a:t>
            </a:r>
            <a:r>
              <a:rPr lang="en-US" altLang="en-US" sz="2800" dirty="0" err="1">
                <a:solidFill>
                  <a:schemeClr val="tx1"/>
                </a:solidFill>
                <a:latin typeface="Roboto Medium"/>
                <a:ea typeface="Roboto Medium"/>
                <a:cs typeface="Roboto Medium"/>
              </a:rPr>
              <a:t>numpy</a:t>
            </a:r>
            <a:r>
              <a:rPr lang="en-US" altLang="en-US" sz="2800" dirty="0">
                <a:solidFill>
                  <a:schemeClr val="tx1"/>
                </a:solidFill>
                <a:latin typeface="Roboto Medium"/>
                <a:ea typeface="Roboto Medium"/>
                <a:cs typeface="Roboto Medium"/>
              </a:rPr>
              <a:t> as np</a:t>
            </a:r>
          </a:p>
          <a:p>
            <a:pPr marL="0" indent="0">
              <a:spcBef>
                <a:spcPct val="0"/>
              </a:spcBef>
              <a:spcAft>
                <a:spcPts val="1396"/>
              </a:spcAft>
              <a:buNone/>
            </a:pPr>
            <a:r>
              <a:rPr lang="en-US" altLang="en-US" sz="2800" dirty="0" err="1">
                <a:solidFill>
                  <a:schemeClr val="tx1"/>
                </a:solidFill>
                <a:latin typeface="Roboto Medium"/>
                <a:ea typeface="Roboto Medium"/>
                <a:cs typeface="Roboto Medium"/>
              </a:rPr>
              <a:t>np.array</a:t>
            </a:r>
            <a:r>
              <a:rPr lang="en-US" altLang="en-US" sz="2800" dirty="0">
                <a:solidFill>
                  <a:schemeClr val="tx1"/>
                </a:solidFill>
                <a:latin typeface="Roboto Medium"/>
                <a:ea typeface="Roboto Medium"/>
                <a:cs typeface="Roboto Medium"/>
              </a:rPr>
              <a:t>([range(</a:t>
            </a:r>
            <a:r>
              <a:rPr lang="en-US" altLang="en-US" sz="2800" dirty="0" err="1">
                <a:solidFill>
                  <a:schemeClr val="tx1"/>
                </a:solidFill>
                <a:latin typeface="Roboto Medium"/>
                <a:ea typeface="Roboto Medium"/>
                <a:cs typeface="Roboto Medium"/>
              </a:rPr>
              <a:t>i</a:t>
            </a:r>
            <a:r>
              <a:rPr lang="en-US" altLang="en-US" sz="2800" dirty="0">
                <a:solidFill>
                  <a:schemeClr val="tx1"/>
                </a:solidFill>
                <a:latin typeface="Roboto Medium"/>
                <a:ea typeface="Roboto Medium"/>
                <a:cs typeface="Roboto Medium"/>
              </a:rPr>
              <a:t>, </a:t>
            </a:r>
            <a:r>
              <a:rPr lang="en-US" altLang="en-US" sz="2800" dirty="0" err="1">
                <a:solidFill>
                  <a:schemeClr val="tx1"/>
                </a:solidFill>
                <a:latin typeface="Roboto Medium"/>
                <a:ea typeface="Roboto Medium"/>
                <a:cs typeface="Roboto Medium"/>
              </a:rPr>
              <a:t>i</a:t>
            </a:r>
            <a:r>
              <a:rPr lang="en-US" altLang="en-US" sz="2800" dirty="0">
                <a:solidFill>
                  <a:schemeClr val="tx1"/>
                </a:solidFill>
                <a:latin typeface="Roboto Medium"/>
                <a:ea typeface="Roboto Medium"/>
                <a:cs typeface="Roboto Medium"/>
              </a:rPr>
              <a:t> + 3) for </a:t>
            </a:r>
            <a:r>
              <a:rPr lang="en-US" altLang="en-US" sz="2800" dirty="0" err="1">
                <a:solidFill>
                  <a:schemeClr val="tx1"/>
                </a:solidFill>
                <a:latin typeface="Roboto Medium"/>
                <a:ea typeface="Roboto Medium"/>
                <a:cs typeface="Roboto Medium"/>
              </a:rPr>
              <a:t>i</a:t>
            </a:r>
            <a:r>
              <a:rPr lang="en-US" altLang="en-US" sz="2800" dirty="0">
                <a:solidFill>
                  <a:schemeClr val="tx1"/>
                </a:solidFill>
                <a:latin typeface="Roboto Medium"/>
                <a:ea typeface="Roboto Medium"/>
                <a:cs typeface="Roboto Medium"/>
              </a:rPr>
              <a:t> in [2, 4, 6]])</a:t>
            </a:r>
          </a:p>
          <a:p>
            <a:pPr marL="0" indent="0">
              <a:spcBef>
                <a:spcPct val="0"/>
              </a:spcBef>
              <a:spcAft>
                <a:spcPts val="1396"/>
              </a:spcAft>
              <a:buNone/>
            </a:pPr>
            <a:r>
              <a:rPr lang="en-IN" sz="2000" b="1" dirty="0">
                <a:solidFill>
                  <a:schemeClr val="tx1"/>
                </a:solidFill>
              </a:rPr>
              <a:t>OUTPUT:  </a:t>
            </a:r>
            <a:r>
              <a:rPr lang="en-US" altLang="en-US" sz="2800" b="1" dirty="0">
                <a:solidFill>
                  <a:schemeClr val="tx1"/>
                </a:solidFill>
                <a:latin typeface="Roboto Medium"/>
                <a:ea typeface="Roboto Medium"/>
                <a:cs typeface="Roboto Medium"/>
              </a:rPr>
              <a:t>array([[2, 3, 4], </a:t>
            </a:r>
          </a:p>
          <a:p>
            <a:pPr marL="0" indent="0">
              <a:spcBef>
                <a:spcPct val="0"/>
              </a:spcBef>
              <a:spcAft>
                <a:spcPts val="1396"/>
              </a:spcAft>
              <a:buNone/>
            </a:pPr>
            <a:r>
              <a:rPr lang="en-US" altLang="en-US" sz="2800" b="1" dirty="0">
                <a:solidFill>
                  <a:schemeClr val="tx1"/>
                </a:solidFill>
                <a:latin typeface="Roboto Medium"/>
                <a:ea typeface="Roboto Medium"/>
                <a:cs typeface="Roboto Medium"/>
              </a:rPr>
              <a:t>                      [4, 5, 6], </a:t>
            </a:r>
          </a:p>
          <a:p>
            <a:pPr marL="0" indent="0">
              <a:spcBef>
                <a:spcPct val="0"/>
              </a:spcBef>
              <a:spcAft>
                <a:spcPts val="1396"/>
              </a:spcAft>
              <a:buNone/>
            </a:pPr>
            <a:r>
              <a:rPr lang="en-US" altLang="en-US" sz="2800" b="1" dirty="0">
                <a:solidFill>
                  <a:schemeClr val="tx1"/>
                </a:solidFill>
                <a:latin typeface="Roboto Medium"/>
                <a:ea typeface="Roboto Medium"/>
                <a:cs typeface="Roboto Medium"/>
              </a:rPr>
              <a:t>                      [6, 7, 8]])</a:t>
            </a:r>
          </a:p>
          <a:p>
            <a:pPr marL="0" indent="0">
              <a:spcBef>
                <a:spcPct val="0"/>
              </a:spcBef>
              <a:spcAft>
                <a:spcPts val="1396"/>
              </a:spcAft>
              <a:buNone/>
            </a:pPr>
            <a:endParaRPr lang="en-US" altLang="en-US" sz="2800" dirty="0">
              <a:solidFill>
                <a:schemeClr val="tx1"/>
              </a:solidFill>
              <a:latin typeface="Roboto Medium"/>
              <a:ea typeface="Roboto Medium"/>
              <a:cs typeface="Roboto Medium"/>
            </a:endParaRPr>
          </a:p>
          <a:p>
            <a:pPr marL="0" indent="0">
              <a:buNone/>
              <a:defRPr/>
            </a:pPr>
            <a:r>
              <a:rPr lang="en-US" sz="2800" dirty="0" err="1">
                <a:solidFill>
                  <a:schemeClr val="tx1"/>
                </a:solidFill>
              </a:rPr>
              <a:t>np.ones</a:t>
            </a:r>
            <a:r>
              <a:rPr lang="en-US" sz="2800" dirty="0">
                <a:solidFill>
                  <a:schemeClr val="tx1"/>
                </a:solidFill>
              </a:rPr>
              <a:t>((3, 3))</a:t>
            </a:r>
          </a:p>
          <a:p>
            <a:pPr marL="0" indent="0">
              <a:buNone/>
              <a:defRPr/>
            </a:pPr>
            <a:r>
              <a:rPr lang="en-US" sz="2800" b="1" dirty="0">
                <a:solidFill>
                  <a:schemeClr val="tx1"/>
                </a:solidFill>
              </a:rPr>
              <a:t>Output: array([[ 1, 1, 1],</a:t>
            </a:r>
          </a:p>
          <a:p>
            <a:pPr marL="0" indent="0">
              <a:buNone/>
              <a:defRPr/>
            </a:pPr>
            <a:r>
              <a:rPr lang="en-US" sz="2800" b="1" dirty="0">
                <a:solidFill>
                  <a:schemeClr val="tx1"/>
                </a:solidFill>
              </a:rPr>
              <a:t>                       [ 1, 1, 1],</a:t>
            </a:r>
          </a:p>
          <a:p>
            <a:pPr marL="0" indent="0">
              <a:buNone/>
              <a:defRPr/>
            </a:pPr>
            <a:r>
              <a:rPr lang="en-US" sz="2800" b="1" dirty="0">
                <a:solidFill>
                  <a:schemeClr val="tx1"/>
                </a:solidFill>
              </a:rPr>
              <a:t>                       [ 1, 1, 1]])</a:t>
            </a:r>
          </a:p>
          <a:p>
            <a:pPr marL="0" indent="0">
              <a:spcBef>
                <a:spcPct val="0"/>
              </a:spcBef>
              <a:spcAft>
                <a:spcPts val="1396"/>
              </a:spcAft>
              <a:buNone/>
            </a:pPr>
            <a:endParaRPr lang="en-US" altLang="en-US" sz="2800" dirty="0">
              <a:solidFill>
                <a:schemeClr val="tx1"/>
              </a:solidFill>
              <a:latin typeface="Roboto Medium"/>
              <a:ea typeface="Roboto Medium"/>
              <a:cs typeface="Roboto Medium"/>
            </a:endParaRPr>
          </a:p>
          <a:p>
            <a:pPr marL="0" indent="0">
              <a:spcBef>
                <a:spcPct val="0"/>
              </a:spcBef>
              <a:spcAft>
                <a:spcPts val="1396"/>
              </a:spcAft>
              <a:buNone/>
            </a:pPr>
            <a:endParaRPr lang="en-US" altLang="en-US" sz="2800" dirty="0">
              <a:solidFill>
                <a:schemeClr val="tx1"/>
              </a:solidFill>
              <a:latin typeface="Roboto Medium"/>
              <a:ea typeface="Roboto Medium"/>
              <a:cs typeface="Roboto Medium"/>
            </a:endParaRPr>
          </a:p>
          <a:p>
            <a:pPr>
              <a:buNone/>
            </a:pPr>
            <a:endParaRPr lang="en-IN" sz="2800" b="1" dirty="0">
              <a:solidFill>
                <a:schemeClr val="tx1"/>
              </a:solidFill>
            </a:endParaRPr>
          </a:p>
        </p:txBody>
      </p:sp>
      <p:sp>
        <p:nvSpPr>
          <p:cNvPr id="7" name="Title 2">
            <a:extLst>
              <a:ext uri="{FF2B5EF4-FFF2-40B4-BE49-F238E27FC236}">
                <a16:creationId xmlns:a16="http://schemas.microsoft.com/office/drawing/2014/main" id="{1F7A5B39-BBCF-FE83-6AAD-32BC14191191}"/>
              </a:ext>
            </a:extLst>
          </p:cNvPr>
          <p:cNvSpPr>
            <a:spLocks noGrp="1"/>
          </p:cNvSpPr>
          <p:nvPr>
            <p:ph type="title"/>
          </p:nvPr>
        </p:nvSpPr>
        <p:spPr>
          <a:xfrm>
            <a:off x="375007" y="76200"/>
            <a:ext cx="6211927" cy="838202"/>
          </a:xfrm>
        </p:spPr>
        <p:txBody>
          <a:bodyPr/>
          <a:lstStyle/>
          <a:p>
            <a:r>
              <a:rPr lang="en-US" dirty="0"/>
              <a:t>Creation of </a:t>
            </a:r>
            <a:r>
              <a:rPr lang="en-US" dirty="0" err="1"/>
              <a:t>NumPy</a:t>
            </a:r>
            <a:r>
              <a:rPr lang="en-US" dirty="0"/>
              <a:t> Array</a:t>
            </a:r>
            <a:endParaRPr lang="en-IN" dirty="0"/>
          </a:p>
        </p:txBody>
      </p:sp>
    </p:spTree>
    <p:extLst>
      <p:ext uri="{BB962C8B-B14F-4D97-AF65-F5344CB8AC3E}">
        <p14:creationId xmlns:p14="http://schemas.microsoft.com/office/powerpoint/2010/main" val="69820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Placeholder 2"/>
          <p:cNvSpPr>
            <a:spLocks noGrp="1"/>
          </p:cNvSpPr>
          <p:nvPr>
            <p:ph type="body" sz="quarter" idx="17"/>
          </p:nvPr>
        </p:nvSpPr>
        <p:spPr bwMode="auto">
          <a:xfrm>
            <a:off x="228599" y="914402"/>
            <a:ext cx="5709007" cy="5638798"/>
          </a:xfrm>
        </p:spPr>
        <p:style>
          <a:lnRef idx="2">
            <a:schemeClr val="dk1"/>
          </a:lnRef>
          <a:fillRef idx="1">
            <a:schemeClr val="lt1"/>
          </a:fillRef>
          <a:effectRef idx="0">
            <a:schemeClr val="dk1"/>
          </a:effectRef>
          <a:fontRef idx="minor">
            <a:schemeClr val="dk1"/>
          </a:fontRef>
        </p:style>
        <p:txBody>
          <a:bodyPr vert="horz" wrap="square" numCol="1" anchor="t" anchorCtr="0" compatLnSpc="1">
            <a:prstTxWarp prst="textNoShape">
              <a:avLst/>
            </a:prstTxWarp>
          </a:bodyPr>
          <a:lstStyle/>
          <a:p>
            <a:pPr marL="0" indent="0">
              <a:buNone/>
              <a:defRPr/>
            </a:pPr>
            <a:r>
              <a:rPr lang="en-US" dirty="0" err="1">
                <a:solidFill>
                  <a:schemeClr val="tx1"/>
                </a:solidFill>
              </a:rPr>
              <a:t>n.full</a:t>
            </a:r>
            <a:r>
              <a:rPr lang="en-US" dirty="0">
                <a:solidFill>
                  <a:schemeClr val="tx1"/>
                </a:solidFill>
              </a:rPr>
              <a:t>((2, 2), "MSc")</a:t>
            </a:r>
          </a:p>
          <a:p>
            <a:pPr marL="0" indent="0">
              <a:buNone/>
              <a:defRPr/>
            </a:pPr>
            <a:r>
              <a:rPr lang="en-US" b="1" dirty="0">
                <a:solidFill>
                  <a:schemeClr val="tx1"/>
                </a:solidFill>
              </a:rPr>
              <a:t>Output: array([['MSc', 'MSc'], </a:t>
            </a:r>
          </a:p>
          <a:p>
            <a:pPr marL="0" indent="0">
              <a:buNone/>
              <a:defRPr/>
            </a:pPr>
            <a:r>
              <a:rPr lang="en-US" b="1" dirty="0">
                <a:solidFill>
                  <a:schemeClr val="tx1"/>
                </a:solidFill>
              </a:rPr>
              <a:t>                       [‘MSc', 'MSc']],                  </a:t>
            </a:r>
          </a:p>
          <a:p>
            <a:pPr marL="0" indent="0">
              <a:buNone/>
              <a:defRPr/>
            </a:pPr>
            <a:r>
              <a:rPr lang="en-US" b="1" dirty="0">
                <a:solidFill>
                  <a:schemeClr val="tx1"/>
                </a:solidFill>
              </a:rPr>
              <a:t>                          </a:t>
            </a:r>
            <a:r>
              <a:rPr lang="en-US" b="1" dirty="0" err="1">
                <a:solidFill>
                  <a:schemeClr val="tx1"/>
                </a:solidFill>
              </a:rPr>
              <a:t>dtype</a:t>
            </a:r>
            <a:r>
              <a:rPr lang="en-US" b="1" dirty="0">
                <a:solidFill>
                  <a:schemeClr val="tx1"/>
                </a:solidFill>
              </a:rPr>
              <a:t>='&lt;U3')</a:t>
            </a:r>
          </a:p>
          <a:p>
            <a:pPr marL="0" indent="0">
              <a:buNone/>
              <a:defRPr/>
            </a:pPr>
            <a:endParaRPr lang="en-US" b="1" dirty="0">
              <a:solidFill>
                <a:schemeClr val="tx1"/>
              </a:solidFill>
            </a:endParaRPr>
          </a:p>
          <a:p>
            <a:pPr marL="0" indent="0">
              <a:buNone/>
              <a:defRPr/>
            </a:pPr>
            <a:r>
              <a:rPr lang="en-US" dirty="0" err="1">
                <a:solidFill>
                  <a:schemeClr val="tx1"/>
                </a:solidFill>
              </a:rPr>
              <a:t>n.full</a:t>
            </a:r>
            <a:r>
              <a:rPr lang="en-US" dirty="0">
                <a:solidFill>
                  <a:schemeClr val="tx1"/>
                </a:solidFill>
              </a:rPr>
              <a:t>((2, 2), 100)</a:t>
            </a:r>
          </a:p>
          <a:p>
            <a:pPr marL="0" indent="0">
              <a:buNone/>
              <a:defRPr/>
            </a:pPr>
            <a:r>
              <a:rPr lang="en-US" b="1" dirty="0">
                <a:solidFill>
                  <a:schemeClr val="tx1"/>
                </a:solidFill>
              </a:rPr>
              <a:t>Output:  array([[100, 100],</a:t>
            </a:r>
          </a:p>
          <a:p>
            <a:pPr marL="0" indent="0">
              <a:buNone/>
              <a:defRPr/>
            </a:pPr>
            <a:r>
              <a:rPr lang="en-US" b="1" dirty="0">
                <a:solidFill>
                  <a:schemeClr val="tx1"/>
                </a:solidFill>
              </a:rPr>
              <a:t>                          [100, 100]])</a:t>
            </a:r>
          </a:p>
          <a:p>
            <a:pPr marL="0" indent="0">
              <a:buNone/>
              <a:defRPr/>
            </a:pPr>
            <a:endParaRPr lang="en-US" b="1" dirty="0">
              <a:solidFill>
                <a:schemeClr val="tx1"/>
              </a:solidFill>
            </a:endParaRPr>
          </a:p>
          <a:p>
            <a:pPr marL="0" indent="0">
              <a:spcAft>
                <a:spcPts val="1396"/>
              </a:spcAft>
              <a:buNone/>
            </a:pPr>
            <a:r>
              <a:rPr lang="en-US" altLang="en-US" dirty="0" err="1">
                <a:solidFill>
                  <a:schemeClr val="tx1"/>
                </a:solidFill>
                <a:latin typeface="Roboto Medium"/>
                <a:ea typeface="Roboto Medium"/>
                <a:cs typeface="Roboto Medium"/>
              </a:rPr>
              <a:t>n.random.randint</a:t>
            </a:r>
            <a:r>
              <a:rPr lang="en-US" altLang="en-US" dirty="0">
                <a:solidFill>
                  <a:schemeClr val="tx1"/>
                </a:solidFill>
                <a:latin typeface="Roboto Medium"/>
                <a:ea typeface="Roboto Medium"/>
                <a:cs typeface="Roboto Medium"/>
              </a:rPr>
              <a:t>(0, 10, (2,3))</a:t>
            </a:r>
          </a:p>
          <a:p>
            <a:pPr marL="0" indent="0">
              <a:spcAft>
                <a:spcPts val="1396"/>
              </a:spcAft>
              <a:buNone/>
            </a:pPr>
            <a:r>
              <a:rPr lang="en-US" altLang="en-US" b="1" dirty="0">
                <a:solidFill>
                  <a:schemeClr val="tx1"/>
                </a:solidFill>
                <a:latin typeface="Roboto Medium"/>
                <a:ea typeface="Roboto Medium"/>
                <a:cs typeface="Roboto Medium"/>
              </a:rPr>
              <a:t>array([[2, 1, 0], </a:t>
            </a:r>
          </a:p>
          <a:p>
            <a:pPr marL="0" indent="0">
              <a:spcAft>
                <a:spcPts val="1396"/>
              </a:spcAft>
              <a:buNone/>
            </a:pPr>
            <a:r>
              <a:rPr lang="en-US" altLang="en-US" b="1" dirty="0">
                <a:solidFill>
                  <a:schemeClr val="tx1"/>
                </a:solidFill>
                <a:latin typeface="Roboto Medium"/>
                <a:ea typeface="Roboto Medium"/>
                <a:cs typeface="Roboto Medium"/>
              </a:rPr>
              <a:t>         [0, 2, 9]])</a:t>
            </a:r>
          </a:p>
          <a:p>
            <a:pPr marL="0" indent="0">
              <a:buNone/>
              <a:defRPr/>
            </a:pPr>
            <a:endParaRPr lang="en-US" b="1" dirty="0">
              <a:solidFill>
                <a:schemeClr val="tx1"/>
              </a:solidFill>
            </a:endParaRPr>
          </a:p>
          <a:p>
            <a:pPr marL="0" indent="0">
              <a:buNone/>
              <a:defRPr/>
            </a:pPr>
            <a:endParaRPr lang="en-US" b="1" dirty="0">
              <a:solidFill>
                <a:schemeClr val="tx1"/>
              </a:solidFill>
            </a:endParaRPr>
          </a:p>
          <a:p>
            <a:pPr marL="0" indent="0">
              <a:buNone/>
              <a:defRPr/>
            </a:pPr>
            <a:endParaRPr lang="en-US" b="1" dirty="0">
              <a:solidFill>
                <a:schemeClr val="tx1"/>
              </a:solidFill>
            </a:endParaRPr>
          </a:p>
          <a:p>
            <a:pPr marL="0" indent="0">
              <a:buNone/>
              <a:defRPr/>
            </a:pPr>
            <a:endParaRPr lang="en-US" b="1" dirty="0">
              <a:solidFill>
                <a:schemeClr val="tx1"/>
              </a:solidFill>
            </a:endParaRPr>
          </a:p>
          <a:p>
            <a:pPr marL="0" indent="0">
              <a:buNone/>
              <a:defRPr/>
            </a:pPr>
            <a:endParaRPr lang="en-US" dirty="0">
              <a:solidFill>
                <a:schemeClr val="tx1"/>
              </a:solidFill>
            </a:endParaRPr>
          </a:p>
        </p:txBody>
      </p:sp>
      <p:sp>
        <p:nvSpPr>
          <p:cNvPr id="4" name="Text Placeholder 2"/>
          <p:cNvSpPr txBox="1">
            <a:spLocks/>
          </p:cNvSpPr>
          <p:nvPr/>
        </p:nvSpPr>
        <p:spPr bwMode="auto">
          <a:xfrm>
            <a:off x="5937607" y="914402"/>
            <a:ext cx="5949593" cy="5638798"/>
          </a:xfrm>
          <a:prstGeom prst="rect">
            <a:avLst/>
          </a:prstGeom>
        </p:spPr>
        <p:style>
          <a:lnRef idx="2">
            <a:schemeClr val="dk1"/>
          </a:lnRef>
          <a:fillRef idx="1">
            <a:schemeClr val="lt1"/>
          </a:fillRef>
          <a:effectRef idx="0">
            <a:schemeClr val="dk1"/>
          </a:effectRef>
          <a:fontRef idx="minor">
            <a:schemeClr val="dk1"/>
          </a:fontRef>
        </p:style>
        <p:txBody>
          <a:bodyPr lIns="91436" tIns="45718" rIns="91436" bIns="45718"/>
          <a:lstStyle>
            <a:lvl1pPr marL="548613" indent="-548613" algn="l" rtl="0" eaLnBrk="0" fontAlgn="base" hangingPunct="0">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064" indent="-548613" algn="l" rtl="0" eaLnBrk="0" fontAlgn="base" hangingPunct="0">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34" indent="0" algn="l" rtl="0" eaLnBrk="0" fontAlgn="base" hangingPunct="0">
              <a:spcBef>
                <a:spcPts val="0"/>
              </a:spcBef>
              <a:spcAft>
                <a:spcPts val="1680"/>
              </a:spcAft>
              <a:buFont typeface="Arial" panose="020B0604020202020204" pitchFamily="34" charset="0"/>
              <a:buNone/>
              <a:tabLst/>
              <a:defRPr sz="2400" kern="1200">
                <a:solidFill>
                  <a:schemeClr val="bg1"/>
                </a:solidFill>
                <a:latin typeface="+mn-lt"/>
                <a:ea typeface="+mn-ea"/>
                <a:cs typeface="+mn-cs"/>
              </a:defRPr>
            </a:lvl3pPr>
            <a:lvl4pPr marL="1068652" indent="0" algn="l" rtl="0" eaLnBrk="0" fontAlgn="base" hangingPunct="0">
              <a:spcBef>
                <a:spcPts val="0"/>
              </a:spcBef>
              <a:spcAft>
                <a:spcPts val="1680"/>
              </a:spcAft>
              <a:buFont typeface="Arial" panose="020B0604020202020204" pitchFamily="34" charset="0"/>
              <a:buNone/>
              <a:tabLst/>
              <a:defRPr sz="2100" kern="1200">
                <a:solidFill>
                  <a:schemeClr val="bg1"/>
                </a:solidFill>
                <a:latin typeface="+mn-lt"/>
                <a:ea typeface="+mn-ea"/>
                <a:cs typeface="+mn-cs"/>
              </a:defRPr>
            </a:lvl4pPr>
            <a:lvl5pPr marL="1312479" indent="0" algn="l" rtl="0" eaLnBrk="0" fontAlgn="base" hangingPunct="0">
              <a:spcBef>
                <a:spcPts val="0"/>
              </a:spcBef>
              <a:spcAft>
                <a:spcPts val="1680"/>
              </a:spcAft>
              <a:buFont typeface="Arial" panose="020B0604020202020204" pitchFamily="34" charset="0"/>
              <a:buNone/>
              <a:tabLst/>
              <a:defRPr sz="21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1396"/>
              </a:spcAft>
              <a:buNone/>
            </a:pPr>
            <a:r>
              <a:rPr lang="en-US" altLang="en-US" sz="2800" dirty="0" err="1">
                <a:latin typeface="Roboto Medium"/>
                <a:ea typeface="Roboto Medium"/>
                <a:cs typeface="Roboto Medium"/>
              </a:rPr>
              <a:t>n.random.normal</a:t>
            </a:r>
            <a:r>
              <a:rPr lang="en-US" altLang="en-US" sz="2800" dirty="0">
                <a:latin typeface="Roboto Medium"/>
                <a:ea typeface="Roboto Medium"/>
                <a:cs typeface="Roboto Medium"/>
              </a:rPr>
              <a:t>(0, 1, (2,2))</a:t>
            </a:r>
          </a:p>
          <a:p>
            <a:pPr marL="0" indent="0">
              <a:spcBef>
                <a:spcPct val="0"/>
              </a:spcBef>
              <a:spcAft>
                <a:spcPts val="1396"/>
              </a:spcAft>
              <a:buNone/>
            </a:pPr>
            <a:r>
              <a:rPr lang="en-US" sz="2800" b="1" dirty="0"/>
              <a:t>Output: </a:t>
            </a:r>
          </a:p>
          <a:p>
            <a:pPr marL="0" indent="0">
              <a:spcBef>
                <a:spcPct val="0"/>
              </a:spcBef>
              <a:spcAft>
                <a:spcPts val="1396"/>
              </a:spcAft>
              <a:buNone/>
            </a:pPr>
            <a:r>
              <a:rPr lang="en-US" altLang="en-US" sz="2800" dirty="0">
                <a:latin typeface="Roboto Medium"/>
                <a:ea typeface="Roboto Medium"/>
                <a:cs typeface="Roboto Medium"/>
              </a:rPr>
              <a:t>array([[ 1.63193523, 2.03583341],</a:t>
            </a:r>
          </a:p>
          <a:p>
            <a:pPr marL="0" indent="0">
              <a:spcBef>
                <a:spcPct val="0"/>
              </a:spcBef>
              <a:spcAft>
                <a:spcPts val="1396"/>
              </a:spcAft>
              <a:buNone/>
            </a:pPr>
            <a:r>
              <a:rPr lang="en-US" altLang="en-US" sz="2800" dirty="0">
                <a:latin typeface="Roboto Medium"/>
                <a:ea typeface="Roboto Medium"/>
                <a:cs typeface="Roboto Medium"/>
              </a:rPr>
              <a:t>          [-1.72909427, 0.44782316]])</a:t>
            </a:r>
          </a:p>
          <a:p>
            <a:pPr marL="0" indent="0">
              <a:buNone/>
              <a:defRPr/>
            </a:pPr>
            <a:endParaRPr lang="en-US" sz="2800" b="1" dirty="0"/>
          </a:p>
          <a:p>
            <a:pPr marL="0" indent="0">
              <a:spcBef>
                <a:spcPct val="0"/>
              </a:spcBef>
              <a:spcAft>
                <a:spcPts val="1396"/>
              </a:spcAft>
              <a:buNone/>
            </a:pPr>
            <a:r>
              <a:rPr lang="en-US" altLang="en-US" sz="2800" dirty="0" err="1">
                <a:latin typeface="Roboto Medium"/>
                <a:ea typeface="Roboto Medium"/>
                <a:cs typeface="Roboto Medium"/>
              </a:rPr>
              <a:t>n.random.random</a:t>
            </a:r>
            <a:r>
              <a:rPr lang="en-US" altLang="en-US" sz="2800" dirty="0">
                <a:latin typeface="Roboto Medium"/>
                <a:ea typeface="Roboto Medium"/>
                <a:cs typeface="Roboto Medium"/>
              </a:rPr>
              <a:t>((2, 2))</a:t>
            </a:r>
          </a:p>
          <a:p>
            <a:pPr marL="0" indent="0">
              <a:spcBef>
                <a:spcPct val="0"/>
              </a:spcBef>
              <a:spcAft>
                <a:spcPts val="1396"/>
              </a:spcAft>
              <a:buNone/>
            </a:pPr>
            <a:r>
              <a:rPr lang="en-US" altLang="en-US" sz="2800" b="1" dirty="0">
                <a:latin typeface="Roboto Medium"/>
                <a:ea typeface="Roboto Medium"/>
                <a:cs typeface="Roboto Medium"/>
              </a:rPr>
              <a:t>Output:</a:t>
            </a:r>
          </a:p>
          <a:p>
            <a:pPr marL="0" indent="0">
              <a:spcBef>
                <a:spcPct val="0"/>
              </a:spcBef>
              <a:spcAft>
                <a:spcPts val="1396"/>
              </a:spcAft>
              <a:buNone/>
            </a:pPr>
            <a:r>
              <a:rPr lang="en-US" altLang="en-US" sz="2800" dirty="0">
                <a:latin typeface="Roboto Medium"/>
                <a:ea typeface="Roboto Medium"/>
                <a:cs typeface="Roboto Medium"/>
              </a:rPr>
              <a:t>array([[0.94788161, 0.80725669],     </a:t>
            </a:r>
          </a:p>
          <a:p>
            <a:pPr marL="0" indent="0">
              <a:spcBef>
                <a:spcPct val="0"/>
              </a:spcBef>
              <a:spcAft>
                <a:spcPts val="1396"/>
              </a:spcAft>
              <a:buNone/>
            </a:pPr>
            <a:r>
              <a:rPr lang="en-US" altLang="en-US" sz="2800" dirty="0">
                <a:latin typeface="Roboto Medium"/>
                <a:ea typeface="Roboto Medium"/>
                <a:cs typeface="Roboto Medium"/>
              </a:rPr>
              <a:t>         [0.5807164 , 0.26950806]])</a:t>
            </a:r>
          </a:p>
          <a:p>
            <a:pPr marL="0" indent="0">
              <a:buNone/>
              <a:defRPr/>
            </a:pPr>
            <a:endParaRPr lang="en-US" sz="2800" b="1" dirty="0"/>
          </a:p>
          <a:p>
            <a:pPr marL="0" indent="0">
              <a:buNone/>
              <a:defRPr/>
            </a:pPr>
            <a:endParaRPr lang="en-IN" altLang="en-US" sz="2800" dirty="0">
              <a:latin typeface="Roboto Medium"/>
              <a:ea typeface="Calibri" panose="020F0502020204030204" pitchFamily="34" charset="0"/>
              <a:cs typeface="Times New Roman" panose="02020603050405020304" pitchFamily="18" charset="0"/>
            </a:endParaRPr>
          </a:p>
          <a:p>
            <a:pPr>
              <a:defRPr/>
            </a:pPr>
            <a:endParaRPr lang="en-US" sz="2800" dirty="0"/>
          </a:p>
        </p:txBody>
      </p:sp>
      <p:sp>
        <p:nvSpPr>
          <p:cNvPr id="6" name="Title 2">
            <a:extLst>
              <a:ext uri="{FF2B5EF4-FFF2-40B4-BE49-F238E27FC236}">
                <a16:creationId xmlns:a16="http://schemas.microsoft.com/office/drawing/2014/main" id="{1F7A5B39-BBCF-FE83-6AAD-32BC14191191}"/>
              </a:ext>
            </a:extLst>
          </p:cNvPr>
          <p:cNvSpPr>
            <a:spLocks noGrp="1"/>
          </p:cNvSpPr>
          <p:nvPr>
            <p:ph type="title"/>
          </p:nvPr>
        </p:nvSpPr>
        <p:spPr>
          <a:xfrm>
            <a:off x="375007" y="76200"/>
            <a:ext cx="6211927" cy="838202"/>
          </a:xfrm>
        </p:spPr>
        <p:txBody>
          <a:bodyPr/>
          <a:lstStyle/>
          <a:p>
            <a:r>
              <a:rPr lang="en-US" dirty="0"/>
              <a:t>Creation of </a:t>
            </a:r>
            <a:r>
              <a:rPr lang="en-US" dirty="0" err="1"/>
              <a:t>NumPy</a:t>
            </a:r>
            <a:r>
              <a:rPr lang="en-US" dirty="0"/>
              <a:t> Array</a:t>
            </a:r>
            <a:endParaRPr lang="en-IN" dirty="0"/>
          </a:p>
        </p:txBody>
      </p:sp>
    </p:spTree>
    <p:extLst>
      <p:ext uri="{BB962C8B-B14F-4D97-AF65-F5344CB8AC3E}">
        <p14:creationId xmlns:p14="http://schemas.microsoft.com/office/powerpoint/2010/main" val="3479442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Placeholder 2"/>
          <p:cNvSpPr>
            <a:spLocks noGrp="1"/>
          </p:cNvSpPr>
          <p:nvPr>
            <p:ph type="body" sz="quarter" idx="17"/>
          </p:nvPr>
        </p:nvSpPr>
        <p:spPr bwMode="auto">
          <a:xfrm>
            <a:off x="375007" y="1066800"/>
            <a:ext cx="10429345" cy="43206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sz="2800" dirty="0" err="1">
                <a:solidFill>
                  <a:schemeClr val="tx1"/>
                </a:solidFill>
                <a:latin typeface="Roboto Medium"/>
                <a:ea typeface="Roboto Medium"/>
                <a:cs typeface="Roboto Medium"/>
              </a:rPr>
              <a:t>np.eye</a:t>
            </a:r>
            <a:r>
              <a:rPr lang="en-US" altLang="en-US" sz="2800" dirty="0">
                <a:solidFill>
                  <a:schemeClr val="tx1"/>
                </a:solidFill>
                <a:latin typeface="Roboto Medium"/>
                <a:ea typeface="Roboto Medium"/>
                <a:cs typeface="Roboto Medium"/>
              </a:rPr>
              <a:t>(3,dtype=</a:t>
            </a:r>
            <a:r>
              <a:rPr lang="en-US" altLang="en-US" sz="2800" dirty="0" err="1">
                <a:solidFill>
                  <a:schemeClr val="tx1"/>
                </a:solidFill>
                <a:latin typeface="Roboto Medium"/>
                <a:ea typeface="Roboto Medium"/>
                <a:cs typeface="Roboto Medium"/>
              </a:rPr>
              <a:t>int</a:t>
            </a:r>
            <a:r>
              <a:rPr lang="en-US" altLang="en-US" sz="2800" dirty="0">
                <a:solidFill>
                  <a:schemeClr val="tx1"/>
                </a:solidFill>
                <a:latin typeface="Roboto Medium"/>
                <a:ea typeface="Roboto Medium"/>
                <a:cs typeface="Roboto Medium"/>
              </a:rPr>
              <a:t>)</a:t>
            </a:r>
          </a:p>
          <a:p>
            <a:pPr marL="0" indent="0">
              <a:spcBef>
                <a:spcPct val="0"/>
              </a:spcBef>
              <a:spcAft>
                <a:spcPts val="1396"/>
              </a:spcAft>
              <a:buNone/>
            </a:pPr>
            <a:r>
              <a:rPr lang="en-US" altLang="en-US" sz="2800" dirty="0">
                <a:solidFill>
                  <a:schemeClr val="tx1"/>
                </a:solidFill>
                <a:latin typeface="Roboto Medium"/>
                <a:ea typeface="Roboto Medium"/>
                <a:cs typeface="Roboto Medium"/>
              </a:rPr>
              <a:t>           </a:t>
            </a:r>
          </a:p>
          <a:p>
            <a:pPr marL="0" indent="0">
              <a:spcBef>
                <a:spcPct val="0"/>
              </a:spcBef>
              <a:spcAft>
                <a:spcPts val="1396"/>
              </a:spcAft>
              <a:buNone/>
            </a:pPr>
            <a:r>
              <a:rPr lang="en-US" altLang="en-US" sz="2800" b="1" dirty="0">
                <a:solidFill>
                  <a:schemeClr val="tx1"/>
                </a:solidFill>
                <a:latin typeface="Roboto Medium"/>
                <a:ea typeface="Roboto Medium"/>
                <a:cs typeface="Roboto Medium"/>
              </a:rPr>
              <a:t>array([[1, 0, 0],</a:t>
            </a:r>
          </a:p>
          <a:p>
            <a:pPr marL="0" indent="0">
              <a:spcBef>
                <a:spcPct val="0"/>
              </a:spcBef>
              <a:spcAft>
                <a:spcPts val="1396"/>
              </a:spcAft>
              <a:buNone/>
            </a:pPr>
            <a:r>
              <a:rPr lang="en-US" altLang="en-US" sz="2800" b="1" dirty="0">
                <a:solidFill>
                  <a:schemeClr val="tx1"/>
                </a:solidFill>
                <a:latin typeface="Roboto Medium"/>
                <a:ea typeface="Roboto Medium"/>
                <a:cs typeface="Roboto Medium"/>
              </a:rPr>
              <a:t>       [0, 1, 0],</a:t>
            </a:r>
          </a:p>
          <a:p>
            <a:pPr marL="0" indent="0">
              <a:spcBef>
                <a:spcPct val="0"/>
              </a:spcBef>
              <a:spcAft>
                <a:spcPts val="1396"/>
              </a:spcAft>
              <a:buNone/>
            </a:pPr>
            <a:r>
              <a:rPr lang="en-US" altLang="en-US" sz="2800" b="1" dirty="0">
                <a:solidFill>
                  <a:schemeClr val="tx1"/>
                </a:solidFill>
                <a:latin typeface="Roboto Medium"/>
                <a:ea typeface="Roboto Medium"/>
                <a:cs typeface="Roboto Medium"/>
              </a:rPr>
              <a:t>       [0, 0, 1]])</a:t>
            </a:r>
          </a:p>
          <a:p>
            <a:pPr marL="0" indent="0">
              <a:spcBef>
                <a:spcPct val="0"/>
              </a:spcBef>
              <a:spcAft>
                <a:spcPts val="1396"/>
              </a:spcAft>
              <a:buNone/>
            </a:pPr>
            <a:endParaRPr lang="en-US" altLang="en-US" sz="2800" dirty="0">
              <a:solidFill>
                <a:schemeClr val="tx1"/>
              </a:solidFill>
              <a:latin typeface="Roboto Medium"/>
              <a:ea typeface="Roboto Medium"/>
              <a:cs typeface="Roboto Medium"/>
            </a:endParaRPr>
          </a:p>
          <a:p>
            <a:pPr marL="0" indent="0">
              <a:spcBef>
                <a:spcPct val="0"/>
              </a:spcBef>
              <a:spcAft>
                <a:spcPts val="1396"/>
              </a:spcAft>
              <a:buNone/>
            </a:pPr>
            <a:r>
              <a:rPr lang="en-US" altLang="en-US" sz="2800" dirty="0" err="1">
                <a:solidFill>
                  <a:schemeClr val="tx1"/>
                </a:solidFill>
                <a:latin typeface="Roboto Medium"/>
                <a:ea typeface="Roboto Medium"/>
                <a:cs typeface="Roboto Medium"/>
              </a:rPr>
              <a:t>np.empty</a:t>
            </a:r>
            <a:r>
              <a:rPr lang="en-US" altLang="en-US" sz="2800" dirty="0">
                <a:solidFill>
                  <a:schemeClr val="tx1"/>
                </a:solidFill>
                <a:latin typeface="Roboto Medium"/>
                <a:ea typeface="Roboto Medium"/>
                <a:cs typeface="Roboto Medium"/>
              </a:rPr>
              <a:t>(3) #</a:t>
            </a:r>
            <a:r>
              <a:rPr lang="en-US" altLang="en-US" sz="2800" i="1" dirty="0">
                <a:solidFill>
                  <a:schemeClr val="tx1"/>
                </a:solidFill>
                <a:latin typeface="Roboto Medium"/>
                <a:ea typeface="Roboto Medium"/>
                <a:cs typeface="Roboto Medium"/>
              </a:rPr>
              <a:t>Create an uninitialized array of three integers</a:t>
            </a:r>
            <a:endParaRPr lang="en-US" altLang="en-US" sz="2800" dirty="0">
              <a:solidFill>
                <a:schemeClr val="tx1"/>
              </a:solidFill>
              <a:latin typeface="Roboto Medium"/>
              <a:ea typeface="Roboto Medium"/>
              <a:cs typeface="Roboto Medium"/>
            </a:endParaRPr>
          </a:p>
          <a:p>
            <a:pPr marL="0" indent="0">
              <a:spcBef>
                <a:spcPct val="0"/>
              </a:spcBef>
              <a:spcAft>
                <a:spcPts val="1396"/>
              </a:spcAft>
              <a:buNone/>
            </a:pPr>
            <a:endParaRPr lang="en-US" altLang="en-US" sz="2800" b="1" dirty="0">
              <a:solidFill>
                <a:schemeClr val="tx1"/>
              </a:solidFill>
              <a:latin typeface="Roboto Medium"/>
              <a:ea typeface="Roboto Medium"/>
              <a:cs typeface="Roboto Medium"/>
            </a:endParaRPr>
          </a:p>
          <a:p>
            <a:pPr marL="0" indent="0">
              <a:spcBef>
                <a:spcPct val="0"/>
              </a:spcBef>
              <a:spcAft>
                <a:spcPts val="1396"/>
              </a:spcAft>
              <a:buNone/>
            </a:pPr>
            <a:r>
              <a:rPr lang="en-US" altLang="en-US" sz="2800" b="1" dirty="0">
                <a:solidFill>
                  <a:schemeClr val="tx1"/>
                </a:solidFill>
                <a:latin typeface="Roboto Medium"/>
                <a:ea typeface="Roboto Medium"/>
                <a:cs typeface="Roboto Medium"/>
              </a:rPr>
              <a:t>array([ 1., 1., 1.])</a:t>
            </a:r>
          </a:p>
          <a:p>
            <a:pPr marL="0" indent="0">
              <a:spcBef>
                <a:spcPct val="0"/>
              </a:spcBef>
              <a:spcAft>
                <a:spcPts val="1396"/>
              </a:spcAft>
              <a:buNone/>
            </a:pPr>
            <a:endParaRPr lang="en-US" altLang="en-US" sz="2800" dirty="0">
              <a:solidFill>
                <a:schemeClr val="tx1"/>
              </a:solidFill>
              <a:latin typeface="Roboto Medium"/>
              <a:ea typeface="Roboto Medium"/>
              <a:cs typeface="Roboto Medium"/>
            </a:endParaRPr>
          </a:p>
          <a:p>
            <a:pPr marL="0" indent="0">
              <a:spcBef>
                <a:spcPct val="0"/>
              </a:spcBef>
              <a:spcAft>
                <a:spcPts val="1396"/>
              </a:spcAft>
              <a:buNone/>
            </a:pPr>
            <a:endParaRPr lang="en-IN" altLang="en-US" sz="2800" dirty="0">
              <a:solidFill>
                <a:schemeClr val="tx1"/>
              </a:solidFill>
              <a:latin typeface="Roboto Medium"/>
              <a:ea typeface="Calibri" panose="020F0502020204030204" pitchFamily="34" charset="0"/>
              <a:cs typeface="Times New Roman" panose="02020603050405020304" pitchFamily="18" charset="0"/>
            </a:endParaRPr>
          </a:p>
        </p:txBody>
      </p:sp>
      <p:sp>
        <p:nvSpPr>
          <p:cNvPr id="5" name="Title 2">
            <a:extLst>
              <a:ext uri="{FF2B5EF4-FFF2-40B4-BE49-F238E27FC236}">
                <a16:creationId xmlns:a16="http://schemas.microsoft.com/office/drawing/2014/main" id="{1F7A5B39-BBCF-FE83-6AAD-32BC14191191}"/>
              </a:ext>
            </a:extLst>
          </p:cNvPr>
          <p:cNvSpPr>
            <a:spLocks noGrp="1"/>
          </p:cNvSpPr>
          <p:nvPr>
            <p:ph type="title"/>
          </p:nvPr>
        </p:nvSpPr>
        <p:spPr>
          <a:xfrm>
            <a:off x="375007" y="76200"/>
            <a:ext cx="6211927" cy="838202"/>
          </a:xfrm>
        </p:spPr>
        <p:txBody>
          <a:bodyPr/>
          <a:lstStyle/>
          <a:p>
            <a:r>
              <a:rPr lang="en-US" dirty="0"/>
              <a:t>Creation of </a:t>
            </a:r>
            <a:r>
              <a:rPr lang="en-US" dirty="0" err="1"/>
              <a:t>NumPy</a:t>
            </a:r>
            <a:r>
              <a:rPr lang="en-US" dirty="0"/>
              <a:t> Array</a:t>
            </a:r>
            <a:endParaRPr lang="en-IN" dirty="0"/>
          </a:p>
        </p:txBody>
      </p:sp>
    </p:spTree>
    <p:extLst>
      <p:ext uri="{BB962C8B-B14F-4D97-AF65-F5344CB8AC3E}">
        <p14:creationId xmlns:p14="http://schemas.microsoft.com/office/powerpoint/2010/main" val="48956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36</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p:txBody>
          <a:bodyPr/>
          <a:lstStyle/>
          <a:p>
            <a:r>
              <a:rPr lang="en-US" b="1" dirty="0"/>
              <a:t>Computation on NumPy Array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dirty="0">
                <a:solidFill>
                  <a:schemeClr val="tx1"/>
                </a:solidFill>
              </a:rPr>
              <a:t>3-D arrays</a:t>
            </a:r>
          </a:p>
          <a:p>
            <a:pPr>
              <a:buFont typeface="Arial" pitchFamily="34" charset="0"/>
              <a:buChar char="•"/>
            </a:pPr>
            <a:r>
              <a:rPr lang="en-US" dirty="0">
                <a:solidFill>
                  <a:schemeClr val="tx1"/>
                </a:solidFill>
              </a:rPr>
              <a:t>An array that has 2-D arrays (matrices) as its elements is called 3-D array.</a:t>
            </a:r>
          </a:p>
          <a:p>
            <a:pPr>
              <a:buFont typeface="Arial" pitchFamily="34" charset="0"/>
              <a:buChar char="•"/>
            </a:pPr>
            <a:r>
              <a:rPr lang="en-US" dirty="0">
                <a:solidFill>
                  <a:schemeClr val="tx1"/>
                </a:solidFill>
              </a:rPr>
              <a:t>These are often used to represent a 3rd order tensor.</a:t>
            </a:r>
          </a:p>
          <a:p>
            <a:pPr>
              <a:buNone/>
            </a:pPr>
            <a:endParaRPr lang="en-US" b="1" dirty="0">
              <a:solidFill>
                <a:schemeClr val="tx1"/>
              </a:solidFill>
            </a:endParaRPr>
          </a:p>
          <a:p>
            <a:pPr>
              <a:buNone/>
            </a:pPr>
            <a:r>
              <a:rPr lang="en-US" b="1" dirty="0">
                <a:solidFill>
                  <a:schemeClr val="tx1"/>
                </a:solidFill>
              </a:rPr>
              <a:t>Example :</a:t>
            </a:r>
            <a:r>
              <a:rPr lang="en-US" dirty="0">
                <a:solidFill>
                  <a:schemeClr val="tx1"/>
                </a:solidFill>
              </a:rPr>
              <a:t>Create a 3-D array with two 2-D arrays, both containing two arrays with the values 1,2,3 and 4,5,6:</a:t>
            </a:r>
          </a:p>
          <a:p>
            <a:pPr>
              <a:buNone/>
            </a:pPr>
            <a:r>
              <a:rPr lang="en-US" dirty="0">
                <a:solidFill>
                  <a:schemeClr val="tx1"/>
                </a:solidFill>
              </a:rPr>
              <a:t>import numpy as np</a:t>
            </a:r>
            <a:br>
              <a:rPr lang="en-US" dirty="0">
                <a:solidFill>
                  <a:schemeClr val="tx1"/>
                </a:solidFill>
              </a:rPr>
            </a:br>
            <a:r>
              <a:rPr lang="en-US" dirty="0">
                <a:solidFill>
                  <a:schemeClr val="tx1"/>
                </a:solidFill>
              </a:rPr>
              <a:t>arr = np.array([[[1, 2, 3], [4, 5, 6]], [[1, 2, 3], [4, 5, 6]]])</a:t>
            </a:r>
            <a:br>
              <a:rPr lang="en-US" dirty="0">
                <a:solidFill>
                  <a:schemeClr val="tx1"/>
                </a:solidFill>
              </a:rPr>
            </a:br>
            <a:r>
              <a:rPr lang="en-US" dirty="0">
                <a:solidFill>
                  <a:schemeClr val="tx1"/>
                </a:solidFill>
              </a:rPr>
              <a:t>print(arr) </a:t>
            </a:r>
          </a:p>
          <a:p>
            <a:pPr>
              <a:buNone/>
            </a:pPr>
            <a:endParaRPr lang="en-US" sz="2800" dirty="0"/>
          </a:p>
        </p:txBody>
      </p:sp>
      <p:pic>
        <p:nvPicPr>
          <p:cNvPr id="7170" name="Picture 2"/>
          <p:cNvPicPr>
            <a:picLocks noChangeAspect="1" noChangeArrowheads="1"/>
          </p:cNvPicPr>
          <p:nvPr/>
        </p:nvPicPr>
        <p:blipFill>
          <a:blip r:embed="rId2"/>
          <a:srcRect/>
          <a:stretch>
            <a:fillRect/>
          </a:stretch>
        </p:blipFill>
        <p:spPr bwMode="auto">
          <a:xfrm>
            <a:off x="4585346" y="5025360"/>
            <a:ext cx="6781800" cy="1356360"/>
          </a:xfrm>
          <a:prstGeom prst="rect">
            <a:avLst/>
          </a:prstGeom>
          <a:noFill/>
          <a:ln w="9525" cap="rnd">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37</a:t>
            </a:fld>
            <a:endParaRPr lang="en-NZ" dirty="0"/>
          </a:p>
        </p:txBody>
      </p:sp>
      <p:sp>
        <p:nvSpPr>
          <p:cNvPr id="4" name="Text Placeholder 3"/>
          <p:cNvSpPr>
            <a:spLocks noGrp="1"/>
          </p:cNvSpPr>
          <p:nvPr>
            <p:ph type="body" sz="quarter" idx="17"/>
          </p:nvPr>
        </p:nvSpPr>
        <p:spPr>
          <a:xfrm>
            <a:off x="609600" y="381000"/>
            <a:ext cx="10887001" cy="5713416"/>
          </a:xfrm>
        </p:spPr>
        <p:txBody>
          <a:bodyPr/>
          <a:lstStyle/>
          <a:p>
            <a:pPr marL="0" indent="0">
              <a:buNone/>
            </a:pPr>
            <a:r>
              <a:rPr lang="en-US" sz="2000" b="1" dirty="0">
                <a:solidFill>
                  <a:schemeClr val="tx1"/>
                </a:solidFill>
              </a:rPr>
              <a:t>Which libraries are required to be installed to work with an array in python? Discuss how do we import those libraries.</a:t>
            </a:r>
          </a:p>
          <a:p>
            <a:pPr marL="342900" indent="-342900" algn="just">
              <a:buFont typeface="Arial" panose="020B0604020202020204" pitchFamily="34" charset="0"/>
              <a:buChar char="•"/>
            </a:pPr>
            <a:r>
              <a:rPr lang="en-US" sz="2000" dirty="0">
                <a:solidFill>
                  <a:schemeClr val="tx1"/>
                </a:solidFill>
              </a:rPr>
              <a:t>To work with arrays in Python, you generally don't need to install any additional libraries if you're using the built-in array module. The array module is part of Python's standard library, so it comes pre-installed with Python itself.</a:t>
            </a:r>
          </a:p>
          <a:p>
            <a:pPr marL="342900" indent="-342900" algn="just">
              <a:buFont typeface="Arial" panose="020B0604020202020204" pitchFamily="34" charset="0"/>
              <a:buChar char="•"/>
            </a:pPr>
            <a:r>
              <a:rPr lang="en-US" sz="2000" dirty="0">
                <a:solidFill>
                  <a:schemeClr val="tx1"/>
                </a:solidFill>
              </a:rPr>
              <a:t>However, if you want to work with more advanced array operations, particularly for numerical computing and data manipulation, you might want to consider using the </a:t>
            </a:r>
            <a:r>
              <a:rPr lang="en-US" sz="2000" dirty="0" err="1">
                <a:solidFill>
                  <a:schemeClr val="tx1"/>
                </a:solidFill>
              </a:rPr>
              <a:t>NumPy</a:t>
            </a:r>
            <a:r>
              <a:rPr lang="en-US" sz="2000" dirty="0">
                <a:solidFill>
                  <a:schemeClr val="tx1"/>
                </a:solidFill>
              </a:rPr>
              <a:t> library (</a:t>
            </a:r>
            <a:r>
              <a:rPr lang="en-US" sz="2000" dirty="0" err="1">
                <a:solidFill>
                  <a:schemeClr val="tx1"/>
                </a:solidFill>
              </a:rPr>
              <a:t>numpy</a:t>
            </a:r>
            <a:r>
              <a:rPr lang="en-US" sz="2000" dirty="0">
                <a:solidFill>
                  <a:schemeClr val="tx1"/>
                </a:solidFill>
              </a:rPr>
              <a:t>). </a:t>
            </a:r>
            <a:r>
              <a:rPr lang="en-US" sz="2000" dirty="0" err="1">
                <a:solidFill>
                  <a:schemeClr val="tx1"/>
                </a:solidFill>
              </a:rPr>
              <a:t>NumPy</a:t>
            </a:r>
            <a:r>
              <a:rPr lang="en-US" sz="2000" dirty="0">
                <a:solidFill>
                  <a:schemeClr val="tx1"/>
                </a:solidFill>
              </a:rPr>
              <a:t> offers a wide range of functionalities for working with arrays and is extensively used in scientific computing, data analysis, and machine learning.</a:t>
            </a:r>
          </a:p>
          <a:p>
            <a:pPr marL="342900" indent="-342900" algn="just">
              <a:buFont typeface="Arial" panose="020B0604020202020204" pitchFamily="34" charset="0"/>
              <a:buChar char="•"/>
            </a:pPr>
            <a:r>
              <a:rPr lang="en-US" sz="2000" dirty="0">
                <a:solidFill>
                  <a:schemeClr val="tx1"/>
                </a:solidFill>
              </a:rPr>
              <a:t>If you choose to use </a:t>
            </a:r>
            <a:r>
              <a:rPr lang="en-US" sz="2000" dirty="0" err="1">
                <a:solidFill>
                  <a:schemeClr val="tx1"/>
                </a:solidFill>
              </a:rPr>
              <a:t>NumPy</a:t>
            </a:r>
            <a:r>
              <a:rPr lang="en-US" sz="2000" dirty="0">
                <a:solidFill>
                  <a:schemeClr val="tx1"/>
                </a:solidFill>
              </a:rPr>
              <a:t>, you need to install it using a package manager like pip. You can install </a:t>
            </a:r>
            <a:r>
              <a:rPr lang="en-US" sz="2000" dirty="0" err="1">
                <a:solidFill>
                  <a:schemeClr val="tx1"/>
                </a:solidFill>
              </a:rPr>
              <a:t>NumPy</a:t>
            </a:r>
            <a:r>
              <a:rPr lang="en-US" sz="2000" dirty="0">
                <a:solidFill>
                  <a:schemeClr val="tx1"/>
                </a:solidFill>
              </a:rPr>
              <a:t> by running the following command in your terminal or command prompt:</a:t>
            </a:r>
          </a:p>
          <a:p>
            <a:pPr marL="0" indent="0">
              <a:buNone/>
            </a:pPr>
            <a:r>
              <a:rPr lang="en-US" sz="2000" b="1" dirty="0">
                <a:solidFill>
                  <a:schemeClr val="tx1"/>
                </a:solidFill>
              </a:rPr>
              <a:t>pip install </a:t>
            </a:r>
            <a:r>
              <a:rPr lang="en-US" sz="2000" b="1" dirty="0" err="1">
                <a:solidFill>
                  <a:schemeClr val="tx1"/>
                </a:solidFill>
              </a:rPr>
              <a:t>numpy</a:t>
            </a:r>
            <a:endParaRPr lang="en-US" sz="2000" b="1" dirty="0">
              <a:solidFill>
                <a:schemeClr val="tx1"/>
              </a:solidFill>
            </a:endParaRPr>
          </a:p>
          <a:p>
            <a:pPr marL="0" indent="0">
              <a:buNone/>
            </a:pPr>
            <a:r>
              <a:rPr lang="en-US" sz="2000" dirty="0">
                <a:solidFill>
                  <a:schemeClr val="tx1"/>
                </a:solidFill>
              </a:rPr>
              <a:t>Once installed, you can import </a:t>
            </a:r>
            <a:r>
              <a:rPr lang="en-US" sz="2000" dirty="0" err="1">
                <a:solidFill>
                  <a:schemeClr val="tx1"/>
                </a:solidFill>
              </a:rPr>
              <a:t>NumPy</a:t>
            </a:r>
            <a:r>
              <a:rPr lang="en-US" sz="2000" dirty="0">
                <a:solidFill>
                  <a:schemeClr val="tx1"/>
                </a:solidFill>
              </a:rPr>
              <a:t> in your Python scripts or interactive sessions using:</a:t>
            </a:r>
          </a:p>
          <a:p>
            <a:pPr marL="0" indent="0">
              <a:buNone/>
            </a:pPr>
            <a:r>
              <a:rPr lang="en-US" sz="2000" b="1" dirty="0">
                <a:solidFill>
                  <a:schemeClr val="tx1"/>
                </a:solidFill>
              </a:rPr>
              <a:t>import </a:t>
            </a:r>
            <a:r>
              <a:rPr lang="en-US" sz="2000" b="1" dirty="0" err="1">
                <a:solidFill>
                  <a:schemeClr val="tx1"/>
                </a:solidFill>
              </a:rPr>
              <a:t>numpy</a:t>
            </a:r>
            <a:r>
              <a:rPr lang="en-US" sz="2000" b="1" dirty="0">
                <a:solidFill>
                  <a:schemeClr val="tx1"/>
                </a:solidFill>
              </a:rPr>
              <a:t> as </a:t>
            </a:r>
            <a:r>
              <a:rPr lang="en-US" sz="2000" b="1" dirty="0" err="1">
                <a:solidFill>
                  <a:schemeClr val="tx1"/>
                </a:solidFill>
              </a:rPr>
              <a:t>np</a:t>
            </a:r>
            <a:endParaRPr lang="en-US" sz="2000" b="1" dirty="0">
              <a:solidFill>
                <a:schemeClr val="tx1"/>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58900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38</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762000" y="152400"/>
            <a:ext cx="6211927" cy="838202"/>
          </a:xfrm>
        </p:spPr>
        <p:txBody>
          <a:bodyPr/>
          <a:lstStyle/>
          <a:p>
            <a:r>
              <a:rPr lang="en-US" b="1" dirty="0"/>
              <a:t>USING NUMPY</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sz="2800" b="1" dirty="0">
                <a:solidFill>
                  <a:schemeClr val="tx1"/>
                </a:solidFill>
              </a:rPr>
              <a:t>Example</a:t>
            </a:r>
          </a:p>
          <a:p>
            <a:pPr>
              <a:buNone/>
            </a:pPr>
            <a:r>
              <a:rPr lang="en-US" sz="2800" dirty="0">
                <a:solidFill>
                  <a:schemeClr val="tx1"/>
                </a:solidFill>
              </a:rPr>
              <a:t>import numpy </a:t>
            </a:r>
          </a:p>
          <a:p>
            <a:pPr>
              <a:buNone/>
            </a:pPr>
            <a:r>
              <a:rPr lang="en-US" sz="2800" dirty="0">
                <a:solidFill>
                  <a:schemeClr val="tx1"/>
                </a:solidFill>
              </a:rPr>
              <a:t>arr = </a:t>
            </a:r>
            <a:r>
              <a:rPr lang="en-US" sz="2800" dirty="0" err="1">
                <a:solidFill>
                  <a:schemeClr val="tx1"/>
                </a:solidFill>
              </a:rPr>
              <a:t>numpy.array</a:t>
            </a:r>
            <a:r>
              <a:rPr lang="en-US" sz="2800" dirty="0">
                <a:solidFill>
                  <a:schemeClr val="tx1"/>
                </a:solidFill>
              </a:rPr>
              <a:t>([1, 2, 3, 4, 5]) </a:t>
            </a:r>
          </a:p>
          <a:p>
            <a:pPr>
              <a:buNone/>
            </a:pPr>
            <a:r>
              <a:rPr lang="en-US" sz="2800" dirty="0">
                <a:solidFill>
                  <a:schemeClr val="tx1"/>
                </a:solidFill>
              </a:rPr>
              <a:t>print(</a:t>
            </a:r>
            <a:r>
              <a:rPr lang="en-US" sz="2800" dirty="0" err="1">
                <a:solidFill>
                  <a:schemeClr val="tx1"/>
                </a:solidFill>
              </a:rPr>
              <a:t>arr</a:t>
            </a:r>
            <a:r>
              <a:rPr lang="en-US" sz="2800" dirty="0">
                <a:solidFill>
                  <a:schemeClr val="tx1"/>
                </a:solidFill>
              </a:rPr>
              <a:t>)</a:t>
            </a:r>
            <a:endParaRPr lang="en-IN" sz="2800" dirty="0">
              <a:solidFill>
                <a:schemeClr val="tx1"/>
              </a:solidFill>
            </a:endParaRPr>
          </a:p>
          <a:p>
            <a:pPr>
              <a:buNone/>
            </a:pPr>
            <a:r>
              <a:rPr lang="en-IN" sz="2800" b="1" dirty="0">
                <a:solidFill>
                  <a:schemeClr val="tx1"/>
                </a:solidFill>
              </a:rPr>
              <a:t>OUTPUT</a:t>
            </a:r>
          </a:p>
        </p:txBody>
      </p:sp>
      <p:pic>
        <p:nvPicPr>
          <p:cNvPr id="1026" name="Picture 2"/>
          <p:cNvPicPr>
            <a:picLocks noChangeAspect="1" noChangeArrowheads="1"/>
          </p:cNvPicPr>
          <p:nvPr/>
        </p:nvPicPr>
        <p:blipFill>
          <a:blip r:embed="rId2"/>
          <a:srcRect/>
          <a:stretch>
            <a:fillRect/>
          </a:stretch>
        </p:blipFill>
        <p:spPr bwMode="auto">
          <a:xfrm>
            <a:off x="1981200" y="3657600"/>
            <a:ext cx="7810500" cy="1885950"/>
          </a:xfrm>
          <a:prstGeom prst="rect">
            <a:avLst/>
          </a:prstGeom>
          <a:noFill/>
          <a:ln w="9525" cap="rnd">
            <a:solidFill>
              <a:schemeClr val="tx1"/>
            </a:solidFill>
            <a:miter lim="800000"/>
            <a:headEnd/>
            <a:tailEnd/>
          </a:ln>
          <a:effectLst/>
        </p:spPr>
      </p:pic>
    </p:spTree>
    <p:extLst>
      <p:ext uri="{BB962C8B-B14F-4D97-AF65-F5344CB8AC3E}">
        <p14:creationId xmlns:p14="http://schemas.microsoft.com/office/powerpoint/2010/main" val="2983792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39</a:t>
            </a:fld>
            <a:endParaRPr lang="en-NZ" dirty="0"/>
          </a:p>
        </p:txBody>
      </p:sp>
      <p:sp>
        <p:nvSpPr>
          <p:cNvPr id="4" name="Text Placeholder 3"/>
          <p:cNvSpPr>
            <a:spLocks noGrp="1"/>
          </p:cNvSpPr>
          <p:nvPr>
            <p:ph type="body" sz="quarter" idx="17"/>
          </p:nvPr>
        </p:nvSpPr>
        <p:spPr>
          <a:xfrm>
            <a:off x="854472" y="306384"/>
            <a:ext cx="10810801" cy="5789616"/>
          </a:xfrm>
        </p:spPr>
        <p:txBody>
          <a:bodyPr/>
          <a:lstStyle/>
          <a:p>
            <a:pPr marL="0" indent="0">
              <a:buNone/>
            </a:pPr>
            <a:r>
              <a:rPr lang="en-US" b="1" dirty="0">
                <a:solidFill>
                  <a:schemeClr val="tx1"/>
                </a:solidFill>
              </a:rPr>
              <a:t>Different types of arrays in Python using both the built-in array module .</a:t>
            </a:r>
          </a:p>
          <a:p>
            <a:pPr marL="0" indent="0">
              <a:buNone/>
            </a:pPr>
            <a:r>
              <a:rPr lang="en-US" dirty="0">
                <a:solidFill>
                  <a:schemeClr val="tx1"/>
                </a:solidFill>
              </a:rPr>
              <a:t>import array</a:t>
            </a:r>
          </a:p>
          <a:p>
            <a:pPr marL="0" indent="0">
              <a:buNone/>
            </a:pPr>
            <a:r>
              <a:rPr lang="en-US" dirty="0">
                <a:solidFill>
                  <a:schemeClr val="tx1"/>
                </a:solidFill>
              </a:rPr>
              <a:t># Creating an array of integers</a:t>
            </a:r>
          </a:p>
          <a:p>
            <a:pPr marL="0" indent="0">
              <a:buNone/>
            </a:pPr>
            <a:r>
              <a:rPr lang="en-US" dirty="0" err="1">
                <a:solidFill>
                  <a:schemeClr val="tx1"/>
                </a:solidFill>
              </a:rPr>
              <a:t>int_array</a:t>
            </a:r>
            <a:r>
              <a:rPr lang="en-US" dirty="0">
                <a:solidFill>
                  <a:schemeClr val="tx1"/>
                </a:solidFill>
              </a:rPr>
              <a:t> = </a:t>
            </a:r>
            <a:r>
              <a:rPr lang="en-US" dirty="0" err="1">
                <a:solidFill>
                  <a:schemeClr val="tx1"/>
                </a:solidFill>
              </a:rPr>
              <a:t>array.array</a:t>
            </a:r>
            <a:r>
              <a:rPr lang="en-US" dirty="0">
                <a:solidFill>
                  <a:schemeClr val="tx1"/>
                </a:solidFill>
              </a:rPr>
              <a:t>('</a:t>
            </a:r>
            <a:r>
              <a:rPr lang="en-US" dirty="0" err="1">
                <a:solidFill>
                  <a:schemeClr val="tx1"/>
                </a:solidFill>
              </a:rPr>
              <a:t>i</a:t>
            </a:r>
            <a:r>
              <a:rPr lang="en-US" dirty="0">
                <a:solidFill>
                  <a:schemeClr val="tx1"/>
                </a:solidFill>
              </a:rPr>
              <a:t>', [1, 2, 3, 4, 5])</a:t>
            </a:r>
          </a:p>
          <a:p>
            <a:pPr marL="0" indent="0">
              <a:buNone/>
            </a:pPr>
            <a:r>
              <a:rPr lang="en-US" dirty="0">
                <a:solidFill>
                  <a:schemeClr val="tx1"/>
                </a:solidFill>
              </a:rPr>
              <a:t># Creating an array of characters</a:t>
            </a:r>
          </a:p>
          <a:p>
            <a:pPr marL="0" indent="0">
              <a:buNone/>
            </a:pPr>
            <a:r>
              <a:rPr lang="en-US" dirty="0" err="1">
                <a:solidFill>
                  <a:schemeClr val="tx1"/>
                </a:solidFill>
              </a:rPr>
              <a:t>char_array</a:t>
            </a:r>
            <a:r>
              <a:rPr lang="en-US" dirty="0">
                <a:solidFill>
                  <a:schemeClr val="tx1"/>
                </a:solidFill>
              </a:rPr>
              <a:t> = </a:t>
            </a:r>
            <a:r>
              <a:rPr lang="en-US" dirty="0" err="1">
                <a:solidFill>
                  <a:schemeClr val="tx1"/>
                </a:solidFill>
              </a:rPr>
              <a:t>array.array</a:t>
            </a:r>
            <a:r>
              <a:rPr lang="en-US" dirty="0">
                <a:solidFill>
                  <a:schemeClr val="tx1"/>
                </a:solidFill>
              </a:rPr>
              <a:t>('u', ['a', 'b', 'c'])</a:t>
            </a:r>
          </a:p>
          <a:p>
            <a:pPr marL="0" indent="0">
              <a:buNone/>
            </a:pPr>
            <a:r>
              <a:rPr lang="en-US" dirty="0">
                <a:solidFill>
                  <a:schemeClr val="tx1"/>
                </a:solidFill>
              </a:rPr>
              <a:t># Creating an array of floats</a:t>
            </a:r>
          </a:p>
          <a:p>
            <a:pPr marL="0" indent="0">
              <a:buNone/>
            </a:pPr>
            <a:r>
              <a:rPr lang="en-US" dirty="0" err="1">
                <a:solidFill>
                  <a:schemeClr val="tx1"/>
                </a:solidFill>
              </a:rPr>
              <a:t>float_array</a:t>
            </a:r>
            <a:r>
              <a:rPr lang="en-US" dirty="0">
                <a:solidFill>
                  <a:schemeClr val="tx1"/>
                </a:solidFill>
              </a:rPr>
              <a:t> = </a:t>
            </a:r>
            <a:r>
              <a:rPr lang="en-US" dirty="0" err="1">
                <a:solidFill>
                  <a:schemeClr val="tx1"/>
                </a:solidFill>
              </a:rPr>
              <a:t>array.array</a:t>
            </a:r>
            <a:r>
              <a:rPr lang="en-US" dirty="0">
                <a:solidFill>
                  <a:schemeClr val="tx1"/>
                </a:solidFill>
              </a:rPr>
              <a:t>('d', [3.14, 2.718, 1.618])</a:t>
            </a:r>
          </a:p>
          <a:p>
            <a:pPr marL="0" indent="0">
              <a:buNone/>
            </a:pPr>
            <a:r>
              <a:rPr lang="en-US" dirty="0">
                <a:solidFill>
                  <a:schemeClr val="tx1"/>
                </a:solidFill>
              </a:rPr>
              <a:t># Creating an array of bytes</a:t>
            </a:r>
          </a:p>
          <a:p>
            <a:pPr marL="0" indent="0">
              <a:buNone/>
            </a:pPr>
            <a:r>
              <a:rPr lang="en-US" dirty="0" err="1">
                <a:solidFill>
                  <a:schemeClr val="tx1"/>
                </a:solidFill>
              </a:rPr>
              <a:t>byte_array</a:t>
            </a:r>
            <a:r>
              <a:rPr lang="en-US" dirty="0">
                <a:solidFill>
                  <a:schemeClr val="tx1"/>
                </a:solidFill>
              </a:rPr>
              <a:t> = </a:t>
            </a:r>
            <a:r>
              <a:rPr lang="en-US" dirty="0" err="1">
                <a:solidFill>
                  <a:schemeClr val="tx1"/>
                </a:solidFill>
              </a:rPr>
              <a:t>array.array</a:t>
            </a:r>
            <a:r>
              <a:rPr lang="en-US" dirty="0">
                <a:solidFill>
                  <a:schemeClr val="tx1"/>
                </a:solidFill>
              </a:rPr>
              <a:t>('B', [65, 66, 67])  # ASCII values of 'A', 'B', 'C'</a:t>
            </a:r>
          </a:p>
          <a:p>
            <a:pPr marL="0" indent="0">
              <a:buNone/>
            </a:pPr>
            <a:endParaRPr lang="en-US" dirty="0">
              <a:solidFill>
                <a:schemeClr val="tx1"/>
              </a:solidFill>
            </a:endParaRPr>
          </a:p>
        </p:txBody>
      </p:sp>
    </p:spTree>
    <p:extLst>
      <p:ext uri="{BB962C8B-B14F-4D97-AF65-F5344CB8AC3E}">
        <p14:creationId xmlns:p14="http://schemas.microsoft.com/office/powerpoint/2010/main" val="3515986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5" y="395553"/>
            <a:ext cx="6211094" cy="838729"/>
          </a:xfrm>
        </p:spPr>
        <p:txBody>
          <a:bodyPr/>
          <a:lstStyle/>
          <a:p>
            <a:pPr>
              <a:defRPr/>
            </a:pPr>
            <a:r>
              <a:rPr lang="en-IN" dirty="0"/>
              <a:t>Array – python </a:t>
            </a:r>
          </a:p>
        </p:txBody>
      </p:sp>
      <p:sp>
        <p:nvSpPr>
          <p:cNvPr id="34819" name="Text Placeholder 2"/>
          <p:cNvSpPr>
            <a:spLocks noGrp="1"/>
          </p:cNvSpPr>
          <p:nvPr>
            <p:ph type="body" sz="quarter" idx="17"/>
          </p:nvPr>
        </p:nvSpPr>
        <p:spPr bwMode="auto">
          <a:xfrm>
            <a:off x="695854" y="1774032"/>
            <a:ext cx="10800292" cy="43206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456388" indent="-456388">
              <a:spcBef>
                <a:spcPct val="0"/>
              </a:spcBef>
              <a:spcAft>
                <a:spcPts val="1396"/>
              </a:spcAft>
              <a:buFont typeface="Calibri" panose="020F0502020204030204" pitchFamily="34" charset="0"/>
              <a:buAutoNum type="romanUcPeriod"/>
            </a:pPr>
            <a:r>
              <a:rPr lang="en-IN" altLang="en-US" dirty="0">
                <a:solidFill>
                  <a:schemeClr val="tx1"/>
                </a:solidFill>
                <a:latin typeface="Roboto Medium"/>
                <a:ea typeface="Calibri" panose="020F0502020204030204" pitchFamily="34" charset="0"/>
                <a:cs typeface="Times New Roman" panose="02020603050405020304" pitchFamily="18" charset="0"/>
              </a:rPr>
              <a:t>Using array module</a:t>
            </a:r>
          </a:p>
          <a:p>
            <a:pPr marL="456388" indent="-456388">
              <a:spcBef>
                <a:spcPct val="0"/>
              </a:spcBef>
              <a:spcAft>
                <a:spcPts val="1396"/>
              </a:spcAft>
              <a:buFont typeface="Calibri" panose="020F0502020204030204" pitchFamily="34" charset="0"/>
              <a:buAutoNum type="romanUcPeriod"/>
            </a:pPr>
            <a:r>
              <a:rPr lang="en-IN" altLang="en-US" dirty="0">
                <a:solidFill>
                  <a:schemeClr val="tx1"/>
                </a:solidFill>
                <a:latin typeface="Roboto Medium"/>
                <a:ea typeface="Calibri" panose="020F0502020204030204" pitchFamily="34" charset="0"/>
                <a:cs typeface="Times New Roman" panose="02020603050405020304" pitchFamily="18" charset="0"/>
              </a:rPr>
              <a:t>Using </a:t>
            </a:r>
            <a:r>
              <a:rPr lang="en-IN" altLang="en-US" dirty="0" err="1">
                <a:solidFill>
                  <a:schemeClr val="tx1"/>
                </a:solidFill>
                <a:latin typeface="Roboto Medium"/>
                <a:ea typeface="Calibri" panose="020F0502020204030204" pitchFamily="34" charset="0"/>
                <a:cs typeface="Times New Roman" panose="02020603050405020304" pitchFamily="18" charset="0"/>
              </a:rPr>
              <a:t>numpy</a:t>
            </a:r>
            <a:r>
              <a:rPr lang="en-IN" altLang="en-US" dirty="0">
                <a:solidFill>
                  <a:schemeClr val="tx1"/>
                </a:solidFill>
                <a:latin typeface="Roboto Medium"/>
                <a:ea typeface="Calibri" panose="020F0502020204030204" pitchFamily="34" charset="0"/>
                <a:cs typeface="Times New Roman" panose="02020603050405020304" pitchFamily="18" charset="0"/>
              </a:rPr>
              <a:t> module</a:t>
            </a:r>
          </a:p>
        </p:txBody>
      </p:sp>
    </p:spTree>
    <p:extLst>
      <p:ext uri="{BB962C8B-B14F-4D97-AF65-F5344CB8AC3E}">
        <p14:creationId xmlns:p14="http://schemas.microsoft.com/office/powerpoint/2010/main" val="684334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40</a:t>
            </a:fld>
            <a:endParaRPr lang="en-NZ" dirty="0"/>
          </a:p>
        </p:txBody>
      </p:sp>
      <p:sp>
        <p:nvSpPr>
          <p:cNvPr id="4" name="Text Placeholder 3"/>
          <p:cNvSpPr>
            <a:spLocks noGrp="1"/>
          </p:cNvSpPr>
          <p:nvPr>
            <p:ph type="body" sz="quarter" idx="17"/>
          </p:nvPr>
        </p:nvSpPr>
        <p:spPr>
          <a:xfrm>
            <a:off x="381000" y="304800"/>
            <a:ext cx="11115601" cy="5789616"/>
          </a:xfrm>
        </p:spPr>
        <p:txBody>
          <a:bodyPr/>
          <a:lstStyle/>
          <a:p>
            <a:pPr marL="0" indent="0">
              <a:buNone/>
            </a:pPr>
            <a:r>
              <a:rPr lang="en-US" b="1" dirty="0">
                <a:solidFill>
                  <a:schemeClr val="tx1"/>
                </a:solidFill>
              </a:rPr>
              <a:t>Different types of arrays in Python using </a:t>
            </a:r>
            <a:r>
              <a:rPr lang="en-US" b="1" dirty="0" err="1">
                <a:solidFill>
                  <a:schemeClr val="tx1"/>
                </a:solidFill>
              </a:rPr>
              <a:t>NumPy</a:t>
            </a:r>
            <a:r>
              <a:rPr lang="en-US" b="1" dirty="0">
                <a:solidFill>
                  <a:schemeClr val="tx1"/>
                </a:solidFill>
              </a:rPr>
              <a:t> library</a:t>
            </a:r>
            <a:endParaRPr lang="en-US" dirty="0"/>
          </a:p>
        </p:txBody>
      </p:sp>
      <p:sp>
        <p:nvSpPr>
          <p:cNvPr id="5" name="Rectangle 4"/>
          <p:cNvSpPr/>
          <p:nvPr/>
        </p:nvSpPr>
        <p:spPr>
          <a:xfrm>
            <a:off x="762000" y="1143001"/>
            <a:ext cx="8382000" cy="3416320"/>
          </a:xfrm>
          <a:prstGeom prst="rect">
            <a:avLst/>
          </a:prstGeom>
        </p:spPr>
        <p:txBody>
          <a:bodyPr wrap="square">
            <a:spAutoFit/>
          </a:bodyPr>
          <a:lstStyle/>
          <a:p>
            <a:pPr>
              <a:buNone/>
            </a:pPr>
            <a:r>
              <a:rPr lang="en-US" sz="2400" dirty="0"/>
              <a:t>import </a:t>
            </a:r>
            <a:r>
              <a:rPr lang="en-US" sz="2400" dirty="0" err="1"/>
              <a:t>numpy</a:t>
            </a:r>
            <a:r>
              <a:rPr lang="en-US" sz="2400" dirty="0"/>
              <a:t> as </a:t>
            </a:r>
            <a:r>
              <a:rPr lang="en-US" sz="2400" dirty="0" err="1"/>
              <a:t>np</a:t>
            </a:r>
            <a:br>
              <a:rPr lang="en-US" sz="2400" dirty="0"/>
            </a:br>
            <a:r>
              <a:rPr lang="en-US" sz="2400" dirty="0"/>
              <a:t>a = </a:t>
            </a:r>
            <a:r>
              <a:rPr lang="en-US" sz="2400" dirty="0" err="1"/>
              <a:t>np.array</a:t>
            </a:r>
            <a:r>
              <a:rPr lang="en-US" sz="2400" dirty="0"/>
              <a:t>(42)</a:t>
            </a:r>
            <a:br>
              <a:rPr lang="en-US" sz="2400" dirty="0"/>
            </a:br>
            <a:r>
              <a:rPr lang="en-US" sz="2400" dirty="0"/>
              <a:t>b = </a:t>
            </a:r>
            <a:r>
              <a:rPr lang="en-US" sz="2400" dirty="0" err="1"/>
              <a:t>np.array</a:t>
            </a:r>
            <a:r>
              <a:rPr lang="en-US" sz="2400" dirty="0"/>
              <a:t>([1, 2, 3, 4, 5])</a:t>
            </a:r>
            <a:br>
              <a:rPr lang="en-US" sz="2400" dirty="0"/>
            </a:br>
            <a:r>
              <a:rPr lang="en-US" sz="2400" dirty="0"/>
              <a:t>c = </a:t>
            </a:r>
            <a:r>
              <a:rPr lang="en-US" sz="2400" dirty="0" err="1"/>
              <a:t>np.array</a:t>
            </a:r>
            <a:r>
              <a:rPr lang="en-US" sz="2400" dirty="0"/>
              <a:t>([[1, 2, 3], [4, 5, 6]])</a:t>
            </a:r>
            <a:br>
              <a:rPr lang="en-US" sz="2400" dirty="0"/>
            </a:br>
            <a:r>
              <a:rPr lang="en-US" sz="2400" dirty="0"/>
              <a:t>d = </a:t>
            </a:r>
            <a:r>
              <a:rPr lang="en-US" sz="2400" dirty="0" err="1"/>
              <a:t>np.array</a:t>
            </a:r>
            <a:r>
              <a:rPr lang="en-US" sz="2400" dirty="0"/>
              <a:t>([[[1, 2, 3], [4, 5, 6]], [[1, 2, 3], [4, 5, 6]]])</a:t>
            </a:r>
            <a:br>
              <a:rPr lang="en-US" sz="2400" dirty="0"/>
            </a:br>
            <a:r>
              <a:rPr lang="en-US" sz="2400" dirty="0"/>
              <a:t>print(</a:t>
            </a:r>
            <a:r>
              <a:rPr lang="en-US" sz="2400" dirty="0" err="1"/>
              <a:t>a.ndim</a:t>
            </a:r>
            <a:r>
              <a:rPr lang="en-US" sz="2400" dirty="0"/>
              <a:t>) </a:t>
            </a:r>
            <a:br>
              <a:rPr lang="en-US" sz="2400" dirty="0"/>
            </a:br>
            <a:r>
              <a:rPr lang="en-US" sz="2400" dirty="0"/>
              <a:t>print(</a:t>
            </a:r>
            <a:r>
              <a:rPr lang="en-US" sz="2400" dirty="0" err="1"/>
              <a:t>b.ndim</a:t>
            </a:r>
            <a:r>
              <a:rPr lang="en-US" sz="2400" dirty="0"/>
              <a:t>) </a:t>
            </a:r>
            <a:br>
              <a:rPr lang="en-US" sz="2400" dirty="0"/>
            </a:br>
            <a:r>
              <a:rPr lang="en-US" sz="2400" dirty="0"/>
              <a:t>print(</a:t>
            </a:r>
            <a:r>
              <a:rPr lang="en-US" sz="2400" dirty="0" err="1"/>
              <a:t>c.ndim</a:t>
            </a:r>
            <a:r>
              <a:rPr lang="en-US" sz="2400" dirty="0"/>
              <a:t>) </a:t>
            </a:r>
            <a:br>
              <a:rPr lang="en-US" sz="2400" dirty="0"/>
            </a:br>
            <a:r>
              <a:rPr lang="en-US" sz="2400" dirty="0"/>
              <a:t>print(</a:t>
            </a:r>
            <a:r>
              <a:rPr lang="en-US" sz="2400" dirty="0" err="1"/>
              <a:t>d.ndim</a:t>
            </a:r>
            <a:r>
              <a:rPr lang="en-US" sz="2400" dirty="0"/>
              <a:t>) </a:t>
            </a:r>
          </a:p>
        </p:txBody>
      </p:sp>
    </p:spTree>
    <p:extLst>
      <p:ext uri="{BB962C8B-B14F-4D97-AF65-F5344CB8AC3E}">
        <p14:creationId xmlns:p14="http://schemas.microsoft.com/office/powerpoint/2010/main" val="1798700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4" y="395553"/>
            <a:ext cx="11115145" cy="838729"/>
          </a:xfrm>
        </p:spPr>
        <p:txBody>
          <a:bodyPr/>
          <a:lstStyle/>
          <a:p>
            <a:pPr>
              <a:defRPr/>
            </a:pPr>
            <a:r>
              <a:rPr lang="en-US" dirty="0"/>
              <a:t>Attributes of arrays</a:t>
            </a:r>
            <a:endParaRPr lang="en-IN" dirty="0"/>
          </a:p>
        </p:txBody>
      </p:sp>
      <p:sp>
        <p:nvSpPr>
          <p:cNvPr id="37891" name="Text Placeholder 2"/>
          <p:cNvSpPr>
            <a:spLocks noGrp="1"/>
          </p:cNvSpPr>
          <p:nvPr>
            <p:ph type="body" sz="quarter" idx="17"/>
          </p:nvPr>
        </p:nvSpPr>
        <p:spPr bwMode="auto">
          <a:xfrm>
            <a:off x="668146" y="1241209"/>
            <a:ext cx="10990454" cy="298846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buNone/>
            </a:pPr>
            <a:r>
              <a:rPr lang="en-US" sz="2800" dirty="0" err="1">
                <a:solidFill>
                  <a:schemeClr val="tx1"/>
                </a:solidFill>
              </a:rPr>
              <a:t>NumPy</a:t>
            </a:r>
            <a:r>
              <a:rPr lang="en-US" sz="2800" dirty="0">
                <a:solidFill>
                  <a:schemeClr val="tx1"/>
                </a:solidFill>
              </a:rPr>
              <a:t> Arrays has the following attributes: </a:t>
            </a:r>
          </a:p>
          <a:p>
            <a:pPr algn="just">
              <a:buFont typeface="Arial" panose="020B0604020202020204" pitchFamily="34" charset="0"/>
              <a:buChar char="•"/>
            </a:pPr>
            <a:r>
              <a:rPr lang="en-US" sz="2800" dirty="0">
                <a:solidFill>
                  <a:schemeClr val="tx1"/>
                </a:solidFill>
              </a:rPr>
              <a:t> </a:t>
            </a:r>
            <a:r>
              <a:rPr lang="en-US" sz="2800" dirty="0" err="1">
                <a:solidFill>
                  <a:schemeClr val="tx1"/>
                </a:solidFill>
              </a:rPr>
              <a:t>ndim</a:t>
            </a:r>
            <a:r>
              <a:rPr lang="en-US" sz="2800" dirty="0">
                <a:solidFill>
                  <a:schemeClr val="tx1"/>
                </a:solidFill>
              </a:rPr>
              <a:t> (returns an integer that tells us how many dimensions the array have - the number of dimensions).</a:t>
            </a:r>
          </a:p>
          <a:p>
            <a:pPr algn="just">
              <a:buFont typeface="Arial" panose="020B0604020202020204" pitchFamily="34" charset="0"/>
              <a:buChar char="•"/>
            </a:pPr>
            <a:r>
              <a:rPr lang="en-US" sz="2800" dirty="0">
                <a:solidFill>
                  <a:schemeClr val="tx1"/>
                </a:solidFill>
              </a:rPr>
              <a:t>shape (the size of each dimension),</a:t>
            </a:r>
          </a:p>
          <a:p>
            <a:pPr algn="just">
              <a:buFont typeface="Arial" panose="020B0604020202020204" pitchFamily="34" charset="0"/>
              <a:buChar char="•"/>
            </a:pPr>
            <a:r>
              <a:rPr lang="en-US" sz="2800" dirty="0">
                <a:solidFill>
                  <a:schemeClr val="tx1"/>
                </a:solidFill>
              </a:rPr>
              <a:t>size (the total size of the array): </a:t>
            </a:r>
          </a:p>
          <a:p>
            <a:pPr algn="just">
              <a:buFont typeface="Arial" panose="020B0604020202020204" pitchFamily="34" charset="0"/>
              <a:buChar char="•"/>
            </a:pPr>
            <a:r>
              <a:rPr lang="en-US" sz="2800" dirty="0" err="1">
                <a:solidFill>
                  <a:schemeClr val="tx1"/>
                </a:solidFill>
              </a:rPr>
              <a:t>itemsize</a:t>
            </a:r>
            <a:r>
              <a:rPr lang="en-US" sz="2800" dirty="0">
                <a:solidFill>
                  <a:schemeClr val="tx1"/>
                </a:solidFill>
              </a:rPr>
              <a:t>, which lists the size (in bytes) of each array element.</a:t>
            </a:r>
          </a:p>
          <a:p>
            <a:pPr algn="just">
              <a:buFont typeface="Arial" panose="020B0604020202020204" pitchFamily="34" charset="0"/>
              <a:buChar char="•"/>
            </a:pPr>
            <a:r>
              <a:rPr lang="en-US" sz="2800" dirty="0" err="1">
                <a:solidFill>
                  <a:schemeClr val="tx1"/>
                </a:solidFill>
              </a:rPr>
              <a:t>nbytes</a:t>
            </a:r>
            <a:r>
              <a:rPr lang="en-US" sz="2800" dirty="0">
                <a:solidFill>
                  <a:schemeClr val="tx1"/>
                </a:solidFill>
              </a:rPr>
              <a:t>, which lists the total size (in bytes) of the array</a:t>
            </a:r>
            <a:endParaRPr lang="en-US" altLang="en-US" sz="2800" dirty="0">
              <a:solidFill>
                <a:schemeClr val="tx1"/>
              </a:solidFill>
              <a:latin typeface="Roboto Medium"/>
              <a:ea typeface="Roboto Medium"/>
              <a:cs typeface="Roboto Medium"/>
            </a:endParaRPr>
          </a:p>
          <a:p>
            <a:pPr algn="just">
              <a:spcBef>
                <a:spcPct val="0"/>
              </a:spcBef>
              <a:spcAft>
                <a:spcPts val="1396"/>
              </a:spcAft>
              <a:buFont typeface="Arial" panose="020B0604020202020204" pitchFamily="34" charset="0"/>
              <a:buChar char="•"/>
              <a:defRPr/>
            </a:pPr>
            <a:endParaRPr lang="en-IN" altLang="en-US" sz="3200" dirty="0">
              <a:solidFill>
                <a:schemeClr val="tx1"/>
              </a:solidFill>
              <a:latin typeface="Roboto Medium"/>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1135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Placeholder 2"/>
          <p:cNvSpPr>
            <a:spLocks noGrp="1"/>
          </p:cNvSpPr>
          <p:nvPr>
            <p:ph type="body" sz="quarter" idx="17"/>
          </p:nvPr>
        </p:nvSpPr>
        <p:spPr bwMode="auto">
          <a:xfrm>
            <a:off x="45720" y="838202"/>
            <a:ext cx="7269480" cy="5274469"/>
          </a:xfrm>
        </p:spPr>
        <p:style>
          <a:lnRef idx="2">
            <a:schemeClr val="dk1"/>
          </a:lnRef>
          <a:fillRef idx="1">
            <a:schemeClr val="lt1"/>
          </a:fillRef>
          <a:effectRef idx="0">
            <a:schemeClr val="dk1"/>
          </a:effectRef>
          <a:fontRef idx="minor">
            <a:schemeClr val="dk1"/>
          </a:fontRef>
        </p:style>
        <p:txBody>
          <a:bodyPr vert="horz" wrap="square" numCol="1" anchor="t" anchorCtr="0" compatLnSpc="1">
            <a:prstTxWarp prst="textNoShape">
              <a:avLst/>
            </a:prstTxWarp>
          </a:bodyPr>
          <a:lstStyle/>
          <a:p>
            <a:pPr marL="0" indent="0">
              <a:spcBef>
                <a:spcPct val="0"/>
              </a:spcBef>
              <a:spcAft>
                <a:spcPts val="1396"/>
              </a:spcAft>
              <a:buNone/>
            </a:pPr>
            <a:r>
              <a:rPr lang="en-US" altLang="en-US" dirty="0">
                <a:solidFill>
                  <a:schemeClr val="tx1"/>
                </a:solidFill>
                <a:latin typeface="Roboto Medium"/>
                <a:ea typeface="Roboto Medium"/>
                <a:cs typeface="Roboto Medium"/>
              </a:rPr>
              <a:t>import </a:t>
            </a:r>
            <a:r>
              <a:rPr lang="en-US" altLang="en-US" dirty="0" err="1">
                <a:solidFill>
                  <a:schemeClr val="tx1"/>
                </a:solidFill>
                <a:latin typeface="Roboto Medium"/>
                <a:ea typeface="Roboto Medium"/>
                <a:cs typeface="Roboto Medium"/>
              </a:rPr>
              <a:t>numpy</a:t>
            </a:r>
            <a:r>
              <a:rPr lang="en-US" altLang="en-US" dirty="0">
                <a:solidFill>
                  <a:schemeClr val="tx1"/>
                </a:solidFill>
                <a:latin typeface="Roboto Medium"/>
                <a:ea typeface="Roboto Medium"/>
                <a:cs typeface="Roboto Medium"/>
              </a:rPr>
              <a:t> as np</a:t>
            </a:r>
          </a:p>
          <a:p>
            <a:pPr marL="0" indent="0">
              <a:spcBef>
                <a:spcPct val="0"/>
              </a:spcBef>
              <a:spcAft>
                <a:spcPts val="1396"/>
              </a:spcAft>
              <a:buNone/>
            </a:pPr>
            <a:r>
              <a:rPr lang="en-US" altLang="en-US" dirty="0">
                <a:solidFill>
                  <a:schemeClr val="tx1"/>
                </a:solidFill>
                <a:latin typeface="Roboto Medium"/>
                <a:ea typeface="Roboto Medium"/>
                <a:cs typeface="Roboto Medium"/>
              </a:rPr>
              <a:t>x1 = </a:t>
            </a:r>
            <a:r>
              <a:rPr lang="en-US" altLang="en-US" dirty="0" err="1">
                <a:solidFill>
                  <a:schemeClr val="tx1"/>
                </a:solidFill>
                <a:latin typeface="Roboto Medium"/>
                <a:ea typeface="Roboto Medium"/>
                <a:cs typeface="Roboto Medium"/>
              </a:rPr>
              <a:t>np.arange</a:t>
            </a:r>
            <a:r>
              <a:rPr lang="en-US" altLang="en-US" dirty="0">
                <a:solidFill>
                  <a:schemeClr val="tx1"/>
                </a:solidFill>
                <a:latin typeface="Roboto Medium"/>
                <a:ea typeface="Roboto Medium"/>
                <a:cs typeface="Roboto Medium"/>
              </a:rPr>
              <a:t>(1,10, 3)</a:t>
            </a:r>
          </a:p>
          <a:p>
            <a:pPr marL="0" indent="0">
              <a:spcBef>
                <a:spcPct val="0"/>
              </a:spcBef>
              <a:spcAft>
                <a:spcPts val="1396"/>
              </a:spcAft>
              <a:buNone/>
            </a:pPr>
            <a:r>
              <a:rPr lang="en-US" altLang="en-US" dirty="0">
                <a:solidFill>
                  <a:schemeClr val="tx1"/>
                </a:solidFill>
                <a:latin typeface="Roboto Medium"/>
                <a:ea typeface="Roboto Medium"/>
                <a:cs typeface="Roboto Medium"/>
              </a:rPr>
              <a:t>x2 = </a:t>
            </a:r>
            <a:r>
              <a:rPr lang="en-US" dirty="0" err="1">
                <a:solidFill>
                  <a:schemeClr val="tx1"/>
                </a:solidFill>
              </a:rPr>
              <a:t>np.ones</a:t>
            </a:r>
            <a:r>
              <a:rPr lang="en-US" dirty="0">
                <a:solidFill>
                  <a:schemeClr val="tx1"/>
                </a:solidFill>
              </a:rPr>
              <a:t>((3, 3))</a:t>
            </a:r>
          </a:p>
          <a:p>
            <a:pPr marL="0" indent="0">
              <a:spcBef>
                <a:spcPct val="0"/>
              </a:spcBef>
              <a:spcAft>
                <a:spcPts val="1396"/>
              </a:spcAft>
              <a:buNone/>
            </a:pPr>
            <a:r>
              <a:rPr lang="en-US" altLang="en-US" dirty="0">
                <a:solidFill>
                  <a:schemeClr val="tx1"/>
                </a:solidFill>
                <a:latin typeface="Roboto Medium"/>
                <a:ea typeface="Roboto Medium"/>
                <a:cs typeface="Roboto Medium"/>
              </a:rPr>
              <a:t>x3 = </a:t>
            </a:r>
            <a:r>
              <a:rPr lang="en-US" altLang="en-US" dirty="0" err="1">
                <a:solidFill>
                  <a:schemeClr val="tx1"/>
                </a:solidFill>
                <a:latin typeface="Roboto Medium"/>
                <a:ea typeface="Roboto Medium"/>
                <a:cs typeface="Roboto Medium"/>
              </a:rPr>
              <a:t>np.random.randint</a:t>
            </a:r>
            <a:r>
              <a:rPr lang="en-US" altLang="en-US" dirty="0">
                <a:solidFill>
                  <a:schemeClr val="tx1"/>
                </a:solidFill>
                <a:latin typeface="Roboto Medium"/>
                <a:ea typeface="Roboto Medium"/>
                <a:cs typeface="Roboto Medium"/>
              </a:rPr>
              <a:t>(10, size=(2, 3, 4))</a:t>
            </a:r>
          </a:p>
          <a:p>
            <a:pPr marL="0" indent="0">
              <a:spcBef>
                <a:spcPct val="0"/>
              </a:spcBef>
              <a:spcAft>
                <a:spcPts val="1396"/>
              </a:spcAft>
              <a:buNone/>
            </a:pPr>
            <a:r>
              <a:rPr lang="en-US" altLang="en-US" dirty="0">
                <a:solidFill>
                  <a:schemeClr val="tx1"/>
                </a:solidFill>
                <a:latin typeface="Roboto Medium"/>
                <a:ea typeface="Roboto Medium"/>
                <a:cs typeface="Roboto Medium"/>
              </a:rPr>
              <a:t>print('x1,x2,x3 dimensions:',x1.ndim,x2.ndim,x3.ndim)</a:t>
            </a:r>
          </a:p>
          <a:p>
            <a:pPr marL="0" indent="0">
              <a:spcBef>
                <a:spcPct val="0"/>
              </a:spcBef>
              <a:spcAft>
                <a:spcPts val="1396"/>
              </a:spcAft>
              <a:buNone/>
            </a:pPr>
            <a:r>
              <a:rPr lang="en-US" altLang="en-US" dirty="0">
                <a:solidFill>
                  <a:schemeClr val="tx1"/>
                </a:solidFill>
                <a:latin typeface="Roboto Medium"/>
                <a:ea typeface="Roboto Medium"/>
                <a:cs typeface="Roboto Medium"/>
              </a:rPr>
              <a:t>print('x1,x2,x3 shape:',x1.shape,x2.shape,x3.shape)</a:t>
            </a:r>
          </a:p>
          <a:p>
            <a:pPr marL="0" indent="0">
              <a:spcBef>
                <a:spcPct val="0"/>
              </a:spcBef>
              <a:spcAft>
                <a:spcPts val="1396"/>
              </a:spcAft>
              <a:buNone/>
            </a:pPr>
            <a:r>
              <a:rPr lang="en-US" altLang="en-US" dirty="0">
                <a:solidFill>
                  <a:schemeClr val="tx1"/>
                </a:solidFill>
                <a:latin typeface="Roboto Medium"/>
                <a:ea typeface="Roboto Medium"/>
                <a:cs typeface="Roboto Medium"/>
              </a:rPr>
              <a:t>print('x1,x2,x3 size:',x1.size,x2.size,x3.size)</a:t>
            </a:r>
          </a:p>
          <a:p>
            <a:pPr marL="0" indent="0">
              <a:spcBef>
                <a:spcPct val="0"/>
              </a:spcBef>
              <a:spcAft>
                <a:spcPts val="1396"/>
              </a:spcAft>
              <a:buNone/>
            </a:pPr>
            <a:r>
              <a:rPr lang="en-US" altLang="en-US" dirty="0">
                <a:solidFill>
                  <a:schemeClr val="tx1"/>
                </a:solidFill>
                <a:latin typeface="Roboto Medium"/>
                <a:ea typeface="Roboto Medium"/>
                <a:cs typeface="Roboto Medium"/>
              </a:rPr>
              <a:t>print('x1=',x1)</a:t>
            </a:r>
          </a:p>
          <a:p>
            <a:pPr marL="0" indent="0">
              <a:spcBef>
                <a:spcPct val="0"/>
              </a:spcBef>
              <a:spcAft>
                <a:spcPts val="1396"/>
              </a:spcAft>
              <a:buNone/>
            </a:pPr>
            <a:r>
              <a:rPr lang="en-US" altLang="en-US" dirty="0">
                <a:solidFill>
                  <a:schemeClr val="tx1"/>
                </a:solidFill>
                <a:latin typeface="Roboto Medium"/>
                <a:ea typeface="Roboto Medium"/>
                <a:cs typeface="Roboto Medium"/>
              </a:rPr>
              <a:t>print('x2=',x2)</a:t>
            </a:r>
          </a:p>
          <a:p>
            <a:pPr marL="0" indent="0">
              <a:spcBef>
                <a:spcPct val="0"/>
              </a:spcBef>
              <a:spcAft>
                <a:spcPts val="1396"/>
              </a:spcAft>
              <a:buNone/>
            </a:pPr>
            <a:r>
              <a:rPr lang="en-US" altLang="en-US" dirty="0">
                <a:solidFill>
                  <a:schemeClr val="tx1"/>
                </a:solidFill>
                <a:latin typeface="Roboto Medium"/>
                <a:ea typeface="Roboto Medium"/>
                <a:cs typeface="Roboto Medium"/>
              </a:rPr>
              <a:t>print('x3=',x3)</a:t>
            </a:r>
          </a:p>
          <a:p>
            <a:pPr marL="0" indent="0">
              <a:spcBef>
                <a:spcPct val="0"/>
              </a:spcBef>
              <a:spcAft>
                <a:spcPts val="1396"/>
              </a:spcAft>
              <a:buNone/>
            </a:pPr>
            <a:endParaRPr lang="en-US" altLang="en-US" dirty="0">
              <a:solidFill>
                <a:schemeClr val="tx1"/>
              </a:solidFill>
              <a:latin typeface="Roboto Medium"/>
              <a:ea typeface="Roboto Medium"/>
              <a:cs typeface="Roboto Medium"/>
            </a:endParaRPr>
          </a:p>
        </p:txBody>
      </p:sp>
      <p:sp>
        <p:nvSpPr>
          <p:cNvPr id="56324" name="Text Placeholder 2"/>
          <p:cNvSpPr txBox="1">
            <a:spLocks/>
          </p:cNvSpPr>
          <p:nvPr/>
        </p:nvSpPr>
        <p:spPr bwMode="auto">
          <a:xfrm>
            <a:off x="7467600" y="245271"/>
            <a:ext cx="4114800" cy="5867400"/>
          </a:xfrm>
          <a:prstGeom prst="rect">
            <a:avLst/>
          </a:prstGeom>
          <a:ln/>
        </p:spPr>
        <p:style>
          <a:lnRef idx="2">
            <a:schemeClr val="dk1"/>
          </a:lnRef>
          <a:fillRef idx="1">
            <a:schemeClr val="lt1"/>
          </a:fillRef>
          <a:effectRef idx="0">
            <a:schemeClr val="dk1"/>
          </a:effectRef>
          <a:fontRef idx="minor">
            <a:schemeClr val="dk1"/>
          </a:fontRef>
        </p:style>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defTabSz="1304925" eaLnBrk="0" fontAlgn="base" hangingPunct="0">
              <a:spcBef>
                <a:spcPct val="0"/>
              </a:spcBef>
              <a:spcAft>
                <a:spcPct val="0"/>
              </a:spcAft>
              <a:defRPr sz="2600">
                <a:solidFill>
                  <a:schemeClr val="tx1"/>
                </a:solidFill>
                <a:latin typeface="Calibri" panose="020F0502020204030204" pitchFamily="34" charset="0"/>
              </a:defRPr>
            </a:lvl6pPr>
            <a:lvl7pPr marL="2225675" indent="-782638" defTabSz="1304925" eaLnBrk="0" fontAlgn="base" hangingPunct="0">
              <a:spcBef>
                <a:spcPct val="0"/>
              </a:spcBef>
              <a:spcAft>
                <a:spcPct val="0"/>
              </a:spcAft>
              <a:defRPr sz="2600">
                <a:solidFill>
                  <a:schemeClr val="tx1"/>
                </a:solidFill>
                <a:latin typeface="Calibri" panose="020F0502020204030204" pitchFamily="34" charset="0"/>
              </a:defRPr>
            </a:lvl7pPr>
            <a:lvl8pPr marL="2682875" indent="-782638" defTabSz="1304925" eaLnBrk="0" fontAlgn="base" hangingPunct="0">
              <a:spcBef>
                <a:spcPct val="0"/>
              </a:spcBef>
              <a:spcAft>
                <a:spcPct val="0"/>
              </a:spcAft>
              <a:defRPr sz="2600">
                <a:solidFill>
                  <a:schemeClr val="tx1"/>
                </a:solidFill>
                <a:latin typeface="Calibri" panose="020F0502020204030204" pitchFamily="34" charset="0"/>
              </a:defRPr>
            </a:lvl8pPr>
            <a:lvl9pPr marL="3140075" indent="-782638" defTabSz="1304925" eaLnBrk="0" fontAlgn="base" hangingPunct="0">
              <a:spcBef>
                <a:spcPct val="0"/>
              </a:spcBef>
              <a:spcAft>
                <a:spcPct val="0"/>
              </a:spcAft>
              <a:defRPr sz="2600">
                <a:solidFill>
                  <a:schemeClr val="tx1"/>
                </a:solidFill>
                <a:latin typeface="Calibri" panose="020F0502020204030204" pitchFamily="34" charset="0"/>
              </a:defRPr>
            </a:lvl9pPr>
          </a:lstStyle>
          <a:p>
            <a:pPr>
              <a:spcAft>
                <a:spcPts val="1396"/>
              </a:spcAft>
            </a:pPr>
            <a:r>
              <a:rPr lang="en-US" altLang="en-US" sz="1800" b="1" dirty="0">
                <a:latin typeface="Roboto Medium"/>
                <a:ea typeface="Roboto Medium"/>
                <a:cs typeface="Roboto Medium"/>
              </a:rPr>
              <a:t>Output:</a:t>
            </a:r>
          </a:p>
          <a:p>
            <a:pPr>
              <a:spcAft>
                <a:spcPts val="1396"/>
              </a:spcAft>
            </a:pPr>
            <a:r>
              <a:rPr lang="fr-FR" altLang="en-US" sz="1800" dirty="0">
                <a:latin typeface="Roboto Medium"/>
                <a:ea typeface="Calibri" panose="020F0502020204030204" pitchFamily="34" charset="0"/>
                <a:cs typeface="Times New Roman" panose="02020603050405020304" pitchFamily="18" charset="0"/>
              </a:rPr>
              <a:t>x1,x2,x3 dimensions: 1 2 3</a:t>
            </a:r>
          </a:p>
          <a:p>
            <a:pPr>
              <a:spcAft>
                <a:spcPts val="1396"/>
              </a:spcAft>
            </a:pPr>
            <a:r>
              <a:rPr lang="en-US" altLang="en-US" sz="1800" dirty="0">
                <a:latin typeface="Roboto Medium"/>
                <a:ea typeface="Calibri" panose="020F0502020204030204" pitchFamily="34" charset="0"/>
                <a:cs typeface="Times New Roman" panose="02020603050405020304" pitchFamily="18" charset="0"/>
              </a:rPr>
              <a:t>x1,x2,x3 shape: (3,) (3,3) (2, 3, 4)</a:t>
            </a:r>
          </a:p>
          <a:p>
            <a:pPr>
              <a:spcAft>
                <a:spcPts val="1396"/>
              </a:spcAft>
            </a:pPr>
            <a:r>
              <a:rPr lang="en-US" altLang="en-US" sz="1800" dirty="0">
                <a:latin typeface="Roboto Medium"/>
                <a:ea typeface="Calibri" panose="020F0502020204030204" pitchFamily="34" charset="0"/>
                <a:cs typeface="Times New Roman" panose="02020603050405020304" pitchFamily="18" charset="0"/>
              </a:rPr>
              <a:t>x1,x2,x3 size: 3 9 24</a:t>
            </a:r>
          </a:p>
          <a:p>
            <a:pPr>
              <a:spcAft>
                <a:spcPts val="1396"/>
              </a:spcAft>
            </a:pPr>
            <a:r>
              <a:rPr lang="en-IN" altLang="en-US" sz="1800" dirty="0">
                <a:latin typeface="Roboto Medium"/>
                <a:ea typeface="Calibri" panose="020F0502020204030204" pitchFamily="34" charset="0"/>
                <a:cs typeface="Times New Roman" panose="02020603050405020304" pitchFamily="18" charset="0"/>
              </a:rPr>
              <a:t>x1=array( [1,4,7])</a:t>
            </a:r>
          </a:p>
          <a:p>
            <a:pPr>
              <a:spcAft>
                <a:spcPts val="1396"/>
              </a:spcAft>
            </a:pPr>
            <a:r>
              <a:rPr lang="en-IN" altLang="en-US" sz="1800" dirty="0">
                <a:latin typeface="Roboto Medium"/>
                <a:ea typeface="Calibri" panose="020F0502020204030204" pitchFamily="34" charset="0"/>
                <a:cs typeface="Times New Roman" panose="02020603050405020304" pitchFamily="18" charset="0"/>
              </a:rPr>
              <a:t>x2= </a:t>
            </a:r>
            <a:r>
              <a:rPr lang="en-US" altLang="en-US" sz="1800" dirty="0">
                <a:latin typeface="Roboto Medium"/>
                <a:ea typeface="Calibri" panose="020F0502020204030204" pitchFamily="34" charset="0"/>
                <a:cs typeface="Times New Roman" panose="02020603050405020304" pitchFamily="18" charset="0"/>
              </a:rPr>
              <a:t>array([[1., 1., 1.],</a:t>
            </a:r>
          </a:p>
          <a:p>
            <a:pPr>
              <a:spcAft>
                <a:spcPts val="1396"/>
              </a:spcAft>
            </a:pPr>
            <a:r>
              <a:rPr lang="en-US" altLang="en-US" sz="1800" dirty="0">
                <a:latin typeface="Roboto Medium"/>
                <a:ea typeface="Calibri" panose="020F0502020204030204" pitchFamily="34" charset="0"/>
                <a:cs typeface="Times New Roman" panose="02020603050405020304" pitchFamily="18" charset="0"/>
              </a:rPr>
              <a:t>       [1., 1., 1.],</a:t>
            </a:r>
          </a:p>
          <a:p>
            <a:pPr>
              <a:spcAft>
                <a:spcPts val="1396"/>
              </a:spcAft>
            </a:pPr>
            <a:r>
              <a:rPr lang="en-US" altLang="en-US" sz="1800" dirty="0">
                <a:latin typeface="Roboto Medium"/>
                <a:ea typeface="Calibri" panose="020F0502020204030204" pitchFamily="34" charset="0"/>
                <a:cs typeface="Times New Roman" panose="02020603050405020304" pitchFamily="18" charset="0"/>
              </a:rPr>
              <a:t>       [1., 1., 1.]]) </a:t>
            </a:r>
          </a:p>
          <a:p>
            <a:pPr>
              <a:spcAft>
                <a:spcPts val="1396"/>
              </a:spcAft>
            </a:pPr>
            <a:r>
              <a:rPr lang="en-IN" altLang="en-US" sz="1800" dirty="0">
                <a:latin typeface="Roboto Medium"/>
                <a:ea typeface="Calibri" panose="020F0502020204030204" pitchFamily="34" charset="0"/>
                <a:cs typeface="Times New Roman" panose="02020603050405020304" pitchFamily="18" charset="0"/>
              </a:rPr>
              <a:t>x3= array([[ [5 2 8 8]</a:t>
            </a:r>
          </a:p>
          <a:p>
            <a:pPr>
              <a:spcAft>
                <a:spcPts val="1396"/>
              </a:spcAft>
            </a:pPr>
            <a:r>
              <a:rPr lang="en-IN" altLang="en-US" sz="1800" dirty="0">
                <a:latin typeface="Roboto Medium"/>
                <a:ea typeface="Calibri" panose="020F0502020204030204" pitchFamily="34" charset="0"/>
                <a:cs typeface="Times New Roman" panose="02020603050405020304" pitchFamily="18" charset="0"/>
              </a:rPr>
              <a:t>           [5 8 7 4]</a:t>
            </a:r>
          </a:p>
          <a:p>
            <a:pPr>
              <a:spcAft>
                <a:spcPts val="1396"/>
              </a:spcAft>
            </a:pPr>
            <a:r>
              <a:rPr lang="en-IN" altLang="en-US" sz="1800" dirty="0">
                <a:latin typeface="Roboto Medium"/>
                <a:ea typeface="Calibri" panose="020F0502020204030204" pitchFamily="34" charset="0"/>
                <a:cs typeface="Times New Roman" panose="02020603050405020304" pitchFamily="18" charset="0"/>
              </a:rPr>
              <a:t>           [4 1 0 9]]</a:t>
            </a:r>
          </a:p>
          <a:p>
            <a:pPr>
              <a:spcAft>
                <a:spcPts val="1396"/>
              </a:spcAft>
            </a:pPr>
            <a:r>
              <a:rPr lang="en-IN" altLang="en-US" sz="1800" dirty="0">
                <a:latin typeface="Roboto Medium"/>
                <a:ea typeface="Calibri" panose="020F0502020204030204" pitchFamily="34" charset="0"/>
                <a:cs typeface="Times New Roman" panose="02020603050405020304" pitchFamily="18" charset="0"/>
              </a:rPr>
              <a:t>           [[5 3 1 4]</a:t>
            </a:r>
          </a:p>
          <a:p>
            <a:pPr>
              <a:spcAft>
                <a:spcPts val="1396"/>
              </a:spcAft>
            </a:pPr>
            <a:r>
              <a:rPr lang="en-IN" altLang="en-US" sz="1800" dirty="0">
                <a:latin typeface="Roboto Medium"/>
                <a:ea typeface="Calibri" panose="020F0502020204030204" pitchFamily="34" charset="0"/>
                <a:cs typeface="Times New Roman" panose="02020603050405020304" pitchFamily="18" charset="0"/>
              </a:rPr>
              <a:t>           [4 1 5 0]</a:t>
            </a:r>
          </a:p>
          <a:p>
            <a:pPr>
              <a:spcAft>
                <a:spcPts val="1396"/>
              </a:spcAft>
            </a:pPr>
            <a:r>
              <a:rPr lang="en-IN" altLang="en-US" sz="1800" dirty="0">
                <a:latin typeface="Roboto Medium"/>
                <a:ea typeface="Calibri" panose="020F0502020204030204" pitchFamily="34" charset="0"/>
                <a:cs typeface="Times New Roman" panose="02020603050405020304" pitchFamily="18" charset="0"/>
              </a:rPr>
              <a:t>           [1 7 1 0]]] )</a:t>
            </a:r>
          </a:p>
          <a:p>
            <a:pPr>
              <a:spcAft>
                <a:spcPts val="1396"/>
              </a:spcAft>
            </a:pPr>
            <a:endParaRPr lang="en-IN" altLang="en-US" sz="1800" dirty="0">
              <a:latin typeface="Roboto Medium"/>
              <a:ea typeface="Calibri" panose="020F0502020204030204" pitchFamily="34" charset="0"/>
              <a:cs typeface="Times New Roman" panose="02020603050405020304" pitchFamily="18" charset="0"/>
            </a:endParaRPr>
          </a:p>
        </p:txBody>
      </p:sp>
      <p:sp>
        <p:nvSpPr>
          <p:cNvPr id="5" name="Title 1"/>
          <p:cNvSpPr>
            <a:spLocks noGrp="1"/>
          </p:cNvSpPr>
          <p:nvPr>
            <p:ph type="title"/>
          </p:nvPr>
        </p:nvSpPr>
        <p:spPr>
          <a:xfrm>
            <a:off x="30480" y="74614"/>
            <a:ext cx="4693920" cy="839787"/>
          </a:xfrm>
        </p:spPr>
        <p:txBody>
          <a:bodyPr/>
          <a:lstStyle/>
          <a:p>
            <a:pPr>
              <a:defRPr/>
            </a:pPr>
            <a:r>
              <a:rPr lang="en-US" dirty="0"/>
              <a:t>Attributes of arrays</a:t>
            </a:r>
            <a:endParaRPr lang="en-IN" dirty="0"/>
          </a:p>
        </p:txBody>
      </p:sp>
    </p:spTree>
    <p:extLst>
      <p:ext uri="{BB962C8B-B14F-4D97-AF65-F5344CB8AC3E}">
        <p14:creationId xmlns:p14="http://schemas.microsoft.com/office/powerpoint/2010/main" val="1191058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Placeholder 2"/>
          <p:cNvSpPr>
            <a:spLocks noGrp="1"/>
          </p:cNvSpPr>
          <p:nvPr>
            <p:ph type="body" sz="quarter" idx="17"/>
          </p:nvPr>
        </p:nvSpPr>
        <p:spPr bwMode="auto">
          <a:xfrm>
            <a:off x="1083781" y="1295400"/>
            <a:ext cx="9965219" cy="48934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sz="2800" dirty="0">
                <a:solidFill>
                  <a:schemeClr val="tx1"/>
                </a:solidFill>
                <a:latin typeface="Roboto Medium"/>
                <a:ea typeface="Roboto Medium"/>
                <a:cs typeface="Roboto Medium"/>
              </a:rPr>
              <a:t>print("</a:t>
            </a:r>
            <a:r>
              <a:rPr lang="en-US" altLang="en-US" sz="2800" dirty="0" err="1">
                <a:solidFill>
                  <a:schemeClr val="tx1"/>
                </a:solidFill>
                <a:latin typeface="Roboto Medium"/>
                <a:ea typeface="Roboto Medium"/>
                <a:cs typeface="Roboto Medium"/>
              </a:rPr>
              <a:t>dtype</a:t>
            </a:r>
            <a:r>
              <a:rPr lang="en-US" altLang="en-US" sz="2800" dirty="0">
                <a:solidFill>
                  <a:schemeClr val="tx1"/>
                </a:solidFill>
                <a:latin typeface="Roboto Medium"/>
                <a:ea typeface="Roboto Medium"/>
                <a:cs typeface="Roboto Medium"/>
              </a:rPr>
              <a:t>:", x1.dtype,x2.dtype,x3.dtype)</a:t>
            </a:r>
          </a:p>
          <a:p>
            <a:pPr marL="0" indent="0">
              <a:spcBef>
                <a:spcPct val="0"/>
              </a:spcBef>
              <a:spcAft>
                <a:spcPts val="1396"/>
              </a:spcAft>
              <a:buNone/>
            </a:pPr>
            <a:r>
              <a:rPr lang="en-US" altLang="en-US" sz="2800" dirty="0">
                <a:solidFill>
                  <a:schemeClr val="tx1"/>
                </a:solidFill>
                <a:latin typeface="Roboto Medium"/>
                <a:ea typeface="Roboto Medium"/>
                <a:cs typeface="Roboto Medium"/>
              </a:rPr>
              <a:t>print("</a:t>
            </a:r>
            <a:r>
              <a:rPr lang="en-US" altLang="en-US" sz="2800" dirty="0" err="1">
                <a:solidFill>
                  <a:schemeClr val="tx1"/>
                </a:solidFill>
                <a:latin typeface="Roboto Medium"/>
                <a:ea typeface="Roboto Medium"/>
                <a:cs typeface="Roboto Medium"/>
              </a:rPr>
              <a:t>itemsize</a:t>
            </a:r>
            <a:r>
              <a:rPr lang="en-US" altLang="en-US" sz="2800" dirty="0">
                <a:solidFill>
                  <a:schemeClr val="tx1"/>
                </a:solidFill>
                <a:latin typeface="Roboto Medium"/>
                <a:ea typeface="Roboto Medium"/>
                <a:cs typeface="Roboto Medium"/>
              </a:rPr>
              <a:t>:", x1.itemsize, "bytes")</a:t>
            </a:r>
          </a:p>
          <a:p>
            <a:pPr marL="0" indent="0">
              <a:spcBef>
                <a:spcPct val="0"/>
              </a:spcBef>
              <a:spcAft>
                <a:spcPts val="1396"/>
              </a:spcAft>
              <a:buNone/>
            </a:pPr>
            <a:r>
              <a:rPr lang="en-US" altLang="en-US" sz="2800" dirty="0">
                <a:solidFill>
                  <a:schemeClr val="tx1"/>
                </a:solidFill>
                <a:latin typeface="Roboto Medium"/>
                <a:ea typeface="Roboto Medium"/>
                <a:cs typeface="Roboto Medium"/>
              </a:rPr>
              <a:t>print("</a:t>
            </a:r>
            <a:r>
              <a:rPr lang="en-US" altLang="en-US" sz="2800" dirty="0" err="1">
                <a:solidFill>
                  <a:schemeClr val="tx1"/>
                </a:solidFill>
                <a:latin typeface="Roboto Medium"/>
                <a:ea typeface="Roboto Medium"/>
                <a:cs typeface="Roboto Medium"/>
              </a:rPr>
              <a:t>nbytes</a:t>
            </a:r>
            <a:r>
              <a:rPr lang="en-US" altLang="en-US" sz="2800" dirty="0">
                <a:solidFill>
                  <a:schemeClr val="tx1"/>
                </a:solidFill>
                <a:latin typeface="Roboto Medium"/>
                <a:ea typeface="Roboto Medium"/>
                <a:cs typeface="Roboto Medium"/>
              </a:rPr>
              <a:t>:", x1.nbytes, "bytes")</a:t>
            </a:r>
          </a:p>
          <a:p>
            <a:pPr marL="0" indent="0">
              <a:spcBef>
                <a:spcPct val="0"/>
              </a:spcBef>
              <a:spcAft>
                <a:spcPts val="1396"/>
              </a:spcAft>
              <a:buNone/>
            </a:pPr>
            <a:endParaRPr lang="en-US" altLang="en-US" sz="2800" b="1" dirty="0">
              <a:solidFill>
                <a:schemeClr val="tx1"/>
              </a:solidFill>
              <a:latin typeface="Roboto Medium"/>
              <a:ea typeface="Roboto Medium"/>
              <a:cs typeface="Roboto Medium"/>
            </a:endParaRPr>
          </a:p>
          <a:p>
            <a:pPr marL="0" indent="0">
              <a:spcBef>
                <a:spcPct val="0"/>
              </a:spcBef>
              <a:spcAft>
                <a:spcPts val="1396"/>
              </a:spcAft>
              <a:buNone/>
            </a:pPr>
            <a:r>
              <a:rPr lang="en-US" altLang="en-US" sz="2800" b="1" dirty="0">
                <a:solidFill>
                  <a:schemeClr val="tx1"/>
                </a:solidFill>
                <a:latin typeface="Roboto Medium"/>
                <a:ea typeface="Roboto Medium"/>
                <a:cs typeface="Roboto Medium"/>
              </a:rPr>
              <a:t>Output:</a:t>
            </a:r>
          </a:p>
          <a:p>
            <a:pPr marL="0" indent="0">
              <a:spcBef>
                <a:spcPct val="0"/>
              </a:spcBef>
              <a:spcAft>
                <a:spcPts val="1396"/>
              </a:spcAft>
              <a:buNone/>
            </a:pPr>
            <a:r>
              <a:rPr lang="en-US" altLang="en-US" sz="2800" b="1" dirty="0" err="1">
                <a:solidFill>
                  <a:schemeClr val="tx1"/>
                </a:solidFill>
                <a:latin typeface="Roboto Medium"/>
                <a:ea typeface="Roboto Medium"/>
                <a:cs typeface="Roboto Medium"/>
              </a:rPr>
              <a:t>dtype</a:t>
            </a:r>
            <a:r>
              <a:rPr lang="en-US" altLang="en-US" sz="2800" b="1" dirty="0">
                <a:solidFill>
                  <a:schemeClr val="tx1"/>
                </a:solidFill>
                <a:latin typeface="Roboto Medium"/>
                <a:ea typeface="Roboto Medium"/>
                <a:cs typeface="Roboto Medium"/>
              </a:rPr>
              <a:t>: int32 float64 int32</a:t>
            </a:r>
          </a:p>
          <a:p>
            <a:pPr marL="0" indent="0">
              <a:spcBef>
                <a:spcPct val="0"/>
              </a:spcBef>
              <a:spcAft>
                <a:spcPts val="1396"/>
              </a:spcAft>
              <a:buNone/>
            </a:pPr>
            <a:r>
              <a:rPr lang="en-US" altLang="en-US" sz="2800" dirty="0" err="1">
                <a:solidFill>
                  <a:schemeClr val="tx1"/>
                </a:solidFill>
                <a:latin typeface="Roboto Medium"/>
                <a:ea typeface="Roboto Medium"/>
                <a:cs typeface="Roboto Medium"/>
              </a:rPr>
              <a:t>itemsize</a:t>
            </a:r>
            <a:r>
              <a:rPr lang="en-US" altLang="en-US" sz="2800" dirty="0">
                <a:solidFill>
                  <a:schemeClr val="tx1"/>
                </a:solidFill>
                <a:latin typeface="Roboto Medium"/>
                <a:ea typeface="Roboto Medium"/>
                <a:cs typeface="Roboto Medium"/>
              </a:rPr>
              <a:t>: 4 bytes 8 bytes 4 bytes </a:t>
            </a:r>
          </a:p>
          <a:p>
            <a:pPr marL="0" indent="0">
              <a:spcBef>
                <a:spcPct val="0"/>
              </a:spcBef>
              <a:spcAft>
                <a:spcPts val="1396"/>
              </a:spcAft>
              <a:buNone/>
            </a:pPr>
            <a:r>
              <a:rPr lang="en-US" altLang="en-US" sz="2800" dirty="0" err="1">
                <a:solidFill>
                  <a:schemeClr val="tx1"/>
                </a:solidFill>
                <a:latin typeface="Roboto Medium"/>
                <a:ea typeface="Roboto Medium"/>
                <a:cs typeface="Roboto Medium"/>
              </a:rPr>
              <a:t>nbytes</a:t>
            </a:r>
            <a:r>
              <a:rPr lang="en-US" altLang="en-US" sz="2800" dirty="0">
                <a:solidFill>
                  <a:schemeClr val="tx1"/>
                </a:solidFill>
                <a:latin typeface="Roboto Medium"/>
                <a:ea typeface="Roboto Medium"/>
                <a:cs typeface="Roboto Medium"/>
              </a:rPr>
              <a:t>: 12 bytes 72 bytes 96 bytes</a:t>
            </a:r>
          </a:p>
        </p:txBody>
      </p:sp>
      <p:sp>
        <p:nvSpPr>
          <p:cNvPr id="6" name="Title 1"/>
          <p:cNvSpPr>
            <a:spLocks noGrp="1"/>
          </p:cNvSpPr>
          <p:nvPr>
            <p:ph type="title"/>
          </p:nvPr>
        </p:nvSpPr>
        <p:spPr>
          <a:xfrm>
            <a:off x="304800" y="241156"/>
            <a:ext cx="9438745" cy="838729"/>
          </a:xfrm>
        </p:spPr>
        <p:txBody>
          <a:bodyPr/>
          <a:lstStyle/>
          <a:p>
            <a:pPr>
              <a:defRPr/>
            </a:pPr>
            <a:r>
              <a:rPr lang="en-IN" dirty="0"/>
              <a:t>At</a:t>
            </a:r>
            <a:r>
              <a:rPr lang="en-US" dirty="0"/>
              <a:t>tributes of arrays</a:t>
            </a:r>
            <a:endParaRPr lang="en-IN" dirty="0"/>
          </a:p>
        </p:txBody>
      </p:sp>
    </p:spTree>
    <p:extLst>
      <p:ext uri="{BB962C8B-B14F-4D97-AF65-F5344CB8AC3E}">
        <p14:creationId xmlns:p14="http://schemas.microsoft.com/office/powerpoint/2010/main" val="2723683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44</a:t>
            </a:fld>
            <a:endParaRPr lang="en-NZ"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583117" y="381000"/>
            <a:ext cx="10801201" cy="4320480"/>
          </a:xfrm>
        </p:spPr>
        <p:txBody>
          <a:bodyPr/>
          <a:lstStyle/>
          <a:p>
            <a:pPr>
              <a:buNone/>
            </a:pPr>
            <a:r>
              <a:rPr lang="en-US" sz="2800" b="1" dirty="0"/>
              <a:t>Check Number of Dimensions?</a:t>
            </a:r>
          </a:p>
          <a:p>
            <a:pPr>
              <a:buFont typeface="Arial" pitchFamily="34" charset="0"/>
              <a:buChar char="•"/>
            </a:pPr>
            <a:r>
              <a:rPr lang="en-US" dirty="0">
                <a:solidFill>
                  <a:schemeClr val="tx1"/>
                </a:solidFill>
              </a:rPr>
              <a:t>NumPy Arrays provides the ndim attribute that returns an integer that tells us how many dimensions the array have.</a:t>
            </a:r>
          </a:p>
          <a:p>
            <a:pPr>
              <a:buNone/>
            </a:pPr>
            <a:r>
              <a:rPr lang="en-US" b="1" dirty="0">
                <a:solidFill>
                  <a:schemeClr val="tx1"/>
                </a:solidFill>
              </a:rPr>
              <a:t>Example :</a:t>
            </a:r>
            <a:r>
              <a:rPr lang="en-US" dirty="0">
                <a:solidFill>
                  <a:schemeClr val="tx1"/>
                </a:solidFill>
              </a:rPr>
              <a:t>Check how many dimensions the arrays have:           </a:t>
            </a:r>
            <a:r>
              <a:rPr lang="en-US" b="1" dirty="0">
                <a:solidFill>
                  <a:schemeClr val="tx1"/>
                </a:solidFill>
              </a:rPr>
              <a:t>OUTPUT</a:t>
            </a:r>
          </a:p>
          <a:p>
            <a:pPr>
              <a:buNone/>
            </a:pPr>
            <a:r>
              <a:rPr lang="en-US" dirty="0">
                <a:solidFill>
                  <a:schemeClr val="tx1"/>
                </a:solidFill>
              </a:rPr>
              <a:t>import numpy as np</a:t>
            </a:r>
            <a:br>
              <a:rPr lang="en-US" dirty="0">
                <a:solidFill>
                  <a:schemeClr val="tx1"/>
                </a:solidFill>
              </a:rPr>
            </a:br>
            <a:r>
              <a:rPr lang="en-US" dirty="0">
                <a:solidFill>
                  <a:schemeClr val="tx1"/>
                </a:solidFill>
              </a:rPr>
              <a:t>a = np.array(42)</a:t>
            </a:r>
            <a:br>
              <a:rPr lang="en-US" dirty="0">
                <a:solidFill>
                  <a:schemeClr val="tx1"/>
                </a:solidFill>
              </a:rPr>
            </a:br>
            <a:r>
              <a:rPr lang="en-US" dirty="0">
                <a:solidFill>
                  <a:schemeClr val="tx1"/>
                </a:solidFill>
              </a:rPr>
              <a:t>b = np.array([1, 2, 3, 4, 5])</a:t>
            </a:r>
            <a:br>
              <a:rPr lang="en-US" dirty="0">
                <a:solidFill>
                  <a:schemeClr val="tx1"/>
                </a:solidFill>
              </a:rPr>
            </a:br>
            <a:r>
              <a:rPr lang="en-US" dirty="0">
                <a:solidFill>
                  <a:schemeClr val="tx1"/>
                </a:solidFill>
              </a:rPr>
              <a:t>c = np.array([[1, 2, 3], [4, 5, 6]])</a:t>
            </a:r>
            <a:br>
              <a:rPr lang="en-US" dirty="0">
                <a:solidFill>
                  <a:schemeClr val="tx1"/>
                </a:solidFill>
              </a:rPr>
            </a:br>
            <a:r>
              <a:rPr lang="en-US" dirty="0">
                <a:solidFill>
                  <a:schemeClr val="tx1"/>
                </a:solidFill>
              </a:rPr>
              <a:t>d = np.array([[[1, 2, 3], [4, 5, 6]], [[1, 2, 3], [4, 5, 6]]])</a:t>
            </a:r>
            <a:br>
              <a:rPr lang="en-US" dirty="0">
                <a:solidFill>
                  <a:schemeClr val="tx1"/>
                </a:solidFill>
              </a:rPr>
            </a:br>
            <a:r>
              <a:rPr lang="en-US" dirty="0">
                <a:solidFill>
                  <a:schemeClr val="tx1"/>
                </a:solidFill>
              </a:rPr>
              <a:t>print(</a:t>
            </a:r>
            <a:r>
              <a:rPr lang="en-US" dirty="0" err="1">
                <a:solidFill>
                  <a:schemeClr val="tx1"/>
                </a:solidFill>
              </a:rPr>
              <a:t>a.ndim</a:t>
            </a:r>
            <a:r>
              <a:rPr lang="en-US" dirty="0">
                <a:solidFill>
                  <a:schemeClr val="tx1"/>
                </a:solidFill>
              </a:rPr>
              <a:t>) </a:t>
            </a:r>
            <a:br>
              <a:rPr lang="en-US" dirty="0">
                <a:solidFill>
                  <a:schemeClr val="tx1"/>
                </a:solidFill>
              </a:rPr>
            </a:br>
            <a:r>
              <a:rPr lang="en-US" dirty="0">
                <a:solidFill>
                  <a:schemeClr val="tx1"/>
                </a:solidFill>
              </a:rPr>
              <a:t>print(</a:t>
            </a:r>
            <a:r>
              <a:rPr lang="en-US" dirty="0" err="1">
                <a:solidFill>
                  <a:schemeClr val="tx1"/>
                </a:solidFill>
              </a:rPr>
              <a:t>b.ndim</a:t>
            </a:r>
            <a:r>
              <a:rPr lang="en-US" dirty="0">
                <a:solidFill>
                  <a:schemeClr val="tx1"/>
                </a:solidFill>
              </a:rPr>
              <a:t>) </a:t>
            </a:r>
            <a:br>
              <a:rPr lang="en-US" dirty="0">
                <a:solidFill>
                  <a:schemeClr val="tx1"/>
                </a:solidFill>
              </a:rPr>
            </a:br>
            <a:r>
              <a:rPr lang="en-US" dirty="0">
                <a:solidFill>
                  <a:schemeClr val="tx1"/>
                </a:solidFill>
              </a:rPr>
              <a:t>print(</a:t>
            </a:r>
            <a:r>
              <a:rPr lang="en-US" dirty="0" err="1">
                <a:solidFill>
                  <a:schemeClr val="tx1"/>
                </a:solidFill>
              </a:rPr>
              <a:t>c.ndim</a:t>
            </a:r>
            <a:r>
              <a:rPr lang="en-US" dirty="0">
                <a:solidFill>
                  <a:schemeClr val="tx1"/>
                </a:solidFill>
              </a:rPr>
              <a:t>) </a:t>
            </a:r>
            <a:br>
              <a:rPr lang="en-US" dirty="0">
                <a:solidFill>
                  <a:schemeClr val="tx1"/>
                </a:solidFill>
              </a:rPr>
            </a:br>
            <a:r>
              <a:rPr lang="en-US" dirty="0">
                <a:solidFill>
                  <a:schemeClr val="tx1"/>
                </a:solidFill>
              </a:rPr>
              <a:t>print(</a:t>
            </a:r>
            <a:r>
              <a:rPr lang="en-US" dirty="0" err="1">
                <a:solidFill>
                  <a:schemeClr val="tx1"/>
                </a:solidFill>
              </a:rPr>
              <a:t>d.ndim</a:t>
            </a:r>
            <a:r>
              <a:rPr lang="en-US" dirty="0">
                <a:solidFill>
                  <a:schemeClr val="tx1"/>
                </a:solidFill>
              </a:rPr>
              <a:t>) </a:t>
            </a:r>
          </a:p>
          <a:p>
            <a:pPr>
              <a:buNone/>
            </a:pPr>
            <a:endParaRPr lang="en-IN" sz="2800" b="1" dirty="0"/>
          </a:p>
        </p:txBody>
      </p:sp>
      <p:pic>
        <p:nvPicPr>
          <p:cNvPr id="5" name="Picture 4"/>
          <p:cNvPicPr>
            <a:picLocks noChangeAspect="1"/>
          </p:cNvPicPr>
          <p:nvPr/>
        </p:nvPicPr>
        <p:blipFill>
          <a:blip r:embed="rId2"/>
          <a:stretch>
            <a:fillRect/>
          </a:stretch>
        </p:blipFill>
        <p:spPr>
          <a:xfrm>
            <a:off x="8991600" y="2819400"/>
            <a:ext cx="2238375" cy="2914650"/>
          </a:xfrm>
          <a:prstGeom prst="rect">
            <a:avLst/>
          </a:prstGeom>
        </p:spPr>
      </p:pic>
    </p:spTree>
    <p:extLst>
      <p:ext uri="{BB962C8B-B14F-4D97-AF65-F5344CB8AC3E}">
        <p14:creationId xmlns:p14="http://schemas.microsoft.com/office/powerpoint/2010/main" val="4243694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45</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695400" y="66674"/>
            <a:ext cx="11496600" cy="838202"/>
          </a:xfrm>
        </p:spPr>
        <p:txBody>
          <a:bodyPr/>
          <a:lstStyle/>
          <a:p>
            <a:pPr>
              <a:defRPr/>
            </a:pPr>
            <a:r>
              <a:rPr lang="en-IN" b="1" dirty="0">
                <a:solidFill>
                  <a:schemeClr val="tx1"/>
                </a:solidFill>
              </a:rPr>
              <a:t>Basics of </a:t>
            </a:r>
            <a:r>
              <a:rPr lang="en-IN" b="1" dirty="0" err="1">
                <a:solidFill>
                  <a:schemeClr val="tx1"/>
                </a:solidFill>
              </a:rPr>
              <a:t>Numpy</a:t>
            </a:r>
            <a:r>
              <a:rPr lang="en-IN" b="1" dirty="0">
                <a:solidFill>
                  <a:schemeClr val="tx1"/>
                </a:solidFill>
              </a:rPr>
              <a:t> Arrays  : </a:t>
            </a:r>
            <a:r>
              <a:rPr lang="en-US" b="1" dirty="0">
                <a:solidFill>
                  <a:schemeClr val="tx1"/>
                </a:solidFill>
              </a:rPr>
              <a:t>Indexing </a:t>
            </a:r>
            <a:endParaRPr lang="en-IN" b="1" dirty="0">
              <a:solidFill>
                <a:schemeClr val="tx1"/>
              </a:solidFill>
            </a:endParaRPr>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762000"/>
            <a:ext cx="10801201" cy="4320480"/>
          </a:xfrm>
        </p:spPr>
        <p:txBody>
          <a:bodyPr/>
          <a:lstStyle/>
          <a:p>
            <a:pPr>
              <a:buNone/>
            </a:pPr>
            <a:r>
              <a:rPr lang="en-US" b="1" dirty="0">
                <a:solidFill>
                  <a:schemeClr val="tx1"/>
                </a:solidFill>
              </a:rPr>
              <a:t>Access Array Elements</a:t>
            </a:r>
          </a:p>
          <a:p>
            <a:pPr>
              <a:buFont typeface="Arial" pitchFamily="34" charset="0"/>
              <a:buChar char="•"/>
            </a:pPr>
            <a:r>
              <a:rPr lang="en-US" dirty="0">
                <a:solidFill>
                  <a:schemeClr val="tx1"/>
                </a:solidFill>
              </a:rPr>
              <a:t>Array indexing is the same as accessing an array element.</a:t>
            </a:r>
          </a:p>
          <a:p>
            <a:pPr>
              <a:buFont typeface="Arial" pitchFamily="34" charset="0"/>
              <a:buChar char="•"/>
            </a:pPr>
            <a:r>
              <a:rPr lang="en-US" dirty="0">
                <a:solidFill>
                  <a:schemeClr val="tx1"/>
                </a:solidFill>
              </a:rPr>
              <a:t>You can access an array element by referring to its index number.</a:t>
            </a:r>
          </a:p>
          <a:p>
            <a:pPr>
              <a:buFont typeface="Arial" pitchFamily="34" charset="0"/>
              <a:buChar char="•"/>
            </a:pPr>
            <a:r>
              <a:rPr lang="en-US" dirty="0">
                <a:solidFill>
                  <a:schemeClr val="tx1"/>
                </a:solidFill>
              </a:rPr>
              <a:t>The indexes in NumPy arrays start with 0, meaning that the first element has index 0, and the second has index 1 etc.</a:t>
            </a:r>
          </a:p>
          <a:p>
            <a:pPr>
              <a:buNone/>
            </a:pPr>
            <a:r>
              <a:rPr lang="en-US" b="1" dirty="0">
                <a:solidFill>
                  <a:schemeClr val="tx1"/>
                </a:solidFill>
              </a:rPr>
              <a:t>Example</a:t>
            </a:r>
          </a:p>
          <a:p>
            <a:pPr>
              <a:buNone/>
            </a:pPr>
            <a:r>
              <a:rPr lang="en-US" dirty="0">
                <a:solidFill>
                  <a:schemeClr val="tx1"/>
                </a:solidFill>
              </a:rPr>
              <a:t>Get the first element from the following array:</a:t>
            </a:r>
          </a:p>
          <a:p>
            <a:pPr>
              <a:buNone/>
            </a:pPr>
            <a:r>
              <a:rPr lang="en-US" dirty="0">
                <a:solidFill>
                  <a:schemeClr val="tx1"/>
                </a:solidFill>
              </a:rPr>
              <a:t>import numpy as np</a:t>
            </a:r>
            <a:br>
              <a:rPr lang="en-US" dirty="0">
                <a:solidFill>
                  <a:schemeClr val="tx1"/>
                </a:solidFill>
              </a:rPr>
            </a:br>
            <a:r>
              <a:rPr lang="en-US" dirty="0">
                <a:solidFill>
                  <a:schemeClr val="tx1"/>
                </a:solidFill>
              </a:rPr>
              <a:t>arr = np.array([1, 2, 3, 4])</a:t>
            </a:r>
            <a:br>
              <a:rPr lang="en-US" dirty="0">
                <a:solidFill>
                  <a:schemeClr val="tx1"/>
                </a:solidFill>
              </a:rPr>
            </a:br>
            <a:r>
              <a:rPr lang="en-US" dirty="0">
                <a:solidFill>
                  <a:schemeClr val="tx1"/>
                </a:solidFill>
              </a:rPr>
              <a:t>print(arr[0]) </a:t>
            </a:r>
          </a:p>
          <a:p>
            <a:pPr>
              <a:buNone/>
            </a:pPr>
            <a:endParaRPr lang="en-IN" sz="2800" b="1" dirty="0"/>
          </a:p>
        </p:txBody>
      </p:sp>
      <p:pic>
        <p:nvPicPr>
          <p:cNvPr id="9218" name="Picture 2"/>
          <p:cNvPicPr>
            <a:picLocks noChangeAspect="1" noChangeArrowheads="1"/>
          </p:cNvPicPr>
          <p:nvPr/>
        </p:nvPicPr>
        <p:blipFill>
          <a:blip r:embed="rId2"/>
          <a:srcRect/>
          <a:stretch>
            <a:fillRect/>
          </a:stretch>
        </p:blipFill>
        <p:spPr bwMode="auto">
          <a:xfrm>
            <a:off x="5781601" y="4390466"/>
            <a:ext cx="6096000" cy="1809750"/>
          </a:xfrm>
          <a:prstGeom prst="rect">
            <a:avLst/>
          </a:prstGeom>
          <a:noFill/>
          <a:ln w="9525" cap="sq">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Placeholder 2"/>
          <p:cNvSpPr>
            <a:spLocks noGrp="1"/>
          </p:cNvSpPr>
          <p:nvPr>
            <p:ph type="body" sz="quarter" idx="17"/>
          </p:nvPr>
        </p:nvSpPr>
        <p:spPr bwMode="auto">
          <a:xfrm>
            <a:off x="2133600" y="845397"/>
            <a:ext cx="3200400" cy="5814483"/>
          </a:xfrm>
        </p:spPr>
        <p:style>
          <a:lnRef idx="2">
            <a:schemeClr val="dk1"/>
          </a:lnRef>
          <a:fillRef idx="1">
            <a:schemeClr val="lt1"/>
          </a:fillRef>
          <a:effectRef idx="0">
            <a:schemeClr val="dk1"/>
          </a:effectRef>
          <a:fontRef idx="minor">
            <a:schemeClr val="dk1"/>
          </a:fontRef>
        </p:style>
        <p:txBody>
          <a:bodyPr vert="horz" wrap="square" numCol="1" anchor="t" anchorCtr="0" compatLnSpc="1">
            <a:prstTxWarp prst="textNoShape">
              <a:avLst/>
            </a:prstTxWarp>
          </a:bodyPr>
          <a:lstStyle/>
          <a:p>
            <a:pPr marL="0" indent="0">
              <a:spcBef>
                <a:spcPct val="0"/>
              </a:spcBef>
              <a:spcAft>
                <a:spcPct val="0"/>
              </a:spcAft>
              <a:buNone/>
            </a:pPr>
            <a:r>
              <a:rPr lang="en-US" altLang="en-US" sz="2800" dirty="0">
                <a:solidFill>
                  <a:schemeClr val="tx1"/>
                </a:solidFill>
                <a:latin typeface="Roboto Medium"/>
                <a:ea typeface="Roboto Medium"/>
                <a:cs typeface="Roboto Medium"/>
              </a:rPr>
              <a:t>x1 = </a:t>
            </a:r>
            <a:r>
              <a:rPr lang="en-US" altLang="en-US" sz="2800" dirty="0" err="1">
                <a:solidFill>
                  <a:schemeClr val="tx1"/>
                </a:solidFill>
                <a:latin typeface="Roboto Medium"/>
                <a:ea typeface="Roboto Medium"/>
                <a:cs typeface="Roboto Medium"/>
              </a:rPr>
              <a:t>np.array</a:t>
            </a:r>
            <a:r>
              <a:rPr lang="en-US" altLang="en-US" sz="2800" dirty="0">
                <a:solidFill>
                  <a:schemeClr val="tx1"/>
                </a:solidFill>
                <a:latin typeface="Roboto Medium"/>
                <a:ea typeface="Roboto Medium"/>
                <a:cs typeface="Roboto Medium"/>
              </a:rPr>
              <a:t>([8,1,2,7])</a:t>
            </a:r>
          </a:p>
          <a:p>
            <a:pPr marL="0" indent="0">
              <a:spcBef>
                <a:spcPct val="0"/>
              </a:spcBef>
              <a:spcAft>
                <a:spcPct val="0"/>
              </a:spcAft>
              <a:buNone/>
            </a:pPr>
            <a:r>
              <a:rPr lang="en-US" altLang="en-US" sz="2800" dirty="0">
                <a:solidFill>
                  <a:schemeClr val="tx1"/>
                </a:solidFill>
                <a:latin typeface="Roboto Medium"/>
                <a:ea typeface="Roboto Medium"/>
                <a:cs typeface="Roboto Medium"/>
              </a:rPr>
              <a:t>print(x1)</a:t>
            </a:r>
          </a:p>
          <a:p>
            <a:pPr marL="0" indent="0">
              <a:spcBef>
                <a:spcPct val="0"/>
              </a:spcBef>
              <a:spcAft>
                <a:spcPct val="0"/>
              </a:spcAft>
              <a:buNone/>
            </a:pPr>
            <a:r>
              <a:rPr lang="en-US" altLang="en-US" sz="2800" dirty="0">
                <a:solidFill>
                  <a:schemeClr val="tx1"/>
                </a:solidFill>
                <a:latin typeface="Roboto Medium"/>
                <a:ea typeface="Roboto Medium"/>
                <a:cs typeface="Roboto Medium"/>
              </a:rPr>
              <a:t>print(x1[0])</a:t>
            </a:r>
          </a:p>
          <a:p>
            <a:pPr marL="0" indent="0">
              <a:spcBef>
                <a:spcPct val="0"/>
              </a:spcBef>
              <a:spcAft>
                <a:spcPct val="0"/>
              </a:spcAft>
              <a:buNone/>
            </a:pPr>
            <a:r>
              <a:rPr lang="en-US" altLang="en-US" sz="2800" dirty="0">
                <a:solidFill>
                  <a:schemeClr val="tx1"/>
                </a:solidFill>
                <a:latin typeface="Roboto Medium"/>
                <a:ea typeface="Roboto Medium"/>
                <a:cs typeface="Roboto Medium"/>
              </a:rPr>
              <a:t>print(x1[-1])</a:t>
            </a:r>
          </a:p>
          <a:p>
            <a:pPr marL="0" indent="0">
              <a:spcBef>
                <a:spcPct val="0"/>
              </a:spcBef>
              <a:spcAft>
                <a:spcPts val="1396"/>
              </a:spcAft>
              <a:buNone/>
            </a:pPr>
            <a:endParaRPr lang="en-US" altLang="en-US" sz="2800" dirty="0">
              <a:solidFill>
                <a:schemeClr val="tx1"/>
              </a:solidFill>
              <a:latin typeface="Roboto Medium"/>
              <a:ea typeface="Roboto Medium"/>
              <a:cs typeface="Roboto Medium"/>
            </a:endParaRPr>
          </a:p>
          <a:p>
            <a:pPr marL="0" indent="0">
              <a:spcBef>
                <a:spcPct val="0"/>
              </a:spcBef>
              <a:spcAft>
                <a:spcPts val="1396"/>
              </a:spcAft>
              <a:buNone/>
            </a:pPr>
            <a:r>
              <a:rPr lang="en-US" altLang="en-US" sz="2800" b="1" dirty="0">
                <a:solidFill>
                  <a:schemeClr val="tx1"/>
                </a:solidFill>
                <a:latin typeface="Roboto Medium"/>
                <a:ea typeface="Roboto Medium"/>
                <a:cs typeface="Roboto Medium"/>
              </a:rPr>
              <a:t>[8 1 2 7] </a:t>
            </a:r>
          </a:p>
          <a:p>
            <a:pPr marL="0" indent="0">
              <a:spcBef>
                <a:spcPct val="0"/>
              </a:spcBef>
              <a:spcAft>
                <a:spcPts val="1396"/>
              </a:spcAft>
              <a:buNone/>
            </a:pPr>
            <a:r>
              <a:rPr lang="en-US" altLang="en-US" sz="2800" b="1" dirty="0">
                <a:solidFill>
                  <a:schemeClr val="tx1"/>
                </a:solidFill>
                <a:latin typeface="Roboto Medium"/>
                <a:ea typeface="Roboto Medium"/>
                <a:cs typeface="Roboto Medium"/>
              </a:rPr>
              <a:t>8 </a:t>
            </a:r>
          </a:p>
          <a:p>
            <a:pPr marL="0" indent="0">
              <a:spcBef>
                <a:spcPct val="0"/>
              </a:spcBef>
              <a:spcAft>
                <a:spcPts val="1396"/>
              </a:spcAft>
              <a:buNone/>
            </a:pPr>
            <a:r>
              <a:rPr lang="en-US" altLang="en-US" sz="2800" b="1" dirty="0">
                <a:solidFill>
                  <a:schemeClr val="tx1"/>
                </a:solidFill>
                <a:latin typeface="Roboto Medium"/>
                <a:ea typeface="Roboto Medium"/>
                <a:cs typeface="Roboto Medium"/>
              </a:rPr>
              <a:t>7</a:t>
            </a:r>
          </a:p>
        </p:txBody>
      </p:sp>
      <p:sp>
        <p:nvSpPr>
          <p:cNvPr id="5" name="Title 1"/>
          <p:cNvSpPr txBox="1">
            <a:spLocks/>
          </p:cNvSpPr>
          <p:nvPr/>
        </p:nvSpPr>
        <p:spPr bwMode="gray">
          <a:xfrm>
            <a:off x="152400" y="-23812"/>
            <a:ext cx="6705600" cy="838729"/>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pPr>
              <a:defRPr/>
            </a:pPr>
            <a:r>
              <a:rPr lang="en-IN" dirty="0"/>
              <a:t>Basics of </a:t>
            </a:r>
            <a:r>
              <a:rPr lang="en-IN" dirty="0" err="1"/>
              <a:t>Numpy</a:t>
            </a:r>
            <a:r>
              <a:rPr lang="en-IN" dirty="0"/>
              <a:t> Arrays  : </a:t>
            </a:r>
            <a:r>
              <a:rPr lang="en-US" dirty="0"/>
              <a:t>Indexing </a:t>
            </a:r>
            <a:endParaRPr lang="en-IN" dirty="0"/>
          </a:p>
        </p:txBody>
      </p:sp>
      <p:sp>
        <p:nvSpPr>
          <p:cNvPr id="6" name="Text Placeholder 2"/>
          <p:cNvSpPr txBox="1">
            <a:spLocks/>
          </p:cNvSpPr>
          <p:nvPr/>
        </p:nvSpPr>
        <p:spPr bwMode="auto">
          <a:xfrm>
            <a:off x="6248400" y="845397"/>
            <a:ext cx="2971800" cy="5757333"/>
          </a:xfrm>
          <a:prstGeom prst="rect">
            <a:avLst/>
          </a:prstGeom>
          <a:ln/>
        </p:spPr>
        <p:style>
          <a:lnRef idx="2">
            <a:schemeClr val="dk1"/>
          </a:lnRef>
          <a:fillRef idx="1">
            <a:schemeClr val="lt1"/>
          </a:fillRef>
          <a:effectRef idx="0">
            <a:schemeClr val="dk1"/>
          </a:effectRef>
          <a:fontRef idx="minor">
            <a:schemeClr val="dk1"/>
          </a:fontRef>
        </p:style>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defTabSz="1304925" eaLnBrk="0" fontAlgn="base" hangingPunct="0">
              <a:spcBef>
                <a:spcPct val="0"/>
              </a:spcBef>
              <a:spcAft>
                <a:spcPct val="0"/>
              </a:spcAft>
              <a:defRPr sz="2600">
                <a:solidFill>
                  <a:schemeClr val="tx1"/>
                </a:solidFill>
                <a:latin typeface="Calibri" panose="020F0502020204030204" pitchFamily="34" charset="0"/>
              </a:defRPr>
            </a:lvl6pPr>
            <a:lvl7pPr marL="2225675" indent="-782638" defTabSz="1304925" eaLnBrk="0" fontAlgn="base" hangingPunct="0">
              <a:spcBef>
                <a:spcPct val="0"/>
              </a:spcBef>
              <a:spcAft>
                <a:spcPct val="0"/>
              </a:spcAft>
              <a:defRPr sz="2600">
                <a:solidFill>
                  <a:schemeClr val="tx1"/>
                </a:solidFill>
                <a:latin typeface="Calibri" panose="020F0502020204030204" pitchFamily="34" charset="0"/>
              </a:defRPr>
            </a:lvl7pPr>
            <a:lvl8pPr marL="2682875" indent="-782638" defTabSz="1304925" eaLnBrk="0" fontAlgn="base" hangingPunct="0">
              <a:spcBef>
                <a:spcPct val="0"/>
              </a:spcBef>
              <a:spcAft>
                <a:spcPct val="0"/>
              </a:spcAft>
              <a:defRPr sz="2600">
                <a:solidFill>
                  <a:schemeClr val="tx1"/>
                </a:solidFill>
                <a:latin typeface="Calibri" panose="020F0502020204030204" pitchFamily="34" charset="0"/>
              </a:defRPr>
            </a:lvl8pPr>
            <a:lvl9pPr marL="3140075" indent="-782638" defTabSz="1304925" eaLnBrk="0" fontAlgn="base" hangingPunct="0">
              <a:spcBef>
                <a:spcPct val="0"/>
              </a:spcBef>
              <a:spcAft>
                <a:spcPct val="0"/>
              </a:spcAft>
              <a:defRPr sz="2600">
                <a:solidFill>
                  <a:schemeClr val="tx1"/>
                </a:solidFill>
                <a:latin typeface="Calibri" panose="020F0502020204030204" pitchFamily="34" charset="0"/>
              </a:defRPr>
            </a:lvl9pPr>
          </a:lstStyle>
          <a:p>
            <a:pPr>
              <a:spcAft>
                <a:spcPts val="1396"/>
              </a:spcAft>
            </a:pPr>
            <a:r>
              <a:rPr lang="en-US" altLang="en-US" sz="2800" dirty="0">
                <a:latin typeface="Roboto Medium"/>
                <a:ea typeface="Roboto Medium"/>
                <a:cs typeface="Roboto Medium"/>
              </a:rPr>
              <a:t>print(x1[0])</a:t>
            </a:r>
          </a:p>
          <a:p>
            <a:pPr>
              <a:spcAft>
                <a:spcPts val="1396"/>
              </a:spcAft>
            </a:pPr>
            <a:r>
              <a:rPr lang="en-US" altLang="en-US" sz="2800" dirty="0">
                <a:latin typeface="Roboto Medium"/>
                <a:ea typeface="Roboto Medium"/>
                <a:cs typeface="Roboto Medium"/>
              </a:rPr>
              <a:t>print(x1)</a:t>
            </a:r>
          </a:p>
          <a:p>
            <a:pPr>
              <a:spcAft>
                <a:spcPts val="1396"/>
              </a:spcAft>
            </a:pPr>
            <a:r>
              <a:rPr lang="en-US" altLang="en-US" sz="2800" dirty="0">
                <a:latin typeface="Roboto Medium"/>
                <a:ea typeface="Roboto Medium"/>
                <a:cs typeface="Roboto Medium"/>
              </a:rPr>
              <a:t>x1[0]=2.44</a:t>
            </a:r>
          </a:p>
          <a:p>
            <a:pPr>
              <a:spcAft>
                <a:spcPts val="1396"/>
              </a:spcAft>
            </a:pPr>
            <a:r>
              <a:rPr lang="en-US" altLang="en-US" sz="2800" dirty="0">
                <a:latin typeface="Roboto Medium"/>
                <a:ea typeface="Roboto Medium"/>
                <a:cs typeface="Roboto Medium"/>
              </a:rPr>
              <a:t>print(x1)</a:t>
            </a:r>
          </a:p>
          <a:p>
            <a:pPr>
              <a:spcAft>
                <a:spcPts val="1396"/>
              </a:spcAft>
            </a:pPr>
            <a:r>
              <a:rPr lang="en-US" altLang="en-US" sz="2800" b="1" dirty="0">
                <a:latin typeface="Roboto Medium"/>
                <a:ea typeface="Roboto Medium"/>
                <a:cs typeface="Roboto Medium"/>
              </a:rPr>
              <a:t>8 </a:t>
            </a:r>
          </a:p>
          <a:p>
            <a:pPr>
              <a:spcAft>
                <a:spcPts val="1396"/>
              </a:spcAft>
            </a:pPr>
            <a:r>
              <a:rPr lang="en-US" altLang="en-US" sz="2800" b="1" dirty="0">
                <a:latin typeface="Roboto Medium"/>
                <a:ea typeface="Roboto Medium"/>
                <a:cs typeface="Roboto Medium"/>
              </a:rPr>
              <a:t>[8 1 2 7] </a:t>
            </a:r>
          </a:p>
          <a:p>
            <a:pPr>
              <a:spcAft>
                <a:spcPts val="1396"/>
              </a:spcAft>
            </a:pPr>
            <a:r>
              <a:rPr lang="en-US" altLang="en-US" sz="2800" b="1" dirty="0">
                <a:latin typeface="Roboto Medium"/>
                <a:ea typeface="Roboto Medium"/>
                <a:cs typeface="Roboto Medium"/>
              </a:rPr>
              <a:t>[2 1 2 7]</a:t>
            </a:r>
          </a:p>
          <a:p>
            <a:pPr>
              <a:spcAft>
                <a:spcPts val="1396"/>
              </a:spcAft>
            </a:pPr>
            <a:endParaRPr lang="en-IN" altLang="en-US" sz="2800" dirty="0">
              <a:latin typeface="Roboto Medium"/>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0783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47</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695400" y="228600"/>
            <a:ext cx="11268000" cy="137614"/>
          </a:xfrm>
        </p:spPr>
        <p:txBody>
          <a:bodyPr/>
          <a:lstStyle/>
          <a:p>
            <a:r>
              <a:rPr lang="en-US" b="1" dirty="0"/>
              <a:t>Computation on NumPy Array : NumPy Array Indexing</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sz="2800" b="1" dirty="0">
                <a:solidFill>
                  <a:schemeClr val="tx1"/>
                </a:solidFill>
              </a:rPr>
              <a:t>Access 2-D Arrays</a:t>
            </a:r>
          </a:p>
          <a:p>
            <a:pPr>
              <a:buFont typeface="Arial" pitchFamily="34" charset="0"/>
              <a:buChar char="•"/>
            </a:pPr>
            <a:r>
              <a:rPr lang="en-US" dirty="0">
                <a:solidFill>
                  <a:schemeClr val="tx1"/>
                </a:solidFill>
              </a:rPr>
              <a:t>To access elements from 2-D arrays we can use comma separated integers representing the dimension and the index of the element.</a:t>
            </a:r>
          </a:p>
          <a:p>
            <a:pPr>
              <a:buFont typeface="Arial" pitchFamily="34" charset="0"/>
              <a:buChar char="•"/>
            </a:pPr>
            <a:r>
              <a:rPr lang="en-US" dirty="0">
                <a:solidFill>
                  <a:schemeClr val="tx1"/>
                </a:solidFill>
              </a:rPr>
              <a:t>Think of 2-D arrays like a table with rows and columns, where the dimension represents the row and the index represents the column.</a:t>
            </a:r>
          </a:p>
          <a:p>
            <a:pPr>
              <a:buNone/>
            </a:pPr>
            <a:r>
              <a:rPr lang="en-US" b="1" dirty="0">
                <a:solidFill>
                  <a:schemeClr val="tx1"/>
                </a:solidFill>
              </a:rPr>
              <a:t>Example: </a:t>
            </a:r>
            <a:r>
              <a:rPr lang="en-US" dirty="0">
                <a:solidFill>
                  <a:schemeClr val="tx1"/>
                </a:solidFill>
              </a:rPr>
              <a:t>Access the element on the first row, second column:</a:t>
            </a:r>
          </a:p>
          <a:p>
            <a:pPr>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a:buNone/>
            </a:pPr>
            <a:r>
              <a:rPr lang="en-US" dirty="0" err="1">
                <a:solidFill>
                  <a:schemeClr val="tx1"/>
                </a:solidFill>
              </a:rPr>
              <a:t>arr</a:t>
            </a:r>
            <a:r>
              <a:rPr lang="en-US" dirty="0">
                <a:solidFill>
                  <a:schemeClr val="tx1"/>
                </a:solidFill>
              </a:rPr>
              <a:t> = </a:t>
            </a:r>
            <a:r>
              <a:rPr lang="en-US" dirty="0" err="1">
                <a:solidFill>
                  <a:schemeClr val="tx1"/>
                </a:solidFill>
              </a:rPr>
              <a:t>np.array</a:t>
            </a:r>
            <a:r>
              <a:rPr lang="en-US" dirty="0">
                <a:solidFill>
                  <a:schemeClr val="tx1"/>
                </a:solidFill>
              </a:rPr>
              <a:t>([[1,2,3,4,5], [6,7,8,9,10]])</a:t>
            </a:r>
          </a:p>
          <a:p>
            <a:pPr>
              <a:buNone/>
            </a:pPr>
            <a:r>
              <a:rPr lang="en-US" dirty="0">
                <a:solidFill>
                  <a:schemeClr val="tx1"/>
                </a:solidFill>
              </a:rPr>
              <a:t>print('2nd element on 1st row: ', </a:t>
            </a:r>
            <a:r>
              <a:rPr lang="en-US" dirty="0" err="1">
                <a:solidFill>
                  <a:schemeClr val="tx1"/>
                </a:solidFill>
              </a:rPr>
              <a:t>arr</a:t>
            </a:r>
            <a:r>
              <a:rPr lang="en-US" dirty="0">
                <a:solidFill>
                  <a:schemeClr val="tx1"/>
                </a:solidFill>
              </a:rPr>
              <a:t>[0, 1]) </a:t>
            </a:r>
          </a:p>
          <a:p>
            <a:pPr>
              <a:buNone/>
            </a:pPr>
            <a:endParaRPr lang="en-IN" sz="2800" b="1" dirty="0"/>
          </a:p>
        </p:txBody>
      </p:sp>
      <p:pic>
        <p:nvPicPr>
          <p:cNvPr id="10242" name="Picture 2"/>
          <p:cNvPicPr>
            <a:picLocks noChangeAspect="1" noChangeArrowheads="1"/>
          </p:cNvPicPr>
          <p:nvPr/>
        </p:nvPicPr>
        <p:blipFill>
          <a:blip r:embed="rId2"/>
          <a:srcRect/>
          <a:stretch>
            <a:fillRect/>
          </a:stretch>
        </p:blipFill>
        <p:spPr bwMode="auto">
          <a:xfrm>
            <a:off x="5820411" y="5275262"/>
            <a:ext cx="5867400" cy="2371725"/>
          </a:xfrm>
          <a:prstGeom prst="rect">
            <a:avLst/>
          </a:prstGeom>
          <a:noFill/>
          <a:ln w="9525" cap="rnd">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Text Placeholder 2"/>
          <p:cNvSpPr txBox="1">
            <a:spLocks/>
          </p:cNvSpPr>
          <p:nvPr/>
        </p:nvSpPr>
        <p:spPr bwMode="auto">
          <a:xfrm>
            <a:off x="3962400" y="784435"/>
            <a:ext cx="4114800" cy="5757333"/>
          </a:xfrm>
          <a:prstGeom prst="rect">
            <a:avLst/>
          </a:prstGeom>
          <a:ln/>
        </p:spPr>
        <p:style>
          <a:lnRef idx="2">
            <a:schemeClr val="dk1"/>
          </a:lnRef>
          <a:fillRef idx="1">
            <a:schemeClr val="lt1"/>
          </a:fillRef>
          <a:effectRef idx="0">
            <a:schemeClr val="dk1"/>
          </a:effectRef>
          <a:fontRef idx="minor">
            <a:schemeClr val="dk1"/>
          </a:fontRef>
        </p:style>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defTabSz="1304925" eaLnBrk="0" fontAlgn="base" hangingPunct="0">
              <a:spcBef>
                <a:spcPct val="0"/>
              </a:spcBef>
              <a:spcAft>
                <a:spcPct val="0"/>
              </a:spcAft>
              <a:defRPr sz="2600">
                <a:solidFill>
                  <a:schemeClr val="tx1"/>
                </a:solidFill>
                <a:latin typeface="Calibri" panose="020F0502020204030204" pitchFamily="34" charset="0"/>
              </a:defRPr>
            </a:lvl6pPr>
            <a:lvl7pPr marL="2225675" indent="-782638" defTabSz="1304925" eaLnBrk="0" fontAlgn="base" hangingPunct="0">
              <a:spcBef>
                <a:spcPct val="0"/>
              </a:spcBef>
              <a:spcAft>
                <a:spcPct val="0"/>
              </a:spcAft>
              <a:defRPr sz="2600">
                <a:solidFill>
                  <a:schemeClr val="tx1"/>
                </a:solidFill>
                <a:latin typeface="Calibri" panose="020F0502020204030204" pitchFamily="34" charset="0"/>
              </a:defRPr>
            </a:lvl7pPr>
            <a:lvl8pPr marL="2682875" indent="-782638" defTabSz="1304925" eaLnBrk="0" fontAlgn="base" hangingPunct="0">
              <a:spcBef>
                <a:spcPct val="0"/>
              </a:spcBef>
              <a:spcAft>
                <a:spcPct val="0"/>
              </a:spcAft>
              <a:defRPr sz="2600">
                <a:solidFill>
                  <a:schemeClr val="tx1"/>
                </a:solidFill>
                <a:latin typeface="Calibri" panose="020F0502020204030204" pitchFamily="34" charset="0"/>
              </a:defRPr>
            </a:lvl8pPr>
            <a:lvl9pPr marL="3140075" indent="-782638" defTabSz="1304925" eaLnBrk="0" fontAlgn="base" hangingPunct="0">
              <a:spcBef>
                <a:spcPct val="0"/>
              </a:spcBef>
              <a:spcAft>
                <a:spcPct val="0"/>
              </a:spcAft>
              <a:defRPr sz="2600">
                <a:solidFill>
                  <a:schemeClr val="tx1"/>
                </a:solidFill>
                <a:latin typeface="Calibri" panose="020F0502020204030204" pitchFamily="34" charset="0"/>
              </a:defRPr>
            </a:lvl9pPr>
          </a:lstStyle>
          <a:p>
            <a:pPr>
              <a:spcBef>
                <a:spcPct val="0"/>
              </a:spcBef>
              <a:spcAft>
                <a:spcPts val="1396"/>
              </a:spcAft>
            </a:pPr>
            <a:r>
              <a:rPr lang="en-US" altLang="en-US" sz="2400" dirty="0">
                <a:latin typeface="Roboto Medium"/>
                <a:ea typeface="Roboto Medium"/>
                <a:cs typeface="Roboto Medium"/>
              </a:rPr>
              <a:t>x2 = </a:t>
            </a:r>
            <a:r>
              <a:rPr lang="en-US" altLang="en-US" sz="2400" dirty="0" err="1">
                <a:latin typeface="Roboto Medium"/>
                <a:ea typeface="Roboto Medium"/>
                <a:cs typeface="Roboto Medium"/>
              </a:rPr>
              <a:t>np.array</a:t>
            </a:r>
            <a:r>
              <a:rPr lang="en-US" altLang="en-US" sz="2400" dirty="0">
                <a:latin typeface="Roboto Medium"/>
                <a:ea typeface="Roboto Medium"/>
                <a:cs typeface="Roboto Medium"/>
              </a:rPr>
              <a:t>([[0,0], [2,0]])</a:t>
            </a:r>
          </a:p>
          <a:p>
            <a:pPr>
              <a:spcBef>
                <a:spcPct val="0"/>
              </a:spcBef>
              <a:spcAft>
                <a:spcPct val="0"/>
              </a:spcAft>
            </a:pPr>
            <a:r>
              <a:rPr lang="en-US" altLang="en-US" sz="2400" dirty="0">
                <a:latin typeface="Roboto Medium"/>
                <a:ea typeface="Roboto Medium"/>
                <a:cs typeface="Roboto Medium"/>
              </a:rPr>
              <a:t>print(x2)</a:t>
            </a:r>
          </a:p>
          <a:p>
            <a:pPr>
              <a:spcBef>
                <a:spcPct val="0"/>
              </a:spcBef>
              <a:spcAft>
                <a:spcPct val="0"/>
              </a:spcAft>
            </a:pPr>
            <a:r>
              <a:rPr lang="en-US" altLang="en-US" sz="2400" dirty="0">
                <a:latin typeface="Roboto Medium"/>
                <a:ea typeface="Roboto Medium"/>
                <a:cs typeface="Roboto Medium"/>
              </a:rPr>
              <a:t>print(x2[1,0])</a:t>
            </a:r>
          </a:p>
          <a:p>
            <a:pPr>
              <a:spcBef>
                <a:spcPct val="0"/>
              </a:spcBef>
              <a:spcAft>
                <a:spcPct val="0"/>
              </a:spcAft>
            </a:pPr>
            <a:r>
              <a:rPr lang="en-US" altLang="en-US" sz="2400" dirty="0">
                <a:latin typeface="Roboto Medium"/>
                <a:ea typeface="Roboto Medium"/>
                <a:cs typeface="Roboto Medium"/>
              </a:rPr>
              <a:t>print(x2[1,-1])</a:t>
            </a:r>
          </a:p>
          <a:p>
            <a:pPr>
              <a:spcBef>
                <a:spcPct val="0"/>
              </a:spcBef>
              <a:spcAft>
                <a:spcPts val="1396"/>
              </a:spcAft>
            </a:pPr>
            <a:r>
              <a:rPr lang="en-US" altLang="en-US" sz="2400" b="1" dirty="0">
                <a:latin typeface="Roboto Medium"/>
                <a:ea typeface="Roboto Medium"/>
                <a:cs typeface="Roboto Medium"/>
              </a:rPr>
              <a:t>[[0 0] </a:t>
            </a:r>
          </a:p>
          <a:p>
            <a:pPr>
              <a:spcBef>
                <a:spcPct val="0"/>
              </a:spcBef>
              <a:spcAft>
                <a:spcPts val="1396"/>
              </a:spcAft>
            </a:pPr>
            <a:r>
              <a:rPr lang="en-US" altLang="en-US" sz="2400" b="1" dirty="0">
                <a:latin typeface="Roboto Medium"/>
                <a:ea typeface="Roboto Medium"/>
                <a:cs typeface="Roboto Medium"/>
              </a:rPr>
              <a:t>[2 0]] </a:t>
            </a:r>
          </a:p>
          <a:p>
            <a:pPr>
              <a:spcBef>
                <a:spcPct val="0"/>
              </a:spcBef>
              <a:spcAft>
                <a:spcPts val="1396"/>
              </a:spcAft>
            </a:pPr>
            <a:r>
              <a:rPr lang="en-US" altLang="en-US" sz="2400" b="1" dirty="0">
                <a:latin typeface="Roboto Medium"/>
                <a:ea typeface="Roboto Medium"/>
                <a:cs typeface="Roboto Medium"/>
              </a:rPr>
              <a:t>2 </a:t>
            </a:r>
          </a:p>
          <a:p>
            <a:pPr>
              <a:spcBef>
                <a:spcPct val="0"/>
              </a:spcBef>
              <a:spcAft>
                <a:spcPts val="1396"/>
              </a:spcAft>
            </a:pPr>
            <a:r>
              <a:rPr lang="en-US" altLang="en-US" sz="2400" b="1" dirty="0">
                <a:latin typeface="Roboto Medium"/>
                <a:ea typeface="Roboto Medium"/>
                <a:cs typeface="Roboto Medium"/>
              </a:rPr>
              <a:t>0</a:t>
            </a:r>
          </a:p>
          <a:p>
            <a:pPr>
              <a:spcAft>
                <a:spcPts val="1396"/>
              </a:spcAft>
            </a:pPr>
            <a:r>
              <a:rPr lang="en-US" altLang="en-US" sz="2400" dirty="0">
                <a:latin typeface="Roboto Medium"/>
                <a:ea typeface="Roboto Medium"/>
                <a:cs typeface="Roboto Medium"/>
              </a:rPr>
              <a:t>x2[1,-1]=100</a:t>
            </a:r>
          </a:p>
          <a:p>
            <a:pPr>
              <a:spcAft>
                <a:spcPts val="1396"/>
              </a:spcAft>
            </a:pPr>
            <a:r>
              <a:rPr lang="en-US" altLang="en-US" sz="2400" dirty="0">
                <a:latin typeface="Roboto Medium"/>
                <a:ea typeface="Roboto Medium"/>
                <a:cs typeface="Roboto Medium"/>
              </a:rPr>
              <a:t>x2</a:t>
            </a:r>
          </a:p>
          <a:p>
            <a:pPr>
              <a:spcAft>
                <a:spcPts val="1396"/>
              </a:spcAft>
            </a:pPr>
            <a:r>
              <a:rPr lang="en-US" altLang="en-US" sz="2400" b="1" dirty="0">
                <a:latin typeface="Roboto Medium"/>
                <a:ea typeface="Roboto Medium"/>
                <a:cs typeface="Roboto Medium"/>
              </a:rPr>
              <a:t>array([[ 0, 0],</a:t>
            </a:r>
          </a:p>
          <a:p>
            <a:pPr>
              <a:spcAft>
                <a:spcPts val="1396"/>
              </a:spcAft>
            </a:pPr>
            <a:r>
              <a:rPr lang="en-US" altLang="en-US" sz="2400" b="1" dirty="0">
                <a:latin typeface="Roboto Medium"/>
                <a:ea typeface="Roboto Medium"/>
                <a:cs typeface="Roboto Medium"/>
              </a:rPr>
              <a:t>         [ 2, 100]])</a:t>
            </a:r>
          </a:p>
          <a:p>
            <a:pPr>
              <a:spcAft>
                <a:spcPts val="1396"/>
              </a:spcAft>
            </a:pPr>
            <a:endParaRPr lang="en-US" altLang="en-US" sz="2400" dirty="0">
              <a:latin typeface="Roboto Medium"/>
              <a:ea typeface="Roboto Medium"/>
              <a:cs typeface="Roboto Medium"/>
            </a:endParaRPr>
          </a:p>
          <a:p>
            <a:pPr>
              <a:spcAft>
                <a:spcPts val="1396"/>
              </a:spcAft>
            </a:pPr>
            <a:endParaRPr lang="en-US" altLang="en-US" sz="2400" b="1" dirty="0">
              <a:latin typeface="Roboto Medium"/>
              <a:ea typeface="Roboto Medium"/>
              <a:cs typeface="Roboto Medium"/>
            </a:endParaRPr>
          </a:p>
          <a:p>
            <a:pPr>
              <a:spcAft>
                <a:spcPts val="1396"/>
              </a:spcAft>
            </a:pPr>
            <a:endParaRPr lang="en-US" altLang="en-US" sz="2400" dirty="0">
              <a:latin typeface="Roboto Medium"/>
              <a:ea typeface="Roboto Medium"/>
              <a:cs typeface="Roboto Medium"/>
            </a:endParaRPr>
          </a:p>
          <a:p>
            <a:pPr>
              <a:spcAft>
                <a:spcPts val="1396"/>
              </a:spcAft>
            </a:pPr>
            <a:endParaRPr lang="en-IN" altLang="en-US" sz="2400" dirty="0">
              <a:latin typeface="Roboto Medium"/>
              <a:ea typeface="Calibri" panose="020F0502020204030204" pitchFamily="34" charset="0"/>
              <a:cs typeface="Times New Roman" panose="02020603050405020304" pitchFamily="18" charset="0"/>
            </a:endParaRPr>
          </a:p>
        </p:txBody>
      </p:sp>
      <p:sp>
        <p:nvSpPr>
          <p:cNvPr id="5" name="Title 1"/>
          <p:cNvSpPr txBox="1">
            <a:spLocks/>
          </p:cNvSpPr>
          <p:nvPr/>
        </p:nvSpPr>
        <p:spPr bwMode="gray">
          <a:xfrm>
            <a:off x="304800" y="152400"/>
            <a:ext cx="8610600" cy="838729"/>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pPr>
              <a:defRPr/>
            </a:pPr>
            <a:r>
              <a:rPr lang="en-IN" dirty="0">
                <a:solidFill>
                  <a:schemeClr val="tx1"/>
                </a:solidFill>
              </a:rPr>
              <a:t>Basics of </a:t>
            </a:r>
            <a:r>
              <a:rPr lang="en-IN" dirty="0" err="1">
                <a:solidFill>
                  <a:schemeClr val="tx1"/>
                </a:solidFill>
              </a:rPr>
              <a:t>Numpy</a:t>
            </a:r>
            <a:r>
              <a:rPr lang="en-IN" dirty="0">
                <a:solidFill>
                  <a:schemeClr val="tx1"/>
                </a:solidFill>
              </a:rPr>
              <a:t> Arrays  : </a:t>
            </a:r>
            <a:r>
              <a:rPr lang="en-US" dirty="0">
                <a:solidFill>
                  <a:schemeClr val="tx1"/>
                </a:solidFill>
              </a:rPr>
              <a:t>Indexing </a:t>
            </a:r>
            <a:endParaRPr lang="en-IN" dirty="0">
              <a:solidFill>
                <a:schemeClr val="tx1"/>
              </a:solidFill>
            </a:endParaRPr>
          </a:p>
        </p:txBody>
      </p:sp>
    </p:spTree>
    <p:extLst>
      <p:ext uri="{BB962C8B-B14F-4D97-AF65-F5344CB8AC3E}">
        <p14:creationId xmlns:p14="http://schemas.microsoft.com/office/powerpoint/2010/main" val="1510618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49</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676082" y="205680"/>
            <a:ext cx="11268000" cy="290014"/>
          </a:xfrm>
        </p:spPr>
        <p:txBody>
          <a:bodyPr/>
          <a:lstStyle/>
          <a:p>
            <a:r>
              <a:rPr lang="en-US" b="1" dirty="0"/>
              <a:t>Computation on NumPy Array : NumPy Array Indexing</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228600" y="609600"/>
            <a:ext cx="10801201" cy="4320480"/>
          </a:xfrm>
        </p:spPr>
        <p:txBody>
          <a:bodyPr/>
          <a:lstStyle/>
          <a:p>
            <a:pPr>
              <a:buNone/>
            </a:pPr>
            <a:r>
              <a:rPr lang="en-US" b="1" dirty="0">
                <a:solidFill>
                  <a:schemeClr val="tx1"/>
                </a:solidFill>
              </a:rPr>
              <a:t>Access 3-D Arrays</a:t>
            </a:r>
          </a:p>
          <a:p>
            <a:pPr>
              <a:buFont typeface="Arial" pitchFamily="34" charset="0"/>
              <a:buChar char="•"/>
            </a:pPr>
            <a:r>
              <a:rPr lang="en-US" dirty="0">
                <a:solidFill>
                  <a:schemeClr val="tx1"/>
                </a:solidFill>
              </a:rPr>
              <a:t>To access elements from 3-D arrays we can use comma separated integers representing the dimensions and the index of the element.</a:t>
            </a:r>
          </a:p>
          <a:p>
            <a:pPr>
              <a:buNone/>
            </a:pPr>
            <a:r>
              <a:rPr lang="en-US" b="1" dirty="0">
                <a:solidFill>
                  <a:schemeClr val="tx1"/>
                </a:solidFill>
              </a:rPr>
              <a:t>Example</a:t>
            </a:r>
          </a:p>
          <a:p>
            <a:pPr>
              <a:buFont typeface="Arial" pitchFamily="34" charset="0"/>
              <a:buChar char="•"/>
            </a:pPr>
            <a:r>
              <a:rPr lang="en-US" dirty="0">
                <a:solidFill>
                  <a:schemeClr val="tx1"/>
                </a:solidFill>
              </a:rPr>
              <a:t>Access the third element of the second array of the first array:</a:t>
            </a:r>
          </a:p>
          <a:p>
            <a:pPr>
              <a:buNone/>
            </a:pPr>
            <a:r>
              <a:rPr lang="en-US" dirty="0">
                <a:solidFill>
                  <a:schemeClr val="tx1"/>
                </a:solidFill>
              </a:rPr>
              <a:t>import numpy as np</a:t>
            </a:r>
            <a:br>
              <a:rPr lang="en-US" dirty="0">
                <a:solidFill>
                  <a:schemeClr val="tx1"/>
                </a:solidFill>
              </a:rPr>
            </a:br>
            <a:r>
              <a:rPr lang="en-US" dirty="0">
                <a:solidFill>
                  <a:schemeClr val="tx1"/>
                </a:solidFill>
              </a:rPr>
              <a:t>arr = np.array([[[1, 2, 3], [4, 5, 6]], [[7, 8, 9], [10, 11, 12]]])</a:t>
            </a:r>
            <a:br>
              <a:rPr lang="en-US" dirty="0">
                <a:solidFill>
                  <a:schemeClr val="tx1"/>
                </a:solidFill>
              </a:rPr>
            </a:br>
            <a:r>
              <a:rPr lang="en-US" dirty="0">
                <a:solidFill>
                  <a:schemeClr val="tx1"/>
                </a:solidFill>
              </a:rPr>
              <a:t>print(arr[0, 1, 2]) </a:t>
            </a:r>
          </a:p>
          <a:p>
            <a:pPr algn="just">
              <a:buFont typeface="Arial" panose="020B0604020202020204" pitchFamily="34" charset="0"/>
              <a:buChar char="•"/>
            </a:pPr>
            <a:r>
              <a:rPr lang="en-US" dirty="0">
                <a:solidFill>
                  <a:schemeClr val="tx1"/>
                </a:solidFill>
              </a:rPr>
              <a:t>So </a:t>
            </a:r>
            <a:r>
              <a:rPr lang="en-US" dirty="0" err="1">
                <a:solidFill>
                  <a:schemeClr val="tx1"/>
                </a:solidFill>
              </a:rPr>
              <a:t>arr</a:t>
            </a:r>
            <a:r>
              <a:rPr lang="en-US" dirty="0">
                <a:solidFill>
                  <a:schemeClr val="tx1"/>
                </a:solidFill>
              </a:rPr>
              <a:t>[0, 1, 2] refers to the element in the first matrix (</a:t>
            </a:r>
            <a:r>
              <a:rPr lang="en-US" dirty="0" err="1">
                <a:solidFill>
                  <a:schemeClr val="tx1"/>
                </a:solidFill>
              </a:rPr>
              <a:t>arr</a:t>
            </a:r>
            <a:r>
              <a:rPr lang="en-US" dirty="0">
                <a:solidFill>
                  <a:schemeClr val="tx1"/>
                </a:solidFill>
              </a:rPr>
              <a:t>[0]), </a:t>
            </a:r>
          </a:p>
          <a:p>
            <a:pPr marL="0" indent="0" algn="just">
              <a:buNone/>
            </a:pPr>
            <a:r>
              <a:rPr lang="en-US" dirty="0">
                <a:solidFill>
                  <a:schemeClr val="tx1"/>
                </a:solidFill>
              </a:rPr>
              <a:t>second row ([1]), and third column ([2]).</a:t>
            </a:r>
            <a:endParaRPr lang="en-IN" dirty="0">
              <a:solidFill>
                <a:schemeClr val="tx1"/>
              </a:solidFill>
            </a:endParaRPr>
          </a:p>
        </p:txBody>
      </p:sp>
      <p:pic>
        <p:nvPicPr>
          <p:cNvPr id="11266" name="Picture 2"/>
          <p:cNvPicPr>
            <a:picLocks noChangeAspect="1" noChangeArrowheads="1"/>
          </p:cNvPicPr>
          <p:nvPr/>
        </p:nvPicPr>
        <p:blipFill>
          <a:blip r:embed="rId2"/>
          <a:srcRect/>
          <a:stretch>
            <a:fillRect/>
          </a:stretch>
        </p:blipFill>
        <p:spPr bwMode="auto">
          <a:xfrm>
            <a:off x="228600" y="5311080"/>
            <a:ext cx="6991350" cy="1676400"/>
          </a:xfrm>
          <a:prstGeom prst="rect">
            <a:avLst/>
          </a:prstGeom>
          <a:noFill/>
          <a:ln w="9525" cap="rnd">
            <a:solidFill>
              <a:schemeClr val="tx1"/>
            </a:solidFill>
            <a:miter lim="800000"/>
            <a:headEnd/>
            <a:tailEnd/>
          </a:ln>
          <a:effectLst/>
        </p:spPr>
      </p:pic>
      <p:sp>
        <p:nvSpPr>
          <p:cNvPr id="6" name="Rectangle 5"/>
          <p:cNvSpPr/>
          <p:nvPr/>
        </p:nvSpPr>
        <p:spPr>
          <a:xfrm>
            <a:off x="9434945" y="2438400"/>
            <a:ext cx="2230328" cy="30162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t>[</a:t>
            </a:r>
            <a:r>
              <a:rPr lang="en-US" dirty="0"/>
              <a:t>[[ 1  2  3]</a:t>
            </a:r>
          </a:p>
          <a:p>
            <a:r>
              <a:rPr lang="en-US" dirty="0"/>
              <a:t>  [ 4  5  6]]</a:t>
            </a:r>
          </a:p>
          <a:p>
            <a:endParaRPr lang="en-US" dirty="0"/>
          </a:p>
          <a:p>
            <a:r>
              <a:rPr lang="en-US" dirty="0"/>
              <a:t> [[ 7  8  9]</a:t>
            </a:r>
          </a:p>
          <a:p>
            <a:r>
              <a:rPr lang="en-US" dirty="0"/>
              <a:t>  [10 11 12]]]</a:t>
            </a:r>
          </a:p>
          <a:p>
            <a:endParaRPr lang="en-US" dirty="0"/>
          </a:p>
          <a:p>
            <a:r>
              <a:rPr lang="en-US" dirty="0"/>
              <a:t>print(a[0,0,0])</a:t>
            </a:r>
          </a:p>
          <a:p>
            <a:r>
              <a:rPr lang="en-US" dirty="0"/>
              <a:t>1</a:t>
            </a:r>
          </a:p>
          <a:p>
            <a:r>
              <a:rPr lang="en-US" dirty="0"/>
              <a:t>print(a[1,1,2])</a:t>
            </a:r>
          </a:p>
          <a:p>
            <a:r>
              <a:rPr lang="en-US" dirty="0"/>
              <a:t>12</a:t>
            </a:r>
          </a:p>
        </p:txBody>
      </p:sp>
    </p:spTree>
    <p:extLst>
      <p:ext uri="{BB962C8B-B14F-4D97-AF65-F5344CB8AC3E}">
        <p14:creationId xmlns:p14="http://schemas.microsoft.com/office/powerpoint/2010/main" val="424369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5</a:t>
            </a:fld>
            <a:endParaRPr lang="en-NZ" dirty="0"/>
          </a:p>
        </p:txBody>
      </p:sp>
      <p:sp>
        <p:nvSpPr>
          <p:cNvPr id="3" name="Title 2"/>
          <p:cNvSpPr>
            <a:spLocks noGrp="1"/>
          </p:cNvSpPr>
          <p:nvPr>
            <p:ph type="title"/>
          </p:nvPr>
        </p:nvSpPr>
        <p:spPr/>
        <p:txBody>
          <a:bodyPr/>
          <a:lstStyle/>
          <a:p>
            <a:r>
              <a:rPr lang="en-US" dirty="0"/>
              <a:t>Array in Python</a:t>
            </a:r>
          </a:p>
        </p:txBody>
      </p:sp>
      <p:sp>
        <p:nvSpPr>
          <p:cNvPr id="4" name="Text Placeholder 3"/>
          <p:cNvSpPr>
            <a:spLocks noGrp="1"/>
          </p:cNvSpPr>
          <p:nvPr>
            <p:ph type="body" sz="quarter" idx="17"/>
          </p:nvPr>
        </p:nvSpPr>
        <p:spPr>
          <a:xfrm>
            <a:off x="457200" y="1233988"/>
            <a:ext cx="11039401" cy="4860428"/>
          </a:xfrm>
        </p:spPr>
        <p:txBody>
          <a:bodyPr/>
          <a:lstStyle/>
          <a:p>
            <a:pPr marL="0" indent="0">
              <a:buNone/>
            </a:pPr>
            <a:r>
              <a:rPr lang="en-US" dirty="0">
                <a:solidFill>
                  <a:schemeClr val="tx1"/>
                </a:solidFill>
              </a:rPr>
              <a:t>An array is a collection of items stored at contiguous memory locations. The idea is to store multiple items of the same type together. </a:t>
            </a:r>
          </a:p>
          <a:p>
            <a:pPr marL="0" indent="0">
              <a:buNone/>
            </a:pPr>
            <a:r>
              <a:rPr lang="en-US" dirty="0">
                <a:solidFill>
                  <a:schemeClr val="tx1"/>
                </a:solidFill>
              </a:rPr>
              <a:t> </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1"/>
                </a:solidFill>
              </a:rPr>
              <a:t>Array in Python can be created by importing an array module. </a:t>
            </a:r>
          </a:p>
          <a:p>
            <a:pPr marL="0" indent="0">
              <a:buNone/>
            </a:pPr>
            <a:r>
              <a:rPr lang="en-US" b="1" dirty="0">
                <a:solidFill>
                  <a:schemeClr val="tx1"/>
                </a:solidFill>
              </a:rPr>
              <a:t>array(</a:t>
            </a:r>
            <a:r>
              <a:rPr lang="en-US" b="1" i="1" dirty="0" err="1">
                <a:solidFill>
                  <a:schemeClr val="tx1"/>
                </a:solidFill>
              </a:rPr>
              <a:t>data_type</a:t>
            </a:r>
            <a:r>
              <a:rPr lang="en-US" b="1" dirty="0">
                <a:solidFill>
                  <a:schemeClr val="tx1"/>
                </a:solidFill>
              </a:rPr>
              <a:t>, </a:t>
            </a:r>
            <a:r>
              <a:rPr lang="en-US" b="1" i="1" dirty="0" err="1">
                <a:solidFill>
                  <a:schemeClr val="tx1"/>
                </a:solidFill>
              </a:rPr>
              <a:t>value_list</a:t>
            </a:r>
            <a:r>
              <a:rPr lang="en-US" b="1" dirty="0">
                <a:solidFill>
                  <a:schemeClr val="tx1"/>
                </a:solidFill>
              </a:rPr>
              <a:t>)</a:t>
            </a:r>
            <a:r>
              <a:rPr lang="en-US" dirty="0">
                <a:solidFill>
                  <a:schemeClr val="tx1"/>
                </a:solidFill>
              </a:rPr>
              <a:t> is used to create array in Python with data type and value list specified in its arguments. </a:t>
            </a:r>
          </a:p>
        </p:txBody>
      </p:sp>
      <p:pic>
        <p:nvPicPr>
          <p:cNvPr id="1026"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072190"/>
            <a:ext cx="4486200" cy="16598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9011" y="4114800"/>
            <a:ext cx="3010183" cy="369332"/>
          </a:xfrm>
          <a:prstGeom prst="rect">
            <a:avLst/>
          </a:prstGeom>
        </p:spPr>
        <p:txBody>
          <a:bodyPr wrap="none">
            <a:spAutoFit/>
          </a:bodyPr>
          <a:lstStyle/>
          <a:p>
            <a:pPr fontAlgn="base"/>
            <a:r>
              <a:rPr lang="en-US" b="1" dirty="0">
                <a:solidFill>
                  <a:srgbClr val="273239"/>
                </a:solidFill>
                <a:latin typeface="Nunito"/>
              </a:rPr>
              <a:t>Create an Array in Python</a:t>
            </a:r>
            <a:endParaRPr lang="en-US" b="1" i="0" dirty="0">
              <a:solidFill>
                <a:srgbClr val="273239"/>
              </a:solidFill>
              <a:effectLst/>
              <a:latin typeface="Nunito"/>
            </a:endParaRPr>
          </a:p>
        </p:txBody>
      </p:sp>
    </p:spTree>
    <p:extLst>
      <p:ext uri="{BB962C8B-B14F-4D97-AF65-F5344CB8AC3E}">
        <p14:creationId xmlns:p14="http://schemas.microsoft.com/office/powerpoint/2010/main" val="307599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50</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695400" y="395786"/>
            <a:ext cx="9820200" cy="838202"/>
          </a:xfrm>
        </p:spPr>
        <p:txBody>
          <a:bodyPr/>
          <a:lstStyle/>
          <a:p>
            <a:pPr>
              <a:defRPr/>
            </a:pPr>
            <a:r>
              <a:rPr lang="en-IN" b="1" dirty="0"/>
              <a:t>Basics of </a:t>
            </a:r>
            <a:r>
              <a:rPr lang="en-IN" b="1" dirty="0" err="1"/>
              <a:t>Numpy</a:t>
            </a:r>
            <a:r>
              <a:rPr lang="en-IN" b="1" dirty="0"/>
              <a:t> Arrays: </a:t>
            </a:r>
            <a:r>
              <a:rPr lang="en-US" b="1" dirty="0"/>
              <a:t>slicing </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1219200"/>
            <a:ext cx="10801201" cy="4320480"/>
          </a:xfrm>
        </p:spPr>
        <p:txBody>
          <a:bodyPr/>
          <a:lstStyle/>
          <a:p>
            <a:pPr>
              <a:buNone/>
            </a:pPr>
            <a:r>
              <a:rPr lang="en-US" sz="2800" b="1" dirty="0"/>
              <a:t>NumPy Array Slicing</a:t>
            </a:r>
          </a:p>
          <a:p>
            <a:pPr>
              <a:lnSpc>
                <a:spcPct val="100000"/>
              </a:lnSpc>
              <a:buFont typeface="Arial" pitchFamily="34" charset="0"/>
              <a:buChar char="•"/>
            </a:pPr>
            <a:r>
              <a:rPr lang="en-US" dirty="0">
                <a:solidFill>
                  <a:schemeClr val="tx1"/>
                </a:solidFill>
              </a:rPr>
              <a:t>Slicing in python means taking elements from one given index to another given index.</a:t>
            </a:r>
          </a:p>
          <a:p>
            <a:pPr>
              <a:lnSpc>
                <a:spcPct val="100000"/>
              </a:lnSpc>
              <a:buFont typeface="Arial" pitchFamily="34" charset="0"/>
              <a:buChar char="•"/>
            </a:pPr>
            <a:r>
              <a:rPr lang="en-US" dirty="0">
                <a:solidFill>
                  <a:schemeClr val="tx1"/>
                </a:solidFill>
              </a:rPr>
              <a:t>We pass slice instead of index like this: [</a:t>
            </a:r>
            <a:r>
              <a:rPr lang="en-US" i="1" dirty="0">
                <a:solidFill>
                  <a:schemeClr val="tx1"/>
                </a:solidFill>
              </a:rPr>
              <a:t>start </a:t>
            </a:r>
            <a:r>
              <a:rPr lang="en-US" dirty="0">
                <a:solidFill>
                  <a:schemeClr val="tx1"/>
                </a:solidFill>
              </a:rPr>
              <a:t>:</a:t>
            </a:r>
            <a:r>
              <a:rPr lang="en-US" i="1" dirty="0">
                <a:solidFill>
                  <a:schemeClr val="tx1"/>
                </a:solidFill>
              </a:rPr>
              <a:t>end </a:t>
            </a:r>
            <a:r>
              <a:rPr lang="en-US" dirty="0">
                <a:solidFill>
                  <a:schemeClr val="tx1"/>
                </a:solidFill>
              </a:rPr>
              <a:t>].</a:t>
            </a:r>
          </a:p>
          <a:p>
            <a:pPr>
              <a:lnSpc>
                <a:spcPct val="100000"/>
              </a:lnSpc>
              <a:buFont typeface="Arial" pitchFamily="34" charset="0"/>
              <a:buChar char="•"/>
            </a:pPr>
            <a:r>
              <a:rPr lang="en-US" dirty="0">
                <a:solidFill>
                  <a:schemeClr val="tx1"/>
                </a:solidFill>
              </a:rPr>
              <a:t>We can also define the step, like this: [</a:t>
            </a:r>
            <a:r>
              <a:rPr lang="en-US" i="1" dirty="0">
                <a:solidFill>
                  <a:schemeClr val="tx1"/>
                </a:solidFill>
              </a:rPr>
              <a:t>start </a:t>
            </a:r>
            <a:r>
              <a:rPr lang="en-US" dirty="0">
                <a:solidFill>
                  <a:schemeClr val="tx1"/>
                </a:solidFill>
              </a:rPr>
              <a:t>:</a:t>
            </a:r>
            <a:r>
              <a:rPr lang="en-US" i="1" dirty="0">
                <a:solidFill>
                  <a:schemeClr val="tx1"/>
                </a:solidFill>
              </a:rPr>
              <a:t>end </a:t>
            </a:r>
            <a:r>
              <a:rPr lang="en-US" dirty="0">
                <a:solidFill>
                  <a:schemeClr val="tx1"/>
                </a:solidFill>
              </a:rPr>
              <a:t>:</a:t>
            </a:r>
            <a:r>
              <a:rPr lang="en-US" i="1" dirty="0">
                <a:solidFill>
                  <a:schemeClr val="tx1"/>
                </a:solidFill>
              </a:rPr>
              <a:t>step</a:t>
            </a:r>
            <a:r>
              <a:rPr lang="en-US" dirty="0">
                <a:solidFill>
                  <a:schemeClr val="tx1"/>
                </a:solidFill>
              </a:rPr>
              <a:t>].</a:t>
            </a:r>
          </a:p>
          <a:p>
            <a:pPr>
              <a:lnSpc>
                <a:spcPct val="100000"/>
              </a:lnSpc>
              <a:buFont typeface="Arial" pitchFamily="34" charset="0"/>
              <a:buChar char="•"/>
            </a:pPr>
            <a:r>
              <a:rPr lang="en-US" dirty="0">
                <a:solidFill>
                  <a:schemeClr val="tx1"/>
                </a:solidFill>
              </a:rPr>
              <a:t>If we don't pass start its considered 0</a:t>
            </a:r>
          </a:p>
          <a:p>
            <a:pPr>
              <a:lnSpc>
                <a:spcPct val="100000"/>
              </a:lnSpc>
              <a:buFont typeface="Arial" pitchFamily="34" charset="0"/>
              <a:buChar char="•"/>
            </a:pPr>
            <a:r>
              <a:rPr lang="en-US" dirty="0">
                <a:solidFill>
                  <a:schemeClr val="tx1"/>
                </a:solidFill>
              </a:rPr>
              <a:t>If we don't pass end its considered length of array in that dimension</a:t>
            </a:r>
          </a:p>
          <a:p>
            <a:pPr>
              <a:lnSpc>
                <a:spcPct val="100000"/>
              </a:lnSpc>
              <a:buFont typeface="Arial" pitchFamily="34" charset="0"/>
              <a:buChar char="•"/>
            </a:pPr>
            <a:r>
              <a:rPr lang="en-US" dirty="0">
                <a:solidFill>
                  <a:schemeClr val="tx1"/>
                </a:solidFill>
              </a:rPr>
              <a:t>If we don't pass step its considered 1</a:t>
            </a:r>
          </a:p>
          <a:p>
            <a:pPr>
              <a:buNone/>
            </a:pPr>
            <a:endParaRPr lang="en-IN" sz="2800" b="1" dirty="0"/>
          </a:p>
        </p:txBody>
      </p:sp>
    </p:spTree>
    <p:extLst>
      <p:ext uri="{BB962C8B-B14F-4D97-AF65-F5344CB8AC3E}">
        <p14:creationId xmlns:p14="http://schemas.microsoft.com/office/powerpoint/2010/main" val="4243694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Placeholder 2"/>
          <p:cNvSpPr>
            <a:spLocks noGrp="1"/>
          </p:cNvSpPr>
          <p:nvPr>
            <p:ph type="body" sz="quarter" idx="17"/>
          </p:nvPr>
        </p:nvSpPr>
        <p:spPr bwMode="auto">
          <a:xfrm>
            <a:off x="695854" y="1100667"/>
            <a:ext cx="7152745" cy="48934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dirty="0">
                <a:solidFill>
                  <a:schemeClr val="tx1"/>
                </a:solidFill>
                <a:latin typeface="Roboto Medium"/>
                <a:ea typeface="Roboto Medium"/>
                <a:cs typeface="Roboto Medium"/>
              </a:rPr>
              <a:t>x = </a:t>
            </a:r>
            <a:r>
              <a:rPr lang="en-US" altLang="en-US" dirty="0" err="1">
                <a:solidFill>
                  <a:schemeClr val="tx1"/>
                </a:solidFill>
                <a:latin typeface="Roboto Medium"/>
                <a:ea typeface="Roboto Medium"/>
                <a:cs typeface="Roboto Medium"/>
              </a:rPr>
              <a:t>np.arange</a:t>
            </a:r>
            <a:r>
              <a:rPr lang="en-US" altLang="en-US" dirty="0">
                <a:solidFill>
                  <a:schemeClr val="tx1"/>
                </a:solidFill>
                <a:latin typeface="Roboto Medium"/>
                <a:ea typeface="Roboto Medium"/>
                <a:cs typeface="Roboto Medium"/>
              </a:rPr>
              <a:t>(10)</a:t>
            </a:r>
          </a:p>
          <a:p>
            <a:pPr marL="0" indent="0">
              <a:spcBef>
                <a:spcPct val="0"/>
              </a:spcBef>
              <a:spcAft>
                <a:spcPts val="1396"/>
              </a:spcAft>
              <a:buNone/>
            </a:pPr>
            <a:r>
              <a:rPr lang="en-US" altLang="en-US" dirty="0">
                <a:solidFill>
                  <a:schemeClr val="tx1"/>
                </a:solidFill>
                <a:latin typeface="Roboto Medium"/>
                <a:ea typeface="Roboto Medium"/>
                <a:cs typeface="Roboto Medium"/>
              </a:rPr>
              <a:t>print(x)</a:t>
            </a:r>
          </a:p>
          <a:p>
            <a:pPr marL="0" indent="0">
              <a:spcBef>
                <a:spcPct val="0"/>
              </a:spcBef>
              <a:spcAft>
                <a:spcPts val="1396"/>
              </a:spcAft>
              <a:buNone/>
            </a:pPr>
            <a:r>
              <a:rPr lang="en-US" altLang="en-US" dirty="0">
                <a:solidFill>
                  <a:schemeClr val="tx1"/>
                </a:solidFill>
                <a:latin typeface="Roboto Medium"/>
                <a:ea typeface="Roboto Medium"/>
                <a:cs typeface="Roboto Medium"/>
              </a:rPr>
              <a:t>print(x[:5])</a:t>
            </a:r>
          </a:p>
          <a:p>
            <a:pPr marL="0" indent="0">
              <a:spcBef>
                <a:spcPct val="0"/>
              </a:spcBef>
              <a:spcAft>
                <a:spcPts val="1396"/>
              </a:spcAft>
              <a:buNone/>
            </a:pPr>
            <a:r>
              <a:rPr lang="en-US" altLang="en-US" dirty="0">
                <a:solidFill>
                  <a:schemeClr val="tx1"/>
                </a:solidFill>
                <a:latin typeface="Roboto Medium"/>
                <a:ea typeface="Roboto Medium"/>
                <a:cs typeface="Roboto Medium"/>
              </a:rPr>
              <a:t>print(x[5:])</a:t>
            </a:r>
          </a:p>
          <a:p>
            <a:pPr marL="0" indent="0">
              <a:spcBef>
                <a:spcPct val="0"/>
              </a:spcBef>
              <a:spcAft>
                <a:spcPts val="1396"/>
              </a:spcAft>
              <a:buNone/>
            </a:pPr>
            <a:r>
              <a:rPr lang="en-US" altLang="en-US" dirty="0">
                <a:solidFill>
                  <a:schemeClr val="tx1"/>
                </a:solidFill>
                <a:latin typeface="Roboto Medium"/>
                <a:ea typeface="Roboto Medium"/>
                <a:cs typeface="Roboto Medium"/>
              </a:rPr>
              <a:t>print(x[4:7])</a:t>
            </a:r>
          </a:p>
          <a:p>
            <a:pPr marL="0" indent="0">
              <a:spcBef>
                <a:spcPct val="0"/>
              </a:spcBef>
              <a:spcAft>
                <a:spcPts val="1396"/>
              </a:spcAft>
              <a:buNone/>
            </a:pPr>
            <a:r>
              <a:rPr lang="en-US" altLang="en-US" dirty="0">
                <a:solidFill>
                  <a:schemeClr val="tx1"/>
                </a:solidFill>
                <a:latin typeface="Roboto Medium"/>
                <a:ea typeface="Roboto Medium"/>
                <a:cs typeface="Roboto Medium"/>
              </a:rPr>
              <a:t>print(x[::2])</a:t>
            </a:r>
          </a:p>
          <a:p>
            <a:pPr marL="0" indent="0">
              <a:spcBef>
                <a:spcPct val="0"/>
              </a:spcBef>
              <a:spcAft>
                <a:spcPts val="1396"/>
              </a:spcAft>
              <a:buNone/>
            </a:pPr>
            <a:r>
              <a:rPr lang="en-US" altLang="en-US" dirty="0">
                <a:solidFill>
                  <a:schemeClr val="tx1"/>
                </a:solidFill>
                <a:latin typeface="Roboto Medium"/>
                <a:ea typeface="Roboto Medium"/>
                <a:cs typeface="Roboto Medium"/>
              </a:rPr>
              <a:t>print(x[1::2])</a:t>
            </a:r>
          </a:p>
          <a:p>
            <a:pPr marL="0" indent="0">
              <a:spcBef>
                <a:spcPct val="0"/>
              </a:spcBef>
              <a:spcAft>
                <a:spcPts val="1396"/>
              </a:spcAft>
              <a:buNone/>
            </a:pPr>
            <a:r>
              <a:rPr lang="en-US" altLang="en-US" dirty="0">
                <a:solidFill>
                  <a:schemeClr val="tx1"/>
                </a:solidFill>
                <a:latin typeface="Roboto Medium"/>
                <a:ea typeface="Roboto Medium"/>
                <a:cs typeface="Roboto Medium"/>
              </a:rPr>
              <a:t>print(x[::-1])</a:t>
            </a:r>
          </a:p>
          <a:p>
            <a:pPr marL="0" indent="0">
              <a:spcBef>
                <a:spcPct val="0"/>
              </a:spcBef>
              <a:spcAft>
                <a:spcPts val="1396"/>
              </a:spcAft>
              <a:buNone/>
            </a:pPr>
            <a:r>
              <a:rPr lang="en-US" altLang="en-US" dirty="0">
                <a:solidFill>
                  <a:schemeClr val="tx1"/>
                </a:solidFill>
                <a:latin typeface="Roboto Medium"/>
                <a:ea typeface="Roboto Medium"/>
                <a:cs typeface="Roboto Medium"/>
              </a:rPr>
              <a:t>print(x[5::-2])  # reversed every other from index 5</a:t>
            </a:r>
          </a:p>
        </p:txBody>
      </p:sp>
      <p:sp>
        <p:nvSpPr>
          <p:cNvPr id="59396" name="Text Placeholder 2"/>
          <p:cNvSpPr txBox="1">
            <a:spLocks/>
          </p:cNvSpPr>
          <p:nvPr/>
        </p:nvSpPr>
        <p:spPr bwMode="auto">
          <a:xfrm>
            <a:off x="8388350" y="1387078"/>
            <a:ext cx="4254500" cy="432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defTabSz="1304925" eaLnBrk="0" fontAlgn="base" hangingPunct="0">
              <a:spcBef>
                <a:spcPct val="0"/>
              </a:spcBef>
              <a:spcAft>
                <a:spcPct val="0"/>
              </a:spcAft>
              <a:defRPr sz="2600">
                <a:solidFill>
                  <a:schemeClr val="tx1"/>
                </a:solidFill>
                <a:latin typeface="Calibri" panose="020F0502020204030204" pitchFamily="34" charset="0"/>
              </a:defRPr>
            </a:lvl6pPr>
            <a:lvl7pPr marL="2225675" indent="-782638" defTabSz="1304925" eaLnBrk="0" fontAlgn="base" hangingPunct="0">
              <a:spcBef>
                <a:spcPct val="0"/>
              </a:spcBef>
              <a:spcAft>
                <a:spcPct val="0"/>
              </a:spcAft>
              <a:defRPr sz="2600">
                <a:solidFill>
                  <a:schemeClr val="tx1"/>
                </a:solidFill>
                <a:latin typeface="Calibri" panose="020F0502020204030204" pitchFamily="34" charset="0"/>
              </a:defRPr>
            </a:lvl7pPr>
            <a:lvl8pPr marL="2682875" indent="-782638" defTabSz="1304925" eaLnBrk="0" fontAlgn="base" hangingPunct="0">
              <a:spcBef>
                <a:spcPct val="0"/>
              </a:spcBef>
              <a:spcAft>
                <a:spcPct val="0"/>
              </a:spcAft>
              <a:defRPr sz="2600">
                <a:solidFill>
                  <a:schemeClr val="tx1"/>
                </a:solidFill>
                <a:latin typeface="Calibri" panose="020F0502020204030204" pitchFamily="34" charset="0"/>
              </a:defRPr>
            </a:lvl8pPr>
            <a:lvl9pPr marL="3140075" indent="-782638" defTabSz="1304925" eaLnBrk="0" fontAlgn="base" hangingPunct="0">
              <a:spcBef>
                <a:spcPct val="0"/>
              </a:spcBef>
              <a:spcAft>
                <a:spcPct val="0"/>
              </a:spcAft>
              <a:defRPr sz="2600">
                <a:solidFill>
                  <a:schemeClr val="tx1"/>
                </a:solidFill>
                <a:latin typeface="Calibri" panose="020F0502020204030204" pitchFamily="34" charset="0"/>
              </a:defRPr>
            </a:lvl9pPr>
          </a:lstStyle>
          <a:p>
            <a:pPr>
              <a:spcAft>
                <a:spcPts val="1396"/>
              </a:spcAft>
            </a:pPr>
            <a:r>
              <a:rPr lang="en-US" altLang="en-US" sz="2000" dirty="0">
                <a:latin typeface="Roboto Medium"/>
                <a:ea typeface="Roboto Medium"/>
                <a:cs typeface="Roboto Medium"/>
              </a:rPr>
              <a:t>[0 1 2 3 4 5 6 7 8 9]</a:t>
            </a:r>
          </a:p>
          <a:p>
            <a:pPr>
              <a:spcAft>
                <a:spcPts val="1396"/>
              </a:spcAft>
            </a:pPr>
            <a:r>
              <a:rPr lang="en-US" altLang="en-US" sz="2000" dirty="0">
                <a:latin typeface="Roboto Medium"/>
                <a:ea typeface="Roboto Medium"/>
                <a:cs typeface="Roboto Medium"/>
              </a:rPr>
              <a:t>[0 1 2 3 4] </a:t>
            </a:r>
          </a:p>
          <a:p>
            <a:pPr>
              <a:spcAft>
                <a:spcPts val="1396"/>
              </a:spcAft>
            </a:pPr>
            <a:r>
              <a:rPr lang="en-US" altLang="en-US" sz="2000" dirty="0">
                <a:latin typeface="Roboto Medium"/>
                <a:ea typeface="Roboto Medium"/>
                <a:cs typeface="Roboto Medium"/>
              </a:rPr>
              <a:t>[5 6 7 8 9] </a:t>
            </a:r>
          </a:p>
          <a:p>
            <a:pPr>
              <a:spcAft>
                <a:spcPts val="1396"/>
              </a:spcAft>
            </a:pPr>
            <a:r>
              <a:rPr lang="en-US" altLang="en-US" sz="2000" dirty="0">
                <a:latin typeface="Roboto Medium"/>
                <a:ea typeface="Roboto Medium"/>
                <a:cs typeface="Roboto Medium"/>
              </a:rPr>
              <a:t>[4 5 6] </a:t>
            </a:r>
          </a:p>
          <a:p>
            <a:pPr>
              <a:spcAft>
                <a:spcPts val="1396"/>
              </a:spcAft>
            </a:pPr>
            <a:r>
              <a:rPr lang="en-US" altLang="en-US" sz="2000" dirty="0">
                <a:latin typeface="Roboto Medium"/>
                <a:ea typeface="Roboto Medium"/>
                <a:cs typeface="Roboto Medium"/>
              </a:rPr>
              <a:t>[0 2 4 6 8] </a:t>
            </a:r>
          </a:p>
          <a:p>
            <a:pPr>
              <a:spcAft>
                <a:spcPts val="1396"/>
              </a:spcAft>
            </a:pPr>
            <a:r>
              <a:rPr lang="en-US" altLang="en-US" sz="2000" dirty="0">
                <a:latin typeface="Roboto Medium"/>
                <a:ea typeface="Roboto Medium"/>
                <a:cs typeface="Roboto Medium"/>
              </a:rPr>
              <a:t>[1 3 5 7 9] </a:t>
            </a:r>
          </a:p>
          <a:p>
            <a:pPr>
              <a:spcAft>
                <a:spcPts val="1396"/>
              </a:spcAft>
            </a:pPr>
            <a:r>
              <a:rPr lang="en-US" altLang="en-US" sz="2000" dirty="0">
                <a:latin typeface="Roboto Medium"/>
                <a:ea typeface="Roboto Medium"/>
                <a:cs typeface="Roboto Medium"/>
              </a:rPr>
              <a:t>[9 8 7 6 5 4 3 2 1 0] </a:t>
            </a:r>
          </a:p>
          <a:p>
            <a:pPr>
              <a:spcAft>
                <a:spcPts val="1396"/>
              </a:spcAft>
            </a:pPr>
            <a:r>
              <a:rPr lang="en-US" altLang="en-US" sz="2000" dirty="0">
                <a:latin typeface="Roboto Medium"/>
                <a:ea typeface="Roboto Medium"/>
                <a:cs typeface="Roboto Medium"/>
              </a:rPr>
              <a:t>[5 3 1]</a:t>
            </a:r>
            <a:endParaRPr lang="en-IN" altLang="en-US" sz="2000" dirty="0">
              <a:latin typeface="Roboto Medium"/>
              <a:ea typeface="Calibri" panose="020F0502020204030204" pitchFamily="34" charset="0"/>
              <a:cs typeface="Times New Roman" panose="02020603050405020304" pitchFamily="18" charset="0"/>
            </a:endParaRPr>
          </a:p>
        </p:txBody>
      </p:sp>
      <p:sp>
        <p:nvSpPr>
          <p:cNvPr id="5" name="Title 1"/>
          <p:cNvSpPr txBox="1">
            <a:spLocks/>
          </p:cNvSpPr>
          <p:nvPr/>
        </p:nvSpPr>
        <p:spPr bwMode="gray">
          <a:xfrm>
            <a:off x="661218" y="261938"/>
            <a:ext cx="9854382" cy="838729"/>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pPr>
              <a:defRPr/>
            </a:pPr>
            <a:r>
              <a:rPr lang="en-IN" dirty="0"/>
              <a:t>Basics of </a:t>
            </a:r>
            <a:r>
              <a:rPr lang="en-IN" dirty="0" err="1"/>
              <a:t>Numpy</a:t>
            </a:r>
            <a:r>
              <a:rPr lang="en-IN" dirty="0"/>
              <a:t> Arrays: </a:t>
            </a:r>
            <a:r>
              <a:rPr lang="en-US" dirty="0"/>
              <a:t>slicing </a:t>
            </a:r>
            <a:endParaRPr lang="en-IN" dirty="0"/>
          </a:p>
        </p:txBody>
      </p:sp>
    </p:spTree>
    <p:extLst>
      <p:ext uri="{BB962C8B-B14F-4D97-AF65-F5344CB8AC3E}">
        <p14:creationId xmlns:p14="http://schemas.microsoft.com/office/powerpoint/2010/main" val="2601308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52</a:t>
            </a:fld>
            <a:endParaRPr lang="en-NZ"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lgn="just">
              <a:buNone/>
            </a:pPr>
            <a:r>
              <a:rPr lang="en-US" sz="2800" b="1" dirty="0">
                <a:solidFill>
                  <a:schemeClr val="tx1"/>
                </a:solidFill>
              </a:rPr>
              <a:t>Example</a:t>
            </a:r>
          </a:p>
          <a:p>
            <a:pPr algn="just"/>
            <a:r>
              <a:rPr lang="en-US" sz="2800" dirty="0">
                <a:solidFill>
                  <a:schemeClr val="tx1"/>
                </a:solidFill>
              </a:rPr>
              <a:t>Slice elements from index 1 to index 5 from the following array:</a:t>
            </a:r>
          </a:p>
          <a:p>
            <a:pPr algn="just"/>
            <a:r>
              <a:rPr lang="en-US" sz="2800" dirty="0">
                <a:solidFill>
                  <a:schemeClr val="tx1"/>
                </a:solidFill>
              </a:rPr>
              <a:t>Extract first 5 elements</a:t>
            </a:r>
          </a:p>
          <a:p>
            <a:pPr algn="just"/>
            <a:r>
              <a:rPr lang="en-US" sz="2800" dirty="0">
                <a:solidFill>
                  <a:schemeClr val="tx1"/>
                </a:solidFill>
              </a:rPr>
              <a:t>Extract the last three </a:t>
            </a:r>
          </a:p>
          <a:p>
            <a:pPr algn="just"/>
            <a:r>
              <a:rPr lang="en-US" sz="2800" dirty="0">
                <a:solidFill>
                  <a:schemeClr val="tx1"/>
                </a:solidFill>
              </a:rPr>
              <a:t>Reverse the array</a:t>
            </a:r>
          </a:p>
          <a:p>
            <a:pPr algn="just"/>
            <a:r>
              <a:rPr lang="en-US" sz="2800" dirty="0">
                <a:solidFill>
                  <a:schemeClr val="tx1"/>
                </a:solidFill>
              </a:rPr>
              <a:t>Use negative indexing to extract the last but one element</a:t>
            </a:r>
          </a:p>
          <a:p>
            <a:pPr algn="just"/>
            <a:r>
              <a:rPr lang="en-US" sz="2800" dirty="0">
                <a:solidFill>
                  <a:schemeClr val="tx1"/>
                </a:solidFill>
              </a:rPr>
              <a:t>Slice elements from index 4 to the end of the array</a:t>
            </a:r>
          </a:p>
          <a:p>
            <a:pPr>
              <a:buNone/>
            </a:pPr>
            <a:r>
              <a:rPr lang="en-US" sz="2800" dirty="0">
                <a:solidFill>
                  <a:schemeClr val="tx1"/>
                </a:solidFill>
              </a:rPr>
              <a:t>     import numpy as np</a:t>
            </a:r>
            <a:br>
              <a:rPr lang="en-US" sz="2800" dirty="0">
                <a:solidFill>
                  <a:schemeClr val="tx1"/>
                </a:solidFill>
              </a:rPr>
            </a:br>
            <a:r>
              <a:rPr lang="en-US" sz="2800" dirty="0">
                <a:solidFill>
                  <a:schemeClr val="tx1"/>
                </a:solidFill>
              </a:rPr>
              <a:t>a = np.array([1, 2, 3, 4, 5, 6, 7])</a:t>
            </a:r>
            <a:br>
              <a:rPr lang="en-US" sz="2800" dirty="0">
                <a:solidFill>
                  <a:schemeClr val="tx1"/>
                </a:solidFill>
              </a:rPr>
            </a:br>
            <a:endParaRPr lang="en-US" sz="2800" dirty="0">
              <a:solidFill>
                <a:schemeClr val="tx1"/>
              </a:solidFill>
            </a:endParaRPr>
          </a:p>
          <a:p>
            <a:pPr algn="just">
              <a:buNone/>
            </a:pPr>
            <a:endParaRPr lang="en-US" sz="2800" dirty="0">
              <a:solidFill>
                <a:schemeClr val="tx1"/>
              </a:solidFill>
            </a:endParaRPr>
          </a:p>
          <a:p>
            <a:pPr algn="just">
              <a:buNone/>
            </a:pPr>
            <a:endParaRPr lang="en-IN" sz="2800" b="1" dirty="0">
              <a:solidFill>
                <a:schemeClr val="tx1"/>
              </a:solidFill>
            </a:endParaRPr>
          </a:p>
        </p:txBody>
      </p:sp>
      <p:sp>
        <p:nvSpPr>
          <p:cNvPr id="6" name="Title 1"/>
          <p:cNvSpPr txBox="1">
            <a:spLocks/>
          </p:cNvSpPr>
          <p:nvPr/>
        </p:nvSpPr>
        <p:spPr bwMode="gray">
          <a:xfrm>
            <a:off x="661218" y="261938"/>
            <a:ext cx="9854382" cy="838729"/>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pPr>
              <a:defRPr/>
            </a:pPr>
            <a:r>
              <a:rPr lang="en-IN" dirty="0"/>
              <a:t>Basics of </a:t>
            </a:r>
            <a:r>
              <a:rPr lang="en-IN" dirty="0" err="1"/>
              <a:t>Numpy</a:t>
            </a:r>
            <a:r>
              <a:rPr lang="en-IN" dirty="0"/>
              <a:t> Arrays: </a:t>
            </a:r>
            <a:r>
              <a:rPr lang="en-US" dirty="0"/>
              <a:t>slicing </a:t>
            </a:r>
            <a:endParaRPr lang="en-IN" dirty="0"/>
          </a:p>
        </p:txBody>
      </p:sp>
    </p:spTree>
    <p:extLst>
      <p:ext uri="{BB962C8B-B14F-4D97-AF65-F5344CB8AC3E}">
        <p14:creationId xmlns:p14="http://schemas.microsoft.com/office/powerpoint/2010/main" val="4029556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53</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695400" y="395786"/>
            <a:ext cx="8905800" cy="838202"/>
          </a:xfrm>
        </p:spPr>
        <p:txBody>
          <a:bodyPr/>
          <a:lstStyle/>
          <a:p>
            <a:r>
              <a:rPr lang="en-US" b="1" dirty="0"/>
              <a:t>Computation on NumPy Array: NumPy Array Slicing</a:t>
            </a:r>
            <a:br>
              <a:rPr lang="en-US" b="1" dirty="0"/>
            </a:b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sz="2800" b="1" dirty="0"/>
              <a:t>Example</a:t>
            </a:r>
          </a:p>
          <a:p>
            <a:pPr>
              <a:buNone/>
            </a:pPr>
            <a:r>
              <a:rPr lang="en-US" dirty="0">
                <a:solidFill>
                  <a:schemeClr val="tx1"/>
                </a:solidFill>
              </a:rPr>
              <a:t>Slice elements from index 1 to index 5 from the following array:</a:t>
            </a:r>
          </a:p>
          <a:p>
            <a:pPr>
              <a:buNone/>
            </a:pPr>
            <a:r>
              <a:rPr lang="en-US" dirty="0">
                <a:solidFill>
                  <a:schemeClr val="tx1"/>
                </a:solidFill>
              </a:rPr>
              <a:t>import numpy as np</a:t>
            </a:r>
            <a:br>
              <a:rPr lang="en-US" dirty="0">
                <a:solidFill>
                  <a:schemeClr val="tx1"/>
                </a:solidFill>
              </a:rPr>
            </a:br>
            <a:r>
              <a:rPr lang="en-US" dirty="0">
                <a:solidFill>
                  <a:schemeClr val="tx1"/>
                </a:solidFill>
              </a:rPr>
              <a:t>arr = np.array([1, 2, 3, 4, 5, 6, 7])</a:t>
            </a:r>
            <a:br>
              <a:rPr lang="en-US" dirty="0">
                <a:solidFill>
                  <a:schemeClr val="tx1"/>
                </a:solidFill>
              </a:rPr>
            </a:br>
            <a:r>
              <a:rPr lang="en-US" dirty="0">
                <a:solidFill>
                  <a:schemeClr val="tx1"/>
                </a:solidFill>
              </a:rPr>
              <a:t>print(arr[1:5]) </a:t>
            </a:r>
          </a:p>
          <a:p>
            <a:pPr>
              <a:buNone/>
            </a:pPr>
            <a:endParaRPr lang="en-US" dirty="0">
              <a:solidFill>
                <a:schemeClr val="tx1"/>
              </a:solidFill>
            </a:endParaRPr>
          </a:p>
          <a:p>
            <a:pPr>
              <a:buNone/>
            </a:pPr>
            <a:r>
              <a:rPr lang="en-US" b="1" dirty="0">
                <a:solidFill>
                  <a:schemeClr val="tx1"/>
                </a:solidFill>
              </a:rPr>
              <a:t>Example: </a:t>
            </a:r>
            <a:r>
              <a:rPr lang="en-US" dirty="0">
                <a:solidFill>
                  <a:schemeClr val="tx1"/>
                </a:solidFill>
              </a:rPr>
              <a:t>Slice elements from index 4 to the end of the array:</a:t>
            </a:r>
          </a:p>
          <a:p>
            <a:pPr>
              <a:buNone/>
            </a:pPr>
            <a:r>
              <a:rPr lang="en-US" dirty="0">
                <a:solidFill>
                  <a:schemeClr val="tx1"/>
                </a:solidFill>
              </a:rPr>
              <a:t>import numpy as np</a:t>
            </a:r>
          </a:p>
          <a:p>
            <a:pPr>
              <a:buNone/>
            </a:pPr>
            <a:r>
              <a:rPr lang="en-US" dirty="0">
                <a:solidFill>
                  <a:schemeClr val="tx1"/>
                </a:solidFill>
              </a:rPr>
              <a:t>arr = np.array([1, 2, 3, 4, 5, 6, 7]</a:t>
            </a:r>
          </a:p>
          <a:p>
            <a:pPr>
              <a:buNone/>
            </a:pPr>
            <a:r>
              <a:rPr lang="en-US" dirty="0">
                <a:solidFill>
                  <a:schemeClr val="tx1"/>
                </a:solidFill>
              </a:rPr>
              <a:t>print(arr[4:]) </a:t>
            </a:r>
          </a:p>
          <a:p>
            <a:pPr>
              <a:buNone/>
            </a:pPr>
            <a:endParaRPr lang="en-US" sz="2800" dirty="0"/>
          </a:p>
          <a:p>
            <a:pPr>
              <a:buNone/>
            </a:pPr>
            <a:endParaRPr lang="en-IN" sz="2800" b="1" dirty="0"/>
          </a:p>
        </p:txBody>
      </p:sp>
      <p:pic>
        <p:nvPicPr>
          <p:cNvPr id="12290" name="Picture 2"/>
          <p:cNvPicPr>
            <a:picLocks noChangeAspect="1" noChangeArrowheads="1"/>
          </p:cNvPicPr>
          <p:nvPr/>
        </p:nvPicPr>
        <p:blipFill>
          <a:blip r:embed="rId2"/>
          <a:srcRect/>
          <a:stretch>
            <a:fillRect/>
          </a:stretch>
        </p:blipFill>
        <p:spPr bwMode="auto">
          <a:xfrm>
            <a:off x="5791200" y="2133600"/>
            <a:ext cx="6324600" cy="1295400"/>
          </a:xfrm>
          <a:prstGeom prst="rect">
            <a:avLst/>
          </a:prstGeom>
          <a:noFill/>
          <a:ln w="9525" cap="rnd">
            <a:solidFill>
              <a:schemeClr val="tx1"/>
            </a:solid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5676900" y="4530402"/>
            <a:ext cx="6553200" cy="1704975"/>
          </a:xfrm>
          <a:prstGeom prst="rect">
            <a:avLst/>
          </a:prstGeom>
          <a:noFill/>
          <a:ln w="9525" cap="rnd">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48503"/>
            <a:ext cx="9972146" cy="838729"/>
          </a:xfrm>
        </p:spPr>
        <p:txBody>
          <a:bodyPr/>
          <a:lstStyle/>
          <a:p>
            <a:pPr>
              <a:defRPr/>
            </a:pPr>
            <a:r>
              <a:rPr lang="en-IN" dirty="0"/>
              <a:t>Basics of </a:t>
            </a:r>
            <a:r>
              <a:rPr lang="en-IN" dirty="0" err="1"/>
              <a:t>Numpy</a:t>
            </a:r>
            <a:r>
              <a:rPr lang="en-IN" dirty="0"/>
              <a:t> Arrays: </a:t>
            </a:r>
            <a:r>
              <a:rPr lang="en-US" dirty="0"/>
              <a:t>Reshaping of arrays  </a:t>
            </a:r>
            <a:endParaRPr lang="en-IN" dirty="0"/>
          </a:p>
        </p:txBody>
      </p:sp>
      <p:sp>
        <p:nvSpPr>
          <p:cNvPr id="61443" name="Text Placeholder 2"/>
          <p:cNvSpPr>
            <a:spLocks noGrp="1"/>
          </p:cNvSpPr>
          <p:nvPr>
            <p:ph type="body" sz="quarter" idx="17"/>
          </p:nvPr>
        </p:nvSpPr>
        <p:spPr bwMode="auto">
          <a:xfrm>
            <a:off x="695854" y="1100667"/>
            <a:ext cx="8067146" cy="48934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sz="2800" dirty="0">
                <a:solidFill>
                  <a:schemeClr val="tx1"/>
                </a:solidFill>
                <a:latin typeface="Roboto Medium"/>
                <a:ea typeface="Roboto Medium"/>
                <a:cs typeface="Roboto Medium"/>
              </a:rPr>
              <a:t>import </a:t>
            </a:r>
            <a:r>
              <a:rPr lang="en-US" altLang="en-US" sz="2800" dirty="0" err="1">
                <a:solidFill>
                  <a:schemeClr val="tx1"/>
                </a:solidFill>
                <a:latin typeface="Roboto Medium"/>
                <a:ea typeface="Roboto Medium"/>
                <a:cs typeface="Roboto Medium"/>
              </a:rPr>
              <a:t>numpy</a:t>
            </a:r>
            <a:r>
              <a:rPr lang="en-US" altLang="en-US" sz="2800" dirty="0">
                <a:solidFill>
                  <a:schemeClr val="tx1"/>
                </a:solidFill>
                <a:latin typeface="Roboto Medium"/>
                <a:ea typeface="Roboto Medium"/>
                <a:cs typeface="Roboto Medium"/>
              </a:rPr>
              <a:t> as np</a:t>
            </a:r>
          </a:p>
          <a:p>
            <a:pPr marL="0" indent="0">
              <a:spcBef>
                <a:spcPct val="0"/>
              </a:spcBef>
              <a:spcAft>
                <a:spcPts val="1396"/>
              </a:spcAft>
              <a:buNone/>
            </a:pPr>
            <a:r>
              <a:rPr lang="en-US" altLang="en-US" sz="2800" dirty="0" err="1">
                <a:solidFill>
                  <a:schemeClr val="tx1"/>
                </a:solidFill>
                <a:latin typeface="Roboto Medium"/>
                <a:ea typeface="Roboto Medium"/>
                <a:cs typeface="Roboto Medium"/>
              </a:rPr>
              <a:t>arr</a:t>
            </a:r>
            <a:r>
              <a:rPr lang="en-US" altLang="en-US" sz="2800" dirty="0">
                <a:solidFill>
                  <a:schemeClr val="tx1"/>
                </a:solidFill>
                <a:latin typeface="Roboto Medium"/>
                <a:ea typeface="Roboto Medium"/>
                <a:cs typeface="Roboto Medium"/>
              </a:rPr>
              <a:t> = </a:t>
            </a:r>
            <a:r>
              <a:rPr lang="en-US" altLang="en-US" sz="2800" dirty="0" err="1">
                <a:solidFill>
                  <a:schemeClr val="tx1"/>
                </a:solidFill>
                <a:latin typeface="Roboto Medium"/>
                <a:ea typeface="Roboto Medium"/>
                <a:cs typeface="Roboto Medium"/>
              </a:rPr>
              <a:t>np.array</a:t>
            </a:r>
            <a:r>
              <a:rPr lang="en-US" altLang="en-US" sz="2800" dirty="0">
                <a:solidFill>
                  <a:schemeClr val="tx1"/>
                </a:solidFill>
                <a:latin typeface="Roboto Medium"/>
                <a:ea typeface="Roboto Medium"/>
                <a:cs typeface="Roboto Medium"/>
              </a:rPr>
              <a:t>([1, 2, 3, 4, 5, 6, 7, 8, 9, 10, 11, 12])</a:t>
            </a:r>
          </a:p>
          <a:p>
            <a:pPr marL="0" indent="0">
              <a:spcBef>
                <a:spcPct val="0"/>
              </a:spcBef>
              <a:spcAft>
                <a:spcPts val="1396"/>
              </a:spcAft>
              <a:buNone/>
            </a:pPr>
            <a:r>
              <a:rPr lang="en-US" altLang="en-US" sz="2800" dirty="0" err="1">
                <a:solidFill>
                  <a:schemeClr val="tx1"/>
                </a:solidFill>
                <a:latin typeface="Roboto Medium"/>
                <a:ea typeface="Roboto Medium"/>
                <a:cs typeface="Roboto Medium"/>
              </a:rPr>
              <a:t>newarr</a:t>
            </a:r>
            <a:r>
              <a:rPr lang="en-US" altLang="en-US" sz="2800" dirty="0">
                <a:solidFill>
                  <a:schemeClr val="tx1"/>
                </a:solidFill>
                <a:latin typeface="Roboto Medium"/>
                <a:ea typeface="Roboto Medium"/>
                <a:cs typeface="Roboto Medium"/>
              </a:rPr>
              <a:t> = </a:t>
            </a:r>
            <a:r>
              <a:rPr lang="en-US" altLang="en-US" sz="2800" dirty="0" err="1">
                <a:solidFill>
                  <a:schemeClr val="tx1"/>
                </a:solidFill>
                <a:latin typeface="Roboto Medium"/>
                <a:ea typeface="Roboto Medium"/>
                <a:cs typeface="Roboto Medium"/>
              </a:rPr>
              <a:t>arr.reshape</a:t>
            </a:r>
            <a:r>
              <a:rPr lang="en-US" altLang="en-US" sz="2800" dirty="0">
                <a:solidFill>
                  <a:schemeClr val="tx1"/>
                </a:solidFill>
                <a:latin typeface="Roboto Medium"/>
                <a:ea typeface="Roboto Medium"/>
                <a:cs typeface="Roboto Medium"/>
              </a:rPr>
              <a:t>(4, 3)</a:t>
            </a:r>
          </a:p>
          <a:p>
            <a:pPr marL="0" indent="0">
              <a:spcBef>
                <a:spcPct val="0"/>
              </a:spcBef>
              <a:spcAft>
                <a:spcPts val="1396"/>
              </a:spcAft>
              <a:buNone/>
            </a:pPr>
            <a:r>
              <a:rPr lang="en-US" altLang="en-US" sz="2800" dirty="0">
                <a:solidFill>
                  <a:schemeClr val="tx1"/>
                </a:solidFill>
                <a:latin typeface="Roboto Medium"/>
                <a:ea typeface="Roboto Medium"/>
                <a:cs typeface="Roboto Medium"/>
              </a:rPr>
              <a:t>print(</a:t>
            </a:r>
            <a:r>
              <a:rPr lang="en-US" altLang="en-US" sz="2800" dirty="0" err="1">
                <a:solidFill>
                  <a:schemeClr val="tx1"/>
                </a:solidFill>
                <a:latin typeface="Roboto Medium"/>
                <a:ea typeface="Roboto Medium"/>
                <a:cs typeface="Roboto Medium"/>
              </a:rPr>
              <a:t>newarr</a:t>
            </a:r>
            <a:r>
              <a:rPr lang="en-US" altLang="en-US" sz="2800" dirty="0">
                <a:solidFill>
                  <a:schemeClr val="tx1"/>
                </a:solidFill>
                <a:latin typeface="Roboto Medium"/>
                <a:ea typeface="Roboto Medium"/>
                <a:cs typeface="Roboto Medium"/>
              </a:rPr>
              <a:t>)</a:t>
            </a:r>
          </a:p>
          <a:p>
            <a:pPr marL="0" indent="0">
              <a:spcBef>
                <a:spcPct val="0"/>
              </a:spcBef>
              <a:spcAft>
                <a:spcPts val="1396"/>
              </a:spcAft>
              <a:buNone/>
            </a:pPr>
            <a:endParaRPr lang="en-US" altLang="en-US" sz="2800" dirty="0">
              <a:solidFill>
                <a:schemeClr val="tx1"/>
              </a:solidFill>
              <a:latin typeface="Roboto Medium"/>
              <a:ea typeface="Roboto Medium"/>
              <a:cs typeface="Roboto Medium"/>
            </a:endParaRPr>
          </a:p>
          <a:p>
            <a:pPr marL="0" indent="0">
              <a:spcBef>
                <a:spcPct val="0"/>
              </a:spcBef>
              <a:spcAft>
                <a:spcPts val="1396"/>
              </a:spcAft>
              <a:buNone/>
            </a:pPr>
            <a:r>
              <a:rPr lang="en-US" altLang="en-US" sz="2800" dirty="0">
                <a:solidFill>
                  <a:schemeClr val="tx1"/>
                </a:solidFill>
                <a:latin typeface="Roboto Medium"/>
                <a:ea typeface="Roboto Medium"/>
                <a:cs typeface="Roboto Medium"/>
              </a:rPr>
              <a:t>grid = </a:t>
            </a:r>
            <a:r>
              <a:rPr lang="en-US" altLang="en-US" sz="2800" dirty="0" err="1">
                <a:solidFill>
                  <a:schemeClr val="tx1"/>
                </a:solidFill>
                <a:latin typeface="Roboto Medium"/>
                <a:ea typeface="Roboto Medium"/>
                <a:cs typeface="Roboto Medium"/>
              </a:rPr>
              <a:t>np.arange</a:t>
            </a:r>
            <a:r>
              <a:rPr lang="en-US" altLang="en-US" sz="2800" dirty="0">
                <a:solidFill>
                  <a:schemeClr val="tx1"/>
                </a:solidFill>
                <a:latin typeface="Roboto Medium"/>
                <a:ea typeface="Roboto Medium"/>
                <a:cs typeface="Roboto Medium"/>
              </a:rPr>
              <a:t>(1, 10).reshape((3, 3))</a:t>
            </a:r>
          </a:p>
          <a:p>
            <a:pPr marL="0" indent="0">
              <a:spcBef>
                <a:spcPct val="0"/>
              </a:spcBef>
              <a:spcAft>
                <a:spcPts val="1396"/>
              </a:spcAft>
              <a:buNone/>
            </a:pPr>
            <a:r>
              <a:rPr lang="en-US" altLang="en-US" sz="2800" dirty="0">
                <a:solidFill>
                  <a:schemeClr val="tx1"/>
                </a:solidFill>
                <a:latin typeface="Roboto Medium"/>
                <a:ea typeface="Roboto Medium"/>
                <a:cs typeface="Roboto Medium"/>
              </a:rPr>
              <a:t>print(grid)</a:t>
            </a:r>
          </a:p>
          <a:p>
            <a:pPr marL="0" indent="0">
              <a:spcBef>
                <a:spcPct val="0"/>
              </a:spcBef>
              <a:spcAft>
                <a:spcPts val="1396"/>
              </a:spcAft>
              <a:buNone/>
            </a:pPr>
            <a:r>
              <a:rPr lang="en-US" altLang="en-US" sz="2800" dirty="0">
                <a:solidFill>
                  <a:schemeClr val="tx1"/>
                </a:solidFill>
                <a:latin typeface="Roboto Medium"/>
                <a:ea typeface="Roboto Medium"/>
                <a:cs typeface="Roboto Medium"/>
              </a:rPr>
              <a:t>[[1 2 3] </a:t>
            </a:r>
          </a:p>
          <a:p>
            <a:pPr marL="0" indent="0">
              <a:spcBef>
                <a:spcPct val="0"/>
              </a:spcBef>
              <a:spcAft>
                <a:spcPts val="1396"/>
              </a:spcAft>
              <a:buNone/>
            </a:pPr>
            <a:r>
              <a:rPr lang="en-US" altLang="en-US" sz="2800" dirty="0">
                <a:solidFill>
                  <a:schemeClr val="tx1"/>
                </a:solidFill>
                <a:latin typeface="Roboto Medium"/>
                <a:ea typeface="Roboto Medium"/>
                <a:cs typeface="Roboto Medium"/>
              </a:rPr>
              <a:t>[4 5 6] </a:t>
            </a:r>
          </a:p>
          <a:p>
            <a:pPr marL="0" indent="0">
              <a:spcBef>
                <a:spcPct val="0"/>
              </a:spcBef>
              <a:spcAft>
                <a:spcPts val="1396"/>
              </a:spcAft>
              <a:buNone/>
            </a:pPr>
            <a:r>
              <a:rPr lang="en-US" altLang="en-US" sz="2800" dirty="0">
                <a:solidFill>
                  <a:schemeClr val="tx1"/>
                </a:solidFill>
                <a:latin typeface="Roboto Medium"/>
                <a:ea typeface="Roboto Medium"/>
                <a:cs typeface="Roboto Medium"/>
              </a:rPr>
              <a:t>[7 8 9]]</a:t>
            </a:r>
          </a:p>
        </p:txBody>
      </p:sp>
      <p:sp>
        <p:nvSpPr>
          <p:cNvPr id="61444" name="Text Placeholder 2"/>
          <p:cNvSpPr txBox="1">
            <a:spLocks/>
          </p:cNvSpPr>
          <p:nvPr/>
        </p:nvSpPr>
        <p:spPr bwMode="auto">
          <a:xfrm>
            <a:off x="8763000" y="1120679"/>
            <a:ext cx="4254500" cy="432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defTabSz="1304925" eaLnBrk="0" fontAlgn="base" hangingPunct="0">
              <a:spcBef>
                <a:spcPct val="0"/>
              </a:spcBef>
              <a:spcAft>
                <a:spcPct val="0"/>
              </a:spcAft>
              <a:defRPr sz="2600">
                <a:solidFill>
                  <a:schemeClr val="tx1"/>
                </a:solidFill>
                <a:latin typeface="Calibri" panose="020F0502020204030204" pitchFamily="34" charset="0"/>
              </a:defRPr>
            </a:lvl6pPr>
            <a:lvl7pPr marL="2225675" indent="-782638" defTabSz="1304925" eaLnBrk="0" fontAlgn="base" hangingPunct="0">
              <a:spcBef>
                <a:spcPct val="0"/>
              </a:spcBef>
              <a:spcAft>
                <a:spcPct val="0"/>
              </a:spcAft>
              <a:defRPr sz="2600">
                <a:solidFill>
                  <a:schemeClr val="tx1"/>
                </a:solidFill>
                <a:latin typeface="Calibri" panose="020F0502020204030204" pitchFamily="34" charset="0"/>
              </a:defRPr>
            </a:lvl7pPr>
            <a:lvl8pPr marL="2682875" indent="-782638" defTabSz="1304925" eaLnBrk="0" fontAlgn="base" hangingPunct="0">
              <a:spcBef>
                <a:spcPct val="0"/>
              </a:spcBef>
              <a:spcAft>
                <a:spcPct val="0"/>
              </a:spcAft>
              <a:defRPr sz="2600">
                <a:solidFill>
                  <a:schemeClr val="tx1"/>
                </a:solidFill>
                <a:latin typeface="Calibri" panose="020F0502020204030204" pitchFamily="34" charset="0"/>
              </a:defRPr>
            </a:lvl8pPr>
            <a:lvl9pPr marL="3140075" indent="-782638" defTabSz="1304925" eaLnBrk="0" fontAlgn="base" hangingPunct="0">
              <a:spcBef>
                <a:spcPct val="0"/>
              </a:spcBef>
              <a:spcAft>
                <a:spcPct val="0"/>
              </a:spcAft>
              <a:defRPr sz="2600">
                <a:solidFill>
                  <a:schemeClr val="tx1"/>
                </a:solidFill>
                <a:latin typeface="Calibri" panose="020F0502020204030204" pitchFamily="34" charset="0"/>
              </a:defRPr>
            </a:lvl9pPr>
          </a:lstStyle>
          <a:p>
            <a:pPr>
              <a:spcAft>
                <a:spcPts val="1396"/>
              </a:spcAft>
            </a:pPr>
            <a:r>
              <a:rPr lang="en-US" altLang="en-US" sz="2000" dirty="0">
                <a:latin typeface="Roboto Medium"/>
                <a:ea typeface="Roboto Medium"/>
                <a:cs typeface="Roboto Medium"/>
              </a:rPr>
              <a:t>x = </a:t>
            </a:r>
            <a:r>
              <a:rPr lang="en-US" altLang="en-US" sz="2000" dirty="0" err="1">
                <a:latin typeface="Roboto Medium"/>
                <a:ea typeface="Roboto Medium"/>
                <a:cs typeface="Roboto Medium"/>
              </a:rPr>
              <a:t>np.array</a:t>
            </a:r>
            <a:r>
              <a:rPr lang="en-US" altLang="en-US" sz="2000" dirty="0">
                <a:latin typeface="Roboto Medium"/>
                <a:ea typeface="Roboto Medium"/>
                <a:cs typeface="Roboto Medium"/>
              </a:rPr>
              <a:t>([1, 2, 3])</a:t>
            </a:r>
          </a:p>
          <a:p>
            <a:pPr>
              <a:spcAft>
                <a:spcPts val="1396"/>
              </a:spcAft>
            </a:pPr>
            <a:r>
              <a:rPr lang="en-US" altLang="en-US" sz="2000" dirty="0">
                <a:latin typeface="Roboto Medium"/>
                <a:ea typeface="Roboto Medium"/>
                <a:cs typeface="Roboto Medium"/>
              </a:rPr>
              <a:t>x[</a:t>
            </a:r>
            <a:r>
              <a:rPr lang="en-US" altLang="en-US" sz="2000" dirty="0" err="1">
                <a:latin typeface="Roboto Medium"/>
                <a:ea typeface="Roboto Medium"/>
                <a:cs typeface="Roboto Medium"/>
              </a:rPr>
              <a:t>np.newaxis</a:t>
            </a:r>
            <a:r>
              <a:rPr lang="en-US" altLang="en-US" sz="2000" dirty="0">
                <a:latin typeface="Roboto Medium"/>
                <a:ea typeface="Roboto Medium"/>
                <a:cs typeface="Roboto Medium"/>
              </a:rPr>
              <a:t>, :]</a:t>
            </a:r>
          </a:p>
          <a:p>
            <a:pPr>
              <a:spcAft>
                <a:spcPts val="1396"/>
              </a:spcAft>
            </a:pPr>
            <a:r>
              <a:rPr lang="en-US" altLang="en-US" sz="2000" dirty="0" err="1">
                <a:latin typeface="Roboto Medium"/>
                <a:ea typeface="Roboto Medium"/>
                <a:cs typeface="Roboto Medium"/>
              </a:rPr>
              <a:t>x.reshape</a:t>
            </a:r>
            <a:r>
              <a:rPr lang="en-US" altLang="en-US" sz="2000" dirty="0">
                <a:latin typeface="Roboto Medium"/>
                <a:ea typeface="Roboto Medium"/>
                <a:cs typeface="Roboto Medium"/>
              </a:rPr>
              <a:t>((3, 1))</a:t>
            </a:r>
          </a:p>
          <a:p>
            <a:pPr>
              <a:spcAft>
                <a:spcPts val="1396"/>
              </a:spcAft>
            </a:pPr>
            <a:r>
              <a:rPr lang="en-US" altLang="en-US" sz="2000" dirty="0">
                <a:latin typeface="Roboto Medium"/>
                <a:ea typeface="Roboto Medium"/>
                <a:cs typeface="Roboto Medium"/>
              </a:rPr>
              <a:t>x[:,</a:t>
            </a:r>
            <a:r>
              <a:rPr lang="en-US" altLang="en-US" sz="2000" dirty="0" err="1">
                <a:latin typeface="Roboto Medium"/>
                <a:ea typeface="Roboto Medium"/>
                <a:cs typeface="Roboto Medium"/>
              </a:rPr>
              <a:t>np.newaxis</a:t>
            </a:r>
            <a:r>
              <a:rPr lang="en-US" altLang="en-US" sz="2000" dirty="0">
                <a:latin typeface="Roboto Medium"/>
                <a:ea typeface="Roboto Medium"/>
                <a:cs typeface="Roboto Medium"/>
              </a:rPr>
              <a:t>]</a:t>
            </a:r>
          </a:p>
          <a:p>
            <a:pPr>
              <a:spcAft>
                <a:spcPts val="1396"/>
              </a:spcAft>
            </a:pPr>
            <a:r>
              <a:rPr lang="en-US" altLang="en-US" sz="2000" dirty="0">
                <a:latin typeface="Roboto Medium"/>
                <a:ea typeface="Roboto Medium"/>
                <a:cs typeface="Roboto Medium"/>
              </a:rPr>
              <a:t>array([[1],</a:t>
            </a:r>
          </a:p>
          <a:p>
            <a:pPr>
              <a:spcAft>
                <a:spcPts val="1396"/>
              </a:spcAft>
            </a:pPr>
            <a:r>
              <a:rPr lang="en-US" altLang="en-US" sz="2000" dirty="0">
                <a:latin typeface="Roboto Medium"/>
                <a:ea typeface="Roboto Medium"/>
                <a:cs typeface="Roboto Medium"/>
              </a:rPr>
              <a:t>           [2],</a:t>
            </a:r>
          </a:p>
          <a:p>
            <a:pPr>
              <a:spcAft>
                <a:spcPts val="1396"/>
              </a:spcAft>
            </a:pPr>
            <a:r>
              <a:rPr lang="en-US" altLang="en-US" sz="2000" dirty="0">
                <a:latin typeface="Roboto Medium"/>
                <a:ea typeface="Roboto Medium"/>
                <a:cs typeface="Roboto Medium"/>
              </a:rPr>
              <a:t>           [3]])</a:t>
            </a:r>
          </a:p>
          <a:p>
            <a:pPr>
              <a:spcAft>
                <a:spcPts val="1396"/>
              </a:spcAft>
            </a:pPr>
            <a:endParaRPr lang="en-IN" altLang="en-US" sz="2000" dirty="0">
              <a:latin typeface="Roboto Medium"/>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9128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55</a:t>
            </a:fld>
            <a:endParaRPr lang="en-NZ"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381000" y="1066800"/>
            <a:ext cx="10801201" cy="4320480"/>
          </a:xfrm>
        </p:spPr>
        <p:txBody>
          <a:bodyPr/>
          <a:lstStyle/>
          <a:p>
            <a:pPr algn="just">
              <a:lnSpc>
                <a:spcPct val="100000"/>
              </a:lnSpc>
              <a:buFont typeface="Arial" panose="020B0604020202020204" pitchFamily="34" charset="0"/>
              <a:buChar char="•"/>
            </a:pPr>
            <a:r>
              <a:rPr lang="en-US" sz="2800" dirty="0">
                <a:solidFill>
                  <a:schemeClr val="tx1"/>
                </a:solidFill>
              </a:rPr>
              <a:t>Iterating means going through elements one by one.</a:t>
            </a:r>
          </a:p>
          <a:p>
            <a:pPr algn="just">
              <a:lnSpc>
                <a:spcPct val="100000"/>
              </a:lnSpc>
              <a:buFont typeface="Arial" panose="020B0604020202020204" pitchFamily="34" charset="0"/>
              <a:buChar char="•"/>
            </a:pPr>
            <a:r>
              <a:rPr lang="en-US" sz="2800" dirty="0">
                <a:solidFill>
                  <a:schemeClr val="tx1"/>
                </a:solidFill>
              </a:rPr>
              <a:t>To deal with multi-dimensional arrays in numpy, use for loop.</a:t>
            </a:r>
          </a:p>
          <a:p>
            <a:pPr algn="just">
              <a:lnSpc>
                <a:spcPct val="100000"/>
              </a:lnSpc>
              <a:buFont typeface="Arial" panose="020B0604020202020204" pitchFamily="34" charset="0"/>
              <a:buChar char="•"/>
            </a:pPr>
            <a:r>
              <a:rPr lang="en-US" sz="2800" dirty="0">
                <a:solidFill>
                  <a:schemeClr val="tx1"/>
                </a:solidFill>
              </a:rPr>
              <a:t>If iterate on a 1-D array it will go through each element one by one.</a:t>
            </a:r>
          </a:p>
          <a:p>
            <a:pPr algn="just">
              <a:buNone/>
            </a:pPr>
            <a:r>
              <a:rPr lang="en-US" sz="2800" b="1" dirty="0" err="1">
                <a:solidFill>
                  <a:schemeClr val="tx1"/>
                </a:solidFill>
              </a:rPr>
              <a:t>Example:</a:t>
            </a:r>
            <a:r>
              <a:rPr lang="en-US" sz="2800" dirty="0" err="1">
                <a:solidFill>
                  <a:schemeClr val="tx1"/>
                </a:solidFill>
              </a:rPr>
              <a:t>Iterate</a:t>
            </a:r>
            <a:r>
              <a:rPr lang="en-US" sz="2800" dirty="0">
                <a:solidFill>
                  <a:schemeClr val="tx1"/>
                </a:solidFill>
              </a:rPr>
              <a:t> on the elements of the following 1-D array:</a:t>
            </a:r>
          </a:p>
          <a:p>
            <a:pPr algn="just">
              <a:buNone/>
            </a:pPr>
            <a:r>
              <a:rPr lang="en-US" sz="2800" dirty="0">
                <a:solidFill>
                  <a:schemeClr val="tx1"/>
                </a:solidFill>
              </a:rPr>
              <a:t>import numpy as np</a:t>
            </a:r>
          </a:p>
          <a:p>
            <a:pPr algn="just">
              <a:buNone/>
            </a:pPr>
            <a:r>
              <a:rPr lang="en-US" sz="2800" dirty="0">
                <a:solidFill>
                  <a:schemeClr val="tx1"/>
                </a:solidFill>
              </a:rPr>
              <a:t>a = np.array([1, 2, 3])</a:t>
            </a:r>
          </a:p>
          <a:p>
            <a:pPr>
              <a:buNone/>
            </a:pPr>
            <a:r>
              <a:rPr lang="en-US" sz="2800" dirty="0">
                <a:solidFill>
                  <a:schemeClr val="tx1"/>
                </a:solidFill>
              </a:rPr>
              <a:t>for x in a:</a:t>
            </a:r>
            <a:br>
              <a:rPr lang="en-US" sz="2800" dirty="0">
                <a:solidFill>
                  <a:schemeClr val="tx1"/>
                </a:solidFill>
              </a:rPr>
            </a:br>
            <a:r>
              <a:rPr lang="en-US" sz="2800" dirty="0">
                <a:solidFill>
                  <a:schemeClr val="tx1"/>
                </a:solidFill>
              </a:rPr>
              <a:t>  print(x) </a:t>
            </a:r>
          </a:p>
          <a:p>
            <a:pPr algn="just">
              <a:buNone/>
            </a:pPr>
            <a:endParaRPr lang="en-IN" sz="2800" b="1" dirty="0">
              <a:solidFill>
                <a:schemeClr val="tx1"/>
              </a:solidFill>
            </a:endParaRPr>
          </a:p>
        </p:txBody>
      </p:sp>
      <p:sp>
        <p:nvSpPr>
          <p:cNvPr id="7" name="Title 1"/>
          <p:cNvSpPr>
            <a:spLocks noGrp="1"/>
          </p:cNvSpPr>
          <p:nvPr>
            <p:ph type="title"/>
          </p:nvPr>
        </p:nvSpPr>
        <p:spPr>
          <a:xfrm>
            <a:off x="304800" y="148503"/>
            <a:ext cx="9972146" cy="838729"/>
          </a:xfrm>
        </p:spPr>
        <p:txBody>
          <a:bodyPr/>
          <a:lstStyle/>
          <a:p>
            <a:pPr>
              <a:defRPr/>
            </a:pPr>
            <a:r>
              <a:rPr lang="en-IN" dirty="0"/>
              <a:t>Basics of </a:t>
            </a:r>
            <a:r>
              <a:rPr lang="en-IN" dirty="0" err="1"/>
              <a:t>Numpy</a:t>
            </a:r>
            <a:r>
              <a:rPr lang="en-IN" dirty="0"/>
              <a:t> Arrays: iterating </a:t>
            </a:r>
            <a:r>
              <a:rPr lang="en-US" dirty="0"/>
              <a:t>arrays  </a:t>
            </a:r>
            <a:endParaRPr lang="en-IN" dirty="0"/>
          </a:p>
        </p:txBody>
      </p:sp>
    </p:spTree>
    <p:extLst>
      <p:ext uri="{BB962C8B-B14F-4D97-AF65-F5344CB8AC3E}">
        <p14:creationId xmlns:p14="http://schemas.microsoft.com/office/powerpoint/2010/main" val="351058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56</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152400" y="146675"/>
            <a:ext cx="11506200" cy="498222"/>
          </a:xfrm>
        </p:spPr>
        <p:txBody>
          <a:bodyPr/>
          <a:lstStyle/>
          <a:p>
            <a:r>
              <a:rPr lang="en-IN" b="1" dirty="0"/>
              <a:t>Basics of </a:t>
            </a:r>
            <a:r>
              <a:rPr lang="en-IN" b="1" dirty="0" err="1"/>
              <a:t>Numpy</a:t>
            </a:r>
            <a:r>
              <a:rPr lang="en-IN" b="1" dirty="0"/>
              <a:t> Arrays : </a:t>
            </a:r>
            <a:r>
              <a:rPr lang="en-US" b="1" dirty="0"/>
              <a:t>Joining and splitting of arrays </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None/>
            </a:pPr>
            <a:r>
              <a:rPr lang="en-US" b="1" dirty="0">
                <a:solidFill>
                  <a:schemeClr val="tx1"/>
                </a:solidFill>
              </a:rPr>
              <a:t>NumPy Joining Array</a:t>
            </a:r>
          </a:p>
          <a:p>
            <a:pPr>
              <a:buFont typeface="Arial" pitchFamily="34" charset="0"/>
              <a:buChar char="•"/>
            </a:pPr>
            <a:r>
              <a:rPr lang="en-US" dirty="0">
                <a:solidFill>
                  <a:schemeClr val="tx1"/>
                </a:solidFill>
              </a:rPr>
              <a:t>Joining means putting contents of two or more arrays in a single array.</a:t>
            </a:r>
          </a:p>
          <a:p>
            <a:pPr>
              <a:buFont typeface="Arial" pitchFamily="34" charset="0"/>
              <a:buChar char="•"/>
            </a:pPr>
            <a:r>
              <a:rPr lang="en-US" dirty="0">
                <a:solidFill>
                  <a:schemeClr val="tx1"/>
                </a:solidFill>
              </a:rPr>
              <a:t>In SQL we join tables based on a key, whereas in NumPy we join arrays by axes.</a:t>
            </a:r>
          </a:p>
          <a:p>
            <a:pPr>
              <a:buFont typeface="Arial" pitchFamily="34" charset="0"/>
              <a:buChar char="•"/>
            </a:pPr>
            <a:r>
              <a:rPr lang="en-US" dirty="0">
                <a:solidFill>
                  <a:schemeClr val="tx1"/>
                </a:solidFill>
              </a:rPr>
              <a:t>We pass a sequence of arrays that we want to join to the concatenate() function, along with the axis. If axis is not explicitly passed, it is taken as 0.</a:t>
            </a:r>
          </a:p>
          <a:p>
            <a:pPr>
              <a:buNone/>
            </a:pPr>
            <a:r>
              <a:rPr lang="en-US" b="1" dirty="0">
                <a:solidFill>
                  <a:schemeClr val="tx1"/>
                </a:solidFill>
              </a:rPr>
              <a:t>Example</a:t>
            </a:r>
          </a:p>
          <a:p>
            <a:pPr>
              <a:buNone/>
            </a:pPr>
            <a:r>
              <a:rPr lang="en-US" dirty="0">
                <a:solidFill>
                  <a:schemeClr val="tx1"/>
                </a:solidFill>
              </a:rPr>
              <a:t>import numpy as np</a:t>
            </a:r>
            <a:br>
              <a:rPr lang="en-US" dirty="0">
                <a:solidFill>
                  <a:schemeClr val="tx1"/>
                </a:solidFill>
              </a:rPr>
            </a:br>
            <a:r>
              <a:rPr lang="en-US" dirty="0">
                <a:solidFill>
                  <a:schemeClr val="tx1"/>
                </a:solidFill>
              </a:rPr>
              <a:t>arr1 = np.array([1, 2, 3])</a:t>
            </a:r>
            <a:br>
              <a:rPr lang="en-US" dirty="0">
                <a:solidFill>
                  <a:schemeClr val="tx1"/>
                </a:solidFill>
              </a:rPr>
            </a:br>
            <a:r>
              <a:rPr lang="en-US" dirty="0">
                <a:solidFill>
                  <a:schemeClr val="tx1"/>
                </a:solidFill>
              </a:rPr>
              <a:t>arr2 = np.array([4, 5, 6])</a:t>
            </a:r>
            <a:br>
              <a:rPr lang="en-US" dirty="0">
                <a:solidFill>
                  <a:schemeClr val="tx1"/>
                </a:solidFill>
              </a:rPr>
            </a:br>
            <a:r>
              <a:rPr lang="en-US" dirty="0">
                <a:solidFill>
                  <a:schemeClr val="tx1"/>
                </a:solidFill>
              </a:rPr>
              <a:t>arr = np.concatenate((arr1, arr2))</a:t>
            </a:r>
            <a:br>
              <a:rPr lang="en-US" dirty="0">
                <a:solidFill>
                  <a:schemeClr val="tx1"/>
                </a:solidFill>
              </a:rPr>
            </a:br>
            <a:r>
              <a:rPr lang="en-US" dirty="0">
                <a:solidFill>
                  <a:schemeClr val="tx1"/>
                </a:solidFill>
              </a:rPr>
              <a:t>print(arr) </a:t>
            </a:r>
          </a:p>
          <a:p>
            <a:pPr>
              <a:buNone/>
            </a:pPr>
            <a:endParaRPr lang="en-IN" sz="2800" b="1" dirty="0"/>
          </a:p>
        </p:txBody>
      </p:sp>
      <p:pic>
        <p:nvPicPr>
          <p:cNvPr id="14338" name="Picture 2"/>
          <p:cNvPicPr>
            <a:picLocks noChangeAspect="1" noChangeArrowheads="1"/>
          </p:cNvPicPr>
          <p:nvPr/>
        </p:nvPicPr>
        <p:blipFill>
          <a:blip r:embed="rId2"/>
          <a:srcRect/>
          <a:stretch>
            <a:fillRect/>
          </a:stretch>
        </p:blipFill>
        <p:spPr bwMode="auto">
          <a:xfrm>
            <a:off x="5796566" y="3829444"/>
            <a:ext cx="6400800" cy="2076450"/>
          </a:xfrm>
          <a:prstGeom prst="rect">
            <a:avLst/>
          </a:prstGeom>
          <a:noFill/>
          <a:ln w="9525">
            <a:no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57</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228600" y="201710"/>
            <a:ext cx="11582400" cy="408184"/>
          </a:xfrm>
        </p:spPr>
        <p:txBody>
          <a:bodyPr/>
          <a:lstStyle/>
          <a:p>
            <a:r>
              <a:rPr lang="en-IN" b="1" dirty="0"/>
              <a:t>Basics of </a:t>
            </a:r>
            <a:r>
              <a:rPr lang="en-IN" b="1" dirty="0" err="1"/>
              <a:t>Numpy</a:t>
            </a:r>
            <a:r>
              <a:rPr lang="en-IN" b="1" dirty="0"/>
              <a:t> Arrays : </a:t>
            </a:r>
            <a:r>
              <a:rPr lang="en-US" b="1" dirty="0"/>
              <a:t>Joining and splitting of arrays </a:t>
            </a:r>
            <a:endParaRPr lang="en-IN" b="1" dirty="0"/>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457200" y="990600"/>
            <a:ext cx="10801201" cy="4320480"/>
          </a:xfrm>
        </p:spPr>
        <p:txBody>
          <a:bodyPr/>
          <a:lstStyle/>
          <a:p>
            <a:pPr>
              <a:buNone/>
            </a:pPr>
            <a:r>
              <a:rPr lang="en-US" b="1" dirty="0">
                <a:solidFill>
                  <a:schemeClr val="tx1"/>
                </a:solidFill>
              </a:rPr>
              <a:t>Splitting NumPy Arrays</a:t>
            </a:r>
          </a:p>
          <a:p>
            <a:pPr>
              <a:buFont typeface="Arial" pitchFamily="34" charset="0"/>
              <a:buChar char="•"/>
            </a:pPr>
            <a:r>
              <a:rPr lang="en-US" dirty="0">
                <a:solidFill>
                  <a:schemeClr val="tx1"/>
                </a:solidFill>
              </a:rPr>
              <a:t>Splitting is reverse operation of Joining.</a:t>
            </a:r>
          </a:p>
          <a:p>
            <a:pPr>
              <a:buFont typeface="Arial" pitchFamily="34" charset="0"/>
              <a:buChar char="•"/>
            </a:pPr>
            <a:r>
              <a:rPr lang="en-US" dirty="0">
                <a:solidFill>
                  <a:schemeClr val="tx1"/>
                </a:solidFill>
              </a:rPr>
              <a:t>Joining merges multiple arrays into one and Splitting breaks one array into multiple.</a:t>
            </a:r>
          </a:p>
          <a:p>
            <a:pPr>
              <a:buFont typeface="Arial" pitchFamily="34" charset="0"/>
              <a:buChar char="•"/>
            </a:pPr>
            <a:r>
              <a:rPr lang="en-US" dirty="0">
                <a:solidFill>
                  <a:schemeClr val="tx1"/>
                </a:solidFill>
              </a:rPr>
              <a:t>We use array_split() for splitting arrays, we pass it the array we want to split and the number of splits.</a:t>
            </a:r>
          </a:p>
          <a:p>
            <a:pPr>
              <a:buNone/>
            </a:pPr>
            <a:r>
              <a:rPr lang="en-US" b="1" dirty="0">
                <a:solidFill>
                  <a:schemeClr val="tx1"/>
                </a:solidFill>
              </a:rPr>
              <a:t>Example</a:t>
            </a:r>
          </a:p>
          <a:p>
            <a:pPr>
              <a:buNone/>
            </a:pPr>
            <a:r>
              <a:rPr lang="en-US" dirty="0">
                <a:solidFill>
                  <a:schemeClr val="tx1"/>
                </a:solidFill>
              </a:rPr>
              <a:t>import numpy as np</a:t>
            </a:r>
            <a:br>
              <a:rPr lang="en-US" dirty="0">
                <a:solidFill>
                  <a:schemeClr val="tx1"/>
                </a:solidFill>
              </a:rPr>
            </a:br>
            <a:r>
              <a:rPr lang="en-US" dirty="0">
                <a:solidFill>
                  <a:schemeClr val="tx1"/>
                </a:solidFill>
              </a:rPr>
              <a:t>arr = np.array([1, 2, 3, 4, 5, 6])</a:t>
            </a:r>
            <a:br>
              <a:rPr lang="en-US" dirty="0">
                <a:solidFill>
                  <a:schemeClr val="tx1"/>
                </a:solidFill>
              </a:rPr>
            </a:br>
            <a:r>
              <a:rPr lang="en-US" dirty="0" err="1">
                <a:solidFill>
                  <a:schemeClr val="tx1"/>
                </a:solidFill>
              </a:rPr>
              <a:t>newarr</a:t>
            </a:r>
            <a:r>
              <a:rPr lang="en-US" dirty="0">
                <a:solidFill>
                  <a:schemeClr val="tx1"/>
                </a:solidFill>
              </a:rPr>
              <a:t> = np.array_split(arr, 3)</a:t>
            </a:r>
            <a:br>
              <a:rPr lang="en-US" dirty="0">
                <a:solidFill>
                  <a:schemeClr val="tx1"/>
                </a:solidFill>
              </a:rPr>
            </a:br>
            <a:r>
              <a:rPr lang="en-US" dirty="0">
                <a:solidFill>
                  <a:schemeClr val="tx1"/>
                </a:solidFill>
              </a:rPr>
              <a:t>print(</a:t>
            </a:r>
            <a:r>
              <a:rPr lang="en-US" dirty="0" err="1">
                <a:solidFill>
                  <a:schemeClr val="tx1"/>
                </a:solidFill>
              </a:rPr>
              <a:t>newarr</a:t>
            </a:r>
            <a:r>
              <a:rPr lang="en-US" dirty="0">
                <a:solidFill>
                  <a:schemeClr val="tx1"/>
                </a:solidFill>
              </a:rPr>
              <a:t>) </a:t>
            </a:r>
          </a:p>
          <a:p>
            <a:pPr>
              <a:buNone/>
            </a:pPr>
            <a:endParaRPr lang="en-IN" sz="2800" b="1" dirty="0"/>
          </a:p>
        </p:txBody>
      </p:sp>
      <p:pic>
        <p:nvPicPr>
          <p:cNvPr id="15362" name="Picture 2"/>
          <p:cNvPicPr>
            <a:picLocks noChangeAspect="1" noChangeArrowheads="1"/>
          </p:cNvPicPr>
          <p:nvPr/>
        </p:nvPicPr>
        <p:blipFill>
          <a:blip r:embed="rId2"/>
          <a:srcRect/>
          <a:stretch>
            <a:fillRect/>
          </a:stretch>
        </p:blipFill>
        <p:spPr bwMode="auto">
          <a:xfrm>
            <a:off x="5519737" y="3733800"/>
            <a:ext cx="6443663" cy="2066925"/>
          </a:xfrm>
          <a:prstGeom prst="rect">
            <a:avLst/>
          </a:prstGeom>
          <a:noFill/>
          <a:ln w="9525" cap="flat">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5" y="395553"/>
            <a:ext cx="9972146" cy="838729"/>
          </a:xfrm>
        </p:spPr>
        <p:txBody>
          <a:bodyPr/>
          <a:lstStyle/>
          <a:p>
            <a:pPr>
              <a:defRPr/>
            </a:pPr>
            <a:r>
              <a:rPr lang="en-IN" dirty="0"/>
              <a:t>Basics of </a:t>
            </a:r>
            <a:r>
              <a:rPr lang="en-IN" dirty="0" err="1"/>
              <a:t>Numpy</a:t>
            </a:r>
            <a:r>
              <a:rPr lang="en-IN" dirty="0"/>
              <a:t> Arrays :</a:t>
            </a:r>
            <a:r>
              <a:rPr lang="en-US" dirty="0"/>
              <a:t>Joining and splitting of arrays </a:t>
            </a:r>
            <a:endParaRPr lang="en-IN" dirty="0"/>
          </a:p>
        </p:txBody>
      </p:sp>
      <p:sp>
        <p:nvSpPr>
          <p:cNvPr id="63491" name="Text Placeholder 2"/>
          <p:cNvSpPr>
            <a:spLocks noGrp="1"/>
          </p:cNvSpPr>
          <p:nvPr>
            <p:ph type="body" sz="quarter" idx="17"/>
          </p:nvPr>
        </p:nvSpPr>
        <p:spPr bwMode="auto">
          <a:xfrm>
            <a:off x="695855" y="1100667"/>
            <a:ext cx="5781146" cy="48934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dirty="0">
                <a:solidFill>
                  <a:schemeClr val="tx1"/>
                </a:solidFill>
                <a:latin typeface="Roboto Medium"/>
                <a:ea typeface="Roboto Medium"/>
                <a:cs typeface="Roboto Medium"/>
              </a:rPr>
              <a:t>x = [1, 2, 3, 99, 99, 3, 2, 1]</a:t>
            </a:r>
          </a:p>
          <a:p>
            <a:pPr marL="0" indent="0">
              <a:spcBef>
                <a:spcPct val="0"/>
              </a:spcBef>
              <a:spcAft>
                <a:spcPts val="1396"/>
              </a:spcAft>
              <a:buNone/>
            </a:pPr>
            <a:r>
              <a:rPr lang="en-US" altLang="en-US" dirty="0">
                <a:solidFill>
                  <a:schemeClr val="tx1"/>
                </a:solidFill>
                <a:latin typeface="Roboto Medium"/>
                <a:ea typeface="Roboto Medium"/>
                <a:cs typeface="Roboto Medium"/>
              </a:rPr>
              <a:t>x1, x2, x3 = </a:t>
            </a:r>
            <a:r>
              <a:rPr lang="en-US" altLang="en-US" dirty="0" err="1">
                <a:solidFill>
                  <a:schemeClr val="tx1"/>
                </a:solidFill>
                <a:latin typeface="Roboto Medium"/>
                <a:ea typeface="Roboto Medium"/>
                <a:cs typeface="Roboto Medium"/>
              </a:rPr>
              <a:t>np.split</a:t>
            </a:r>
            <a:r>
              <a:rPr lang="en-US" altLang="en-US" dirty="0">
                <a:solidFill>
                  <a:schemeClr val="tx1"/>
                </a:solidFill>
                <a:latin typeface="Roboto Medium"/>
                <a:ea typeface="Roboto Medium"/>
                <a:cs typeface="Roboto Medium"/>
              </a:rPr>
              <a:t>(x, [2, 6])</a:t>
            </a:r>
          </a:p>
          <a:p>
            <a:pPr marL="0" indent="0">
              <a:spcBef>
                <a:spcPct val="0"/>
              </a:spcBef>
              <a:spcAft>
                <a:spcPts val="1396"/>
              </a:spcAft>
              <a:buNone/>
            </a:pPr>
            <a:r>
              <a:rPr lang="en-US" altLang="en-US" dirty="0">
                <a:solidFill>
                  <a:schemeClr val="tx1"/>
                </a:solidFill>
                <a:latin typeface="Roboto Medium"/>
                <a:ea typeface="Roboto Medium"/>
                <a:cs typeface="Roboto Medium"/>
              </a:rPr>
              <a:t>print(x1, x2, x3)</a:t>
            </a:r>
          </a:p>
          <a:p>
            <a:pPr marL="0" indent="0">
              <a:spcBef>
                <a:spcPct val="0"/>
              </a:spcBef>
              <a:spcAft>
                <a:spcPts val="1396"/>
              </a:spcAft>
              <a:buNone/>
            </a:pPr>
            <a:r>
              <a:rPr lang="en-US" altLang="en-US" dirty="0">
                <a:solidFill>
                  <a:schemeClr val="tx1"/>
                </a:solidFill>
                <a:latin typeface="Roboto Medium"/>
                <a:ea typeface="Roboto Medium"/>
                <a:cs typeface="Roboto Medium"/>
              </a:rPr>
              <a:t>[1 2] [ 3 99 99 3] [2 1]</a:t>
            </a:r>
          </a:p>
          <a:p>
            <a:pPr marL="0" indent="0">
              <a:spcBef>
                <a:spcPct val="0"/>
              </a:spcBef>
              <a:spcAft>
                <a:spcPts val="1396"/>
              </a:spcAft>
              <a:buNone/>
            </a:pPr>
            <a:endParaRPr lang="en-US" altLang="en-US" dirty="0">
              <a:solidFill>
                <a:schemeClr val="tx1"/>
              </a:solidFill>
              <a:latin typeface="Roboto Medium"/>
              <a:ea typeface="Roboto Medium"/>
              <a:cs typeface="Roboto Medium"/>
            </a:endParaRPr>
          </a:p>
          <a:p>
            <a:pPr marL="0" indent="0">
              <a:spcBef>
                <a:spcPct val="0"/>
              </a:spcBef>
              <a:spcAft>
                <a:spcPts val="1396"/>
              </a:spcAft>
              <a:buNone/>
            </a:pPr>
            <a:r>
              <a:rPr lang="en-US" altLang="en-US" dirty="0">
                <a:solidFill>
                  <a:schemeClr val="tx1"/>
                </a:solidFill>
                <a:latin typeface="Roboto Medium"/>
                <a:ea typeface="Roboto Medium"/>
                <a:cs typeface="Roboto Medium"/>
              </a:rPr>
              <a:t>a = </a:t>
            </a:r>
            <a:r>
              <a:rPr lang="en-US" altLang="en-US" dirty="0" err="1">
                <a:solidFill>
                  <a:schemeClr val="tx1"/>
                </a:solidFill>
                <a:latin typeface="Roboto Medium"/>
                <a:ea typeface="Roboto Medium"/>
                <a:cs typeface="Roboto Medium"/>
              </a:rPr>
              <a:t>np.arange</a:t>
            </a:r>
            <a:r>
              <a:rPr lang="en-US" altLang="en-US" dirty="0">
                <a:solidFill>
                  <a:schemeClr val="tx1"/>
                </a:solidFill>
                <a:latin typeface="Roboto Medium"/>
                <a:ea typeface="Roboto Medium"/>
                <a:cs typeface="Roboto Medium"/>
              </a:rPr>
              <a:t>(16).reshape((4, 4))</a:t>
            </a:r>
          </a:p>
          <a:p>
            <a:pPr marL="0" indent="0">
              <a:spcBef>
                <a:spcPct val="0"/>
              </a:spcBef>
              <a:spcAft>
                <a:spcPts val="1396"/>
              </a:spcAft>
              <a:buNone/>
            </a:pPr>
            <a:r>
              <a:rPr lang="en-US" altLang="en-US" dirty="0">
                <a:solidFill>
                  <a:schemeClr val="tx1"/>
                </a:solidFill>
                <a:latin typeface="Roboto Medium"/>
                <a:ea typeface="Roboto Medium"/>
                <a:cs typeface="Roboto Medium"/>
              </a:rPr>
              <a:t>a</a:t>
            </a:r>
          </a:p>
          <a:p>
            <a:pPr marL="0" indent="0">
              <a:spcBef>
                <a:spcPct val="0"/>
              </a:spcBef>
              <a:spcAft>
                <a:spcPts val="1396"/>
              </a:spcAft>
              <a:buNone/>
            </a:pPr>
            <a:r>
              <a:rPr lang="en-US" altLang="en-US" dirty="0">
                <a:solidFill>
                  <a:schemeClr val="tx1"/>
                </a:solidFill>
                <a:latin typeface="Roboto Medium"/>
                <a:ea typeface="Roboto Medium"/>
                <a:cs typeface="Roboto Medium"/>
              </a:rPr>
              <a:t>array([[ 0, 1, 2, 3], </a:t>
            </a:r>
          </a:p>
          <a:p>
            <a:pPr marL="0" indent="0">
              <a:spcBef>
                <a:spcPct val="0"/>
              </a:spcBef>
              <a:spcAft>
                <a:spcPts val="1396"/>
              </a:spcAft>
              <a:buNone/>
            </a:pPr>
            <a:r>
              <a:rPr lang="en-US" altLang="en-US" dirty="0">
                <a:solidFill>
                  <a:schemeClr val="tx1"/>
                </a:solidFill>
                <a:latin typeface="Roboto Medium"/>
                <a:ea typeface="Roboto Medium"/>
                <a:cs typeface="Roboto Medium"/>
              </a:rPr>
              <a:t>[ 4, 5, 6, 7], </a:t>
            </a:r>
          </a:p>
          <a:p>
            <a:pPr marL="0" indent="0">
              <a:spcBef>
                <a:spcPct val="0"/>
              </a:spcBef>
              <a:spcAft>
                <a:spcPts val="1396"/>
              </a:spcAft>
              <a:buNone/>
            </a:pPr>
            <a:r>
              <a:rPr lang="en-US" altLang="en-US" dirty="0">
                <a:solidFill>
                  <a:schemeClr val="tx1"/>
                </a:solidFill>
                <a:latin typeface="Roboto Medium"/>
                <a:ea typeface="Roboto Medium"/>
                <a:cs typeface="Roboto Medium"/>
              </a:rPr>
              <a:t>[ 8, 9, 10, 11], </a:t>
            </a:r>
          </a:p>
          <a:p>
            <a:pPr marL="0" indent="0">
              <a:spcBef>
                <a:spcPct val="0"/>
              </a:spcBef>
              <a:spcAft>
                <a:spcPts val="1396"/>
              </a:spcAft>
              <a:buNone/>
            </a:pPr>
            <a:r>
              <a:rPr lang="en-US" altLang="en-US" dirty="0">
                <a:solidFill>
                  <a:schemeClr val="tx1"/>
                </a:solidFill>
                <a:latin typeface="Roboto Medium"/>
                <a:ea typeface="Roboto Medium"/>
                <a:cs typeface="Roboto Medium"/>
              </a:rPr>
              <a:t>[12, 13, 14, 15]])</a:t>
            </a:r>
          </a:p>
          <a:p>
            <a:pPr marL="0" indent="0">
              <a:spcBef>
                <a:spcPct val="0"/>
              </a:spcBef>
              <a:spcAft>
                <a:spcPts val="1396"/>
              </a:spcAft>
              <a:buNone/>
            </a:pPr>
            <a:endParaRPr lang="en-US" altLang="en-US" dirty="0">
              <a:solidFill>
                <a:schemeClr val="tx1"/>
              </a:solidFill>
              <a:latin typeface="Roboto Medium"/>
              <a:ea typeface="Roboto Medium"/>
              <a:cs typeface="Roboto Medium"/>
            </a:endParaRPr>
          </a:p>
        </p:txBody>
      </p:sp>
      <p:sp>
        <p:nvSpPr>
          <p:cNvPr id="63492" name="Text Placeholder 2"/>
          <p:cNvSpPr txBox="1">
            <a:spLocks/>
          </p:cNvSpPr>
          <p:nvPr/>
        </p:nvSpPr>
        <p:spPr bwMode="auto">
          <a:xfrm>
            <a:off x="6511637" y="814917"/>
            <a:ext cx="6540500" cy="531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defTabSz="1304925" eaLnBrk="0" fontAlgn="base" hangingPunct="0">
              <a:spcBef>
                <a:spcPct val="0"/>
              </a:spcBef>
              <a:spcAft>
                <a:spcPct val="0"/>
              </a:spcAft>
              <a:defRPr sz="2600">
                <a:solidFill>
                  <a:schemeClr val="tx1"/>
                </a:solidFill>
                <a:latin typeface="Calibri" panose="020F0502020204030204" pitchFamily="34" charset="0"/>
              </a:defRPr>
            </a:lvl6pPr>
            <a:lvl7pPr marL="2225675" indent="-782638" defTabSz="1304925" eaLnBrk="0" fontAlgn="base" hangingPunct="0">
              <a:spcBef>
                <a:spcPct val="0"/>
              </a:spcBef>
              <a:spcAft>
                <a:spcPct val="0"/>
              </a:spcAft>
              <a:defRPr sz="2600">
                <a:solidFill>
                  <a:schemeClr val="tx1"/>
                </a:solidFill>
                <a:latin typeface="Calibri" panose="020F0502020204030204" pitchFamily="34" charset="0"/>
              </a:defRPr>
            </a:lvl7pPr>
            <a:lvl8pPr marL="2682875" indent="-782638" defTabSz="1304925" eaLnBrk="0" fontAlgn="base" hangingPunct="0">
              <a:spcBef>
                <a:spcPct val="0"/>
              </a:spcBef>
              <a:spcAft>
                <a:spcPct val="0"/>
              </a:spcAft>
              <a:defRPr sz="2600">
                <a:solidFill>
                  <a:schemeClr val="tx1"/>
                </a:solidFill>
                <a:latin typeface="Calibri" panose="020F0502020204030204" pitchFamily="34" charset="0"/>
              </a:defRPr>
            </a:lvl8pPr>
            <a:lvl9pPr marL="3140075" indent="-782638" defTabSz="1304925" eaLnBrk="0" fontAlgn="base" hangingPunct="0">
              <a:spcBef>
                <a:spcPct val="0"/>
              </a:spcBef>
              <a:spcAft>
                <a:spcPct val="0"/>
              </a:spcAft>
              <a:defRPr sz="2600">
                <a:solidFill>
                  <a:schemeClr val="tx1"/>
                </a:solidFill>
                <a:latin typeface="Calibri" panose="020F0502020204030204" pitchFamily="34" charset="0"/>
              </a:defRPr>
            </a:lvl9pPr>
          </a:lstStyle>
          <a:p>
            <a:pPr>
              <a:spcAft>
                <a:spcPts val="1396"/>
              </a:spcAft>
            </a:pPr>
            <a:r>
              <a:rPr lang="es-ES" altLang="en-US" sz="2000" dirty="0" err="1">
                <a:latin typeface="Roboto Medium"/>
                <a:ea typeface="Roboto Medium"/>
                <a:cs typeface="Roboto Medium"/>
              </a:rPr>
              <a:t>u,l</a:t>
            </a:r>
            <a:r>
              <a:rPr lang="es-ES" altLang="en-US" sz="2000" dirty="0">
                <a:latin typeface="Roboto Medium"/>
                <a:ea typeface="Roboto Medium"/>
                <a:cs typeface="Roboto Medium"/>
              </a:rPr>
              <a:t> = </a:t>
            </a:r>
            <a:r>
              <a:rPr lang="es-ES" altLang="en-US" sz="2000" dirty="0" err="1">
                <a:latin typeface="Roboto Medium"/>
                <a:ea typeface="Roboto Medium"/>
                <a:cs typeface="Roboto Medium"/>
              </a:rPr>
              <a:t>np.vsplit</a:t>
            </a:r>
            <a:r>
              <a:rPr lang="es-ES" altLang="en-US" sz="2000" dirty="0">
                <a:latin typeface="Roboto Medium"/>
                <a:ea typeface="Roboto Medium"/>
                <a:cs typeface="Roboto Medium"/>
              </a:rPr>
              <a:t>(a, [3])</a:t>
            </a:r>
          </a:p>
          <a:p>
            <a:pPr>
              <a:spcAft>
                <a:spcPts val="1396"/>
              </a:spcAft>
            </a:pPr>
            <a:r>
              <a:rPr lang="es-ES" altLang="en-US" sz="2000" dirty="0" err="1">
                <a:latin typeface="Roboto Medium"/>
                <a:ea typeface="Roboto Medium"/>
                <a:cs typeface="Roboto Medium"/>
              </a:rPr>
              <a:t>print</a:t>
            </a:r>
            <a:r>
              <a:rPr lang="es-ES" altLang="en-US" sz="2000" dirty="0">
                <a:latin typeface="Roboto Medium"/>
                <a:ea typeface="Roboto Medium"/>
                <a:cs typeface="Roboto Medium"/>
              </a:rPr>
              <a:t>(u)</a:t>
            </a:r>
          </a:p>
          <a:p>
            <a:pPr>
              <a:spcAft>
                <a:spcPts val="1396"/>
              </a:spcAft>
            </a:pPr>
            <a:r>
              <a:rPr lang="es-ES" altLang="en-US" sz="2000" dirty="0" err="1">
                <a:latin typeface="Roboto Medium"/>
                <a:ea typeface="Roboto Medium"/>
                <a:cs typeface="Roboto Medium"/>
              </a:rPr>
              <a:t>print</a:t>
            </a:r>
            <a:r>
              <a:rPr lang="es-ES" altLang="en-US" sz="2000" dirty="0">
                <a:latin typeface="Roboto Medium"/>
                <a:ea typeface="Roboto Medium"/>
                <a:cs typeface="Roboto Medium"/>
              </a:rPr>
              <a:t>(l)</a:t>
            </a:r>
            <a:r>
              <a:rPr lang="en-US" altLang="en-US" sz="2000" dirty="0">
                <a:latin typeface="Roboto Medium"/>
                <a:ea typeface="Roboto Medium"/>
                <a:cs typeface="Roboto Medium"/>
              </a:rPr>
              <a:t> </a:t>
            </a:r>
          </a:p>
          <a:p>
            <a:pPr>
              <a:spcAft>
                <a:spcPts val="1396"/>
              </a:spcAft>
            </a:pPr>
            <a:r>
              <a:rPr lang="en-US" altLang="en-US" sz="2000" dirty="0">
                <a:latin typeface="Roboto Medium"/>
                <a:ea typeface="Roboto Medium"/>
                <a:cs typeface="Roboto Medium"/>
              </a:rPr>
              <a:t>[[ 0 1 2 3] [ 4 5 6 7] [ 8 9 10 11]] </a:t>
            </a:r>
          </a:p>
          <a:p>
            <a:pPr>
              <a:spcAft>
                <a:spcPts val="1396"/>
              </a:spcAft>
            </a:pPr>
            <a:r>
              <a:rPr lang="en-US" altLang="en-US" sz="2000" dirty="0">
                <a:latin typeface="Roboto Medium"/>
                <a:ea typeface="Roboto Medium"/>
                <a:cs typeface="Roboto Medium"/>
              </a:rPr>
              <a:t>[[12 13 14 15]]</a:t>
            </a:r>
          </a:p>
          <a:p>
            <a:pPr>
              <a:spcAft>
                <a:spcPts val="1396"/>
              </a:spcAft>
            </a:pPr>
            <a:r>
              <a:rPr lang="pt-BR" altLang="en-US" sz="2000" dirty="0">
                <a:latin typeface="Roboto Medium"/>
                <a:ea typeface="Roboto Medium"/>
                <a:cs typeface="Roboto Medium"/>
              </a:rPr>
              <a:t>l, r = np.hsplit(a, [1])</a:t>
            </a:r>
          </a:p>
          <a:p>
            <a:pPr>
              <a:spcAft>
                <a:spcPts val="1396"/>
              </a:spcAft>
            </a:pPr>
            <a:r>
              <a:rPr lang="pt-BR" altLang="en-US" sz="2000" dirty="0">
                <a:latin typeface="Roboto Medium"/>
                <a:ea typeface="Roboto Medium"/>
                <a:cs typeface="Roboto Medium"/>
              </a:rPr>
              <a:t>print(l)</a:t>
            </a:r>
          </a:p>
          <a:p>
            <a:pPr>
              <a:spcAft>
                <a:spcPts val="1396"/>
              </a:spcAft>
            </a:pPr>
            <a:r>
              <a:rPr lang="pt-BR" altLang="en-US" sz="2000" dirty="0">
                <a:latin typeface="Roboto Medium"/>
                <a:ea typeface="Roboto Medium"/>
                <a:cs typeface="Roboto Medium"/>
              </a:rPr>
              <a:t>print(r)</a:t>
            </a:r>
          </a:p>
          <a:p>
            <a:pPr>
              <a:buFont typeface="+mj-lt"/>
              <a:buNone/>
            </a:pPr>
            <a:r>
              <a:rPr lang="en-US" altLang="en-US" sz="2000" dirty="0">
                <a:latin typeface="Roboto Medium"/>
                <a:ea typeface="Roboto Medium"/>
                <a:cs typeface="Roboto Medium"/>
              </a:rPr>
              <a:t>[[ 0] </a:t>
            </a:r>
          </a:p>
          <a:p>
            <a:pPr>
              <a:buFont typeface="+mj-lt"/>
              <a:buNone/>
            </a:pPr>
            <a:r>
              <a:rPr lang="en-US" altLang="en-US" sz="2000" dirty="0">
                <a:latin typeface="Roboto Medium"/>
                <a:ea typeface="Roboto Medium"/>
                <a:cs typeface="Roboto Medium"/>
              </a:rPr>
              <a:t>[ 4]</a:t>
            </a:r>
          </a:p>
          <a:p>
            <a:pPr>
              <a:buFont typeface="+mj-lt"/>
              <a:buNone/>
            </a:pPr>
            <a:r>
              <a:rPr lang="en-US" altLang="en-US" sz="2000" dirty="0">
                <a:latin typeface="Roboto Medium"/>
                <a:ea typeface="Roboto Medium"/>
                <a:cs typeface="Roboto Medium"/>
              </a:rPr>
              <a:t> [ 8]</a:t>
            </a:r>
          </a:p>
          <a:p>
            <a:pPr>
              <a:buFont typeface="+mj-lt"/>
              <a:buNone/>
            </a:pPr>
            <a:r>
              <a:rPr lang="en-US" altLang="en-US" sz="2000" dirty="0">
                <a:latin typeface="Roboto Medium"/>
                <a:ea typeface="Roboto Medium"/>
                <a:cs typeface="Roboto Medium"/>
              </a:rPr>
              <a:t> [12]] </a:t>
            </a:r>
          </a:p>
          <a:p>
            <a:pPr>
              <a:buFont typeface="+mj-lt"/>
              <a:buNone/>
            </a:pPr>
            <a:r>
              <a:rPr lang="en-US" altLang="en-US" sz="2000" dirty="0">
                <a:latin typeface="Roboto Medium"/>
                <a:ea typeface="Roboto Medium"/>
                <a:cs typeface="Roboto Medium"/>
              </a:rPr>
              <a:t>[[ 1 2 3] </a:t>
            </a:r>
          </a:p>
          <a:p>
            <a:pPr>
              <a:buFont typeface="+mj-lt"/>
              <a:buNone/>
            </a:pPr>
            <a:r>
              <a:rPr lang="en-US" altLang="en-US" sz="2000" dirty="0">
                <a:latin typeface="Roboto Medium"/>
                <a:ea typeface="Roboto Medium"/>
                <a:cs typeface="Roboto Medium"/>
              </a:rPr>
              <a:t>[ 5 6 7] </a:t>
            </a:r>
          </a:p>
          <a:p>
            <a:pPr>
              <a:buFont typeface="+mj-lt"/>
              <a:buNone/>
            </a:pPr>
            <a:r>
              <a:rPr lang="en-US" altLang="en-US" sz="2000" dirty="0">
                <a:latin typeface="Roboto Medium"/>
                <a:ea typeface="Roboto Medium"/>
                <a:cs typeface="Roboto Medium"/>
              </a:rPr>
              <a:t>[ 9 10 11]</a:t>
            </a:r>
          </a:p>
          <a:p>
            <a:pPr>
              <a:buFont typeface="+mj-lt"/>
              <a:buNone/>
            </a:pPr>
            <a:r>
              <a:rPr lang="en-US" altLang="en-US" sz="2000" dirty="0">
                <a:latin typeface="Roboto Medium"/>
                <a:ea typeface="Roboto Medium"/>
                <a:cs typeface="Roboto Medium"/>
              </a:rPr>
              <a:t>[13 14 15]]</a:t>
            </a:r>
            <a:endParaRPr lang="pt-BR" altLang="en-US" sz="2000" dirty="0">
              <a:latin typeface="Roboto Medium"/>
              <a:ea typeface="Roboto Medium"/>
              <a:cs typeface="Roboto Medium"/>
            </a:endParaRPr>
          </a:p>
          <a:p>
            <a:pPr>
              <a:spcAft>
                <a:spcPts val="1396"/>
              </a:spcAft>
            </a:pPr>
            <a:endParaRPr lang="es-ES" altLang="en-US" sz="2000" dirty="0">
              <a:latin typeface="Roboto Medium"/>
              <a:ea typeface="Roboto Medium"/>
              <a:cs typeface="Roboto Medium"/>
            </a:endParaRPr>
          </a:p>
        </p:txBody>
      </p:sp>
    </p:spTree>
    <p:extLst>
      <p:ext uri="{BB962C8B-B14F-4D97-AF65-F5344CB8AC3E}">
        <p14:creationId xmlns:p14="http://schemas.microsoft.com/office/powerpoint/2010/main" val="1766461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24DFE-1300-D4A7-F226-5C43B1B874DC}"/>
              </a:ext>
            </a:extLst>
          </p:cNvPr>
          <p:cNvSpPr>
            <a:spLocks noGrp="1"/>
          </p:cNvSpPr>
          <p:nvPr>
            <p:ph type="sldNum" sz="quarter" idx="14"/>
          </p:nvPr>
        </p:nvSpPr>
        <p:spPr/>
        <p:txBody>
          <a:bodyPr/>
          <a:lstStyle/>
          <a:p>
            <a:fld id="{45A3C14A-F937-4231-B6F1-40B429FAFB2F}" type="slidenum">
              <a:rPr lang="en-NZ" smtClean="0"/>
              <a:pPr/>
              <a:t>59</a:t>
            </a:fld>
            <a:endParaRPr lang="en-NZ" dirty="0"/>
          </a:p>
        </p:txBody>
      </p:sp>
      <p:sp>
        <p:nvSpPr>
          <p:cNvPr id="3" name="Title 2">
            <a:extLst>
              <a:ext uri="{FF2B5EF4-FFF2-40B4-BE49-F238E27FC236}">
                <a16:creationId xmlns:a16="http://schemas.microsoft.com/office/drawing/2014/main" id="{1F7A5B39-BBCF-FE83-6AAD-32BC14191191}"/>
              </a:ext>
            </a:extLst>
          </p:cNvPr>
          <p:cNvSpPr>
            <a:spLocks noGrp="1"/>
          </p:cNvSpPr>
          <p:nvPr>
            <p:ph type="title"/>
          </p:nvPr>
        </p:nvSpPr>
        <p:spPr>
          <a:xfrm>
            <a:off x="695400" y="0"/>
            <a:ext cx="6211927" cy="609600"/>
          </a:xfrm>
        </p:spPr>
        <p:txBody>
          <a:bodyPr/>
          <a:lstStyle/>
          <a:p>
            <a:r>
              <a:rPr lang="en-US" b="1" dirty="0"/>
              <a:t>NumPy Searching Arrays</a:t>
            </a:r>
          </a:p>
        </p:txBody>
      </p:sp>
      <p:sp>
        <p:nvSpPr>
          <p:cNvPr id="4" name="Text Placeholder 3">
            <a:extLst>
              <a:ext uri="{FF2B5EF4-FFF2-40B4-BE49-F238E27FC236}">
                <a16:creationId xmlns:a16="http://schemas.microsoft.com/office/drawing/2014/main" id="{88BF5596-E1BC-3DB0-645B-9FC7B9325DB0}"/>
              </a:ext>
            </a:extLst>
          </p:cNvPr>
          <p:cNvSpPr>
            <a:spLocks noGrp="1"/>
          </p:cNvSpPr>
          <p:nvPr>
            <p:ph type="body" sz="quarter" idx="17"/>
          </p:nvPr>
        </p:nvSpPr>
        <p:spPr>
          <a:xfrm>
            <a:off x="762000" y="990600"/>
            <a:ext cx="10801201" cy="4320480"/>
          </a:xfrm>
        </p:spPr>
        <p:txBody>
          <a:bodyPr/>
          <a:lstStyle/>
          <a:p>
            <a:pPr>
              <a:buFont typeface="Arial" pitchFamily="34" charset="0"/>
              <a:buChar char="•"/>
            </a:pPr>
            <a:r>
              <a:rPr lang="en-US" dirty="0">
                <a:solidFill>
                  <a:schemeClr val="tx1"/>
                </a:solidFill>
              </a:rPr>
              <a:t>You can search an array for a certain value, and return the indexes that get a match.</a:t>
            </a:r>
          </a:p>
          <a:p>
            <a:pPr>
              <a:buFont typeface="Arial" pitchFamily="34" charset="0"/>
              <a:buChar char="•"/>
            </a:pPr>
            <a:r>
              <a:rPr lang="en-US" dirty="0">
                <a:solidFill>
                  <a:schemeClr val="tx1"/>
                </a:solidFill>
              </a:rPr>
              <a:t>To search an array, use the where() method.</a:t>
            </a:r>
          </a:p>
          <a:p>
            <a:pPr>
              <a:buNone/>
            </a:pPr>
            <a:r>
              <a:rPr lang="en-US" b="1" dirty="0">
                <a:solidFill>
                  <a:schemeClr val="tx1"/>
                </a:solidFill>
              </a:rPr>
              <a:t>Example</a:t>
            </a:r>
          </a:p>
          <a:p>
            <a:pPr>
              <a:buFont typeface="Arial" pitchFamily="34" charset="0"/>
              <a:buChar char="•"/>
            </a:pPr>
            <a:r>
              <a:rPr lang="en-US" dirty="0">
                <a:solidFill>
                  <a:schemeClr val="tx1"/>
                </a:solidFill>
              </a:rPr>
              <a:t>Find the indexes where the value is 4:</a:t>
            </a:r>
          </a:p>
          <a:p>
            <a:pPr>
              <a:buNone/>
            </a:pPr>
            <a:r>
              <a:rPr lang="en-US" dirty="0">
                <a:solidFill>
                  <a:schemeClr val="tx1"/>
                </a:solidFill>
              </a:rPr>
              <a:t>import numpy as np</a:t>
            </a:r>
            <a:br>
              <a:rPr lang="en-US" dirty="0">
                <a:solidFill>
                  <a:schemeClr val="tx1"/>
                </a:solidFill>
              </a:rPr>
            </a:br>
            <a:r>
              <a:rPr lang="en-US" dirty="0">
                <a:solidFill>
                  <a:schemeClr val="tx1"/>
                </a:solidFill>
              </a:rPr>
              <a:t>arr = np.array([1, 2, 3, 4, 5, 4, 4])</a:t>
            </a:r>
            <a:br>
              <a:rPr lang="en-US" dirty="0">
                <a:solidFill>
                  <a:schemeClr val="tx1"/>
                </a:solidFill>
              </a:rPr>
            </a:br>
            <a:r>
              <a:rPr lang="en-US" dirty="0">
                <a:solidFill>
                  <a:schemeClr val="tx1"/>
                </a:solidFill>
              </a:rPr>
              <a:t>x = np.where(arr == 4)</a:t>
            </a:r>
            <a:br>
              <a:rPr lang="en-US" dirty="0">
                <a:solidFill>
                  <a:schemeClr val="tx1"/>
                </a:solidFill>
              </a:rPr>
            </a:br>
            <a:r>
              <a:rPr lang="en-US" dirty="0">
                <a:solidFill>
                  <a:schemeClr val="tx1"/>
                </a:solidFill>
              </a:rPr>
              <a:t>print(x) </a:t>
            </a:r>
          </a:p>
          <a:p>
            <a:pPr>
              <a:buNone/>
            </a:pPr>
            <a:endParaRPr lang="en-IN" sz="2800" b="1" dirty="0"/>
          </a:p>
        </p:txBody>
      </p:sp>
      <p:pic>
        <p:nvPicPr>
          <p:cNvPr id="16386" name="Picture 2"/>
          <p:cNvPicPr>
            <a:picLocks noChangeAspect="1" noChangeArrowheads="1"/>
          </p:cNvPicPr>
          <p:nvPr/>
        </p:nvPicPr>
        <p:blipFill>
          <a:blip r:embed="rId2"/>
          <a:srcRect/>
          <a:stretch>
            <a:fillRect/>
          </a:stretch>
        </p:blipFill>
        <p:spPr bwMode="auto">
          <a:xfrm>
            <a:off x="4807273" y="4289313"/>
            <a:ext cx="6858000" cy="1943100"/>
          </a:xfrm>
          <a:prstGeom prst="rect">
            <a:avLst/>
          </a:prstGeom>
          <a:noFill/>
          <a:ln w="9525" cap="rnd">
            <a:solidFill>
              <a:schemeClr val="tx1"/>
            </a:solidFill>
            <a:miter lim="800000"/>
            <a:headEnd/>
            <a:tailEnd/>
          </a:ln>
          <a:effectLst/>
        </p:spPr>
      </p:pic>
    </p:spTree>
    <p:extLst>
      <p:ext uri="{BB962C8B-B14F-4D97-AF65-F5344CB8AC3E}">
        <p14:creationId xmlns:p14="http://schemas.microsoft.com/office/powerpoint/2010/main" val="424369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5" y="395553"/>
            <a:ext cx="7241646" cy="838729"/>
          </a:xfrm>
        </p:spPr>
        <p:txBody>
          <a:bodyPr/>
          <a:lstStyle/>
          <a:p>
            <a:pPr>
              <a:defRPr/>
            </a:pPr>
            <a:r>
              <a:rPr lang="en-IN" dirty="0"/>
              <a:t>Array Module  - </a:t>
            </a:r>
            <a:r>
              <a:rPr lang="en-IN" altLang="en-US" dirty="0">
                <a:latin typeface="Roboto Medium"/>
                <a:ea typeface="Calibri" panose="020F0502020204030204" pitchFamily="34" charset="0"/>
                <a:cs typeface="Times New Roman" panose="02020603050405020304" pitchFamily="18" charset="0"/>
              </a:rPr>
              <a:t>Display elements &amp; length of an array</a:t>
            </a:r>
            <a:br>
              <a:rPr lang="en-IN" altLang="en-US" dirty="0">
                <a:latin typeface="Roboto Medium"/>
                <a:ea typeface="Calibri" panose="020F0502020204030204" pitchFamily="34" charset="0"/>
                <a:cs typeface="Times New Roman" panose="02020603050405020304" pitchFamily="18" charset="0"/>
              </a:rPr>
            </a:br>
            <a:endParaRPr lang="en-IN" dirty="0"/>
          </a:p>
        </p:txBody>
      </p:sp>
      <p:sp>
        <p:nvSpPr>
          <p:cNvPr id="37891" name="Text Placeholder 2"/>
          <p:cNvSpPr>
            <a:spLocks noGrp="1"/>
          </p:cNvSpPr>
          <p:nvPr>
            <p:ph type="body" sz="quarter" idx="17"/>
          </p:nvPr>
        </p:nvSpPr>
        <p:spPr bwMode="auto">
          <a:xfrm>
            <a:off x="318824" y="1774032"/>
            <a:ext cx="4320646" cy="3683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import array as </a:t>
            </a:r>
            <a:r>
              <a:rPr lang="en-US" altLang="en-US" dirty="0" err="1">
                <a:solidFill>
                  <a:schemeClr val="tx1"/>
                </a:solidFill>
                <a:latin typeface="Roboto Medium"/>
                <a:ea typeface="Calibri" panose="020F0502020204030204" pitchFamily="34" charset="0"/>
                <a:cs typeface="Times New Roman" panose="02020603050405020304" pitchFamily="18" charset="0"/>
              </a:rPr>
              <a:t>arr</a:t>
            </a:r>
            <a:endParaRPr lang="en-US" altLang="en-US" dirty="0">
              <a:solidFill>
                <a:schemeClr val="tx1"/>
              </a:solidFill>
              <a:latin typeface="Roboto Medium"/>
              <a:ea typeface="Calibri" panose="020F0502020204030204" pitchFamily="34" charset="0"/>
              <a:cs typeface="Times New Roman" panose="02020603050405020304" pitchFamily="18" charset="0"/>
            </a:endParaRP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&gt;&gt;&gt; a=</a:t>
            </a:r>
            <a:r>
              <a:rPr lang="en-US" altLang="en-US" dirty="0" err="1">
                <a:solidFill>
                  <a:schemeClr val="tx1"/>
                </a:solidFill>
                <a:latin typeface="Roboto Medium"/>
                <a:ea typeface="Calibri" panose="020F0502020204030204" pitchFamily="34" charset="0"/>
                <a:cs typeface="Times New Roman" panose="02020603050405020304" pitchFamily="18" charset="0"/>
              </a:rPr>
              <a:t>arr.array</a:t>
            </a:r>
            <a:r>
              <a:rPr lang="en-US" altLang="en-US" dirty="0">
                <a:solidFill>
                  <a:schemeClr val="tx1"/>
                </a:solidFill>
                <a:latin typeface="Roboto Medium"/>
                <a:ea typeface="Calibri" panose="020F0502020204030204" pitchFamily="34" charset="0"/>
                <a:cs typeface="Times New Roman" panose="02020603050405020304" pitchFamily="18" charset="0"/>
              </a:rPr>
              <a:t>('</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',[11,22,33])</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&gt;&gt;&gt; a</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array('</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 [11, 22, 33])</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&gt;&gt;&gt; </a:t>
            </a:r>
            <a:r>
              <a:rPr lang="en-IN" altLang="en-US" dirty="0" err="1">
                <a:solidFill>
                  <a:schemeClr val="tx1"/>
                </a:solidFill>
                <a:latin typeface="Roboto Medium"/>
                <a:ea typeface="Calibri" panose="020F0502020204030204" pitchFamily="34" charset="0"/>
                <a:cs typeface="Times New Roman" panose="02020603050405020304" pitchFamily="18" charset="0"/>
              </a:rPr>
              <a:t>len</a:t>
            </a:r>
            <a:r>
              <a:rPr lang="en-IN" altLang="en-US" dirty="0">
                <a:solidFill>
                  <a:schemeClr val="tx1"/>
                </a:solidFill>
                <a:latin typeface="Roboto Medium"/>
                <a:ea typeface="Calibri" panose="020F0502020204030204" pitchFamily="34" charset="0"/>
                <a:cs typeface="Times New Roman" panose="02020603050405020304" pitchFamily="18" charset="0"/>
              </a:rPr>
              <a:t>(a)</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3</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&gt;&gt;&gt;type(a)</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&lt;class '</a:t>
            </a:r>
            <a:r>
              <a:rPr lang="en-IN" altLang="en-US" dirty="0" err="1">
                <a:solidFill>
                  <a:schemeClr val="tx1"/>
                </a:solidFill>
                <a:latin typeface="Roboto Medium"/>
                <a:ea typeface="Calibri" panose="020F0502020204030204" pitchFamily="34" charset="0"/>
                <a:cs typeface="Times New Roman" panose="02020603050405020304" pitchFamily="18" charset="0"/>
              </a:rPr>
              <a:t>array.array</a:t>
            </a:r>
            <a:r>
              <a:rPr lang="en-IN" altLang="en-US" dirty="0">
                <a:solidFill>
                  <a:schemeClr val="tx1"/>
                </a:solidFill>
                <a:latin typeface="Roboto Medium"/>
                <a:ea typeface="Calibri" panose="020F0502020204030204" pitchFamily="34" charset="0"/>
                <a:cs typeface="Times New Roman" panose="02020603050405020304" pitchFamily="18" charset="0"/>
              </a:rPr>
              <a:t>'&gt;</a:t>
            </a:r>
          </a:p>
          <a:p>
            <a:pPr marL="0" indent="0">
              <a:spcBef>
                <a:spcPct val="0"/>
              </a:spcBef>
              <a:spcAft>
                <a:spcPts val="1396"/>
              </a:spcAft>
              <a:buNone/>
            </a:pPr>
            <a:endParaRPr lang="en-IN" altLang="en-US" dirty="0">
              <a:solidFill>
                <a:schemeClr val="tx1"/>
              </a:solidFill>
              <a:latin typeface="Roboto Medium"/>
              <a:ea typeface="Calibri" panose="020F0502020204030204" pitchFamily="34" charset="0"/>
              <a:cs typeface="Times New Roman" panose="02020603050405020304" pitchFamily="18" charset="0"/>
            </a:endParaRPr>
          </a:p>
        </p:txBody>
      </p:sp>
      <p:sp>
        <p:nvSpPr>
          <p:cNvPr id="37892" name="Text Placeholder 2"/>
          <p:cNvSpPr txBox="1">
            <a:spLocks/>
          </p:cNvSpPr>
          <p:nvPr/>
        </p:nvSpPr>
        <p:spPr bwMode="auto">
          <a:xfrm>
            <a:off x="4738688" y="1774032"/>
            <a:ext cx="3810000" cy="3683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eaLnBrk="0" fontAlgn="base" hangingPunct="0">
              <a:spcBef>
                <a:spcPct val="0"/>
              </a:spcBef>
              <a:spcAft>
                <a:spcPct val="0"/>
              </a:spcAft>
              <a:defRPr sz="2600">
                <a:solidFill>
                  <a:schemeClr val="tx1"/>
                </a:solidFill>
                <a:latin typeface="Calibri" panose="020F0502020204030204" pitchFamily="34" charset="0"/>
              </a:defRPr>
            </a:lvl6pPr>
            <a:lvl7pPr marL="2225675" indent="-782638" eaLnBrk="0" fontAlgn="base" hangingPunct="0">
              <a:spcBef>
                <a:spcPct val="0"/>
              </a:spcBef>
              <a:spcAft>
                <a:spcPct val="0"/>
              </a:spcAft>
              <a:defRPr sz="2600">
                <a:solidFill>
                  <a:schemeClr val="tx1"/>
                </a:solidFill>
                <a:latin typeface="Calibri" panose="020F0502020204030204" pitchFamily="34" charset="0"/>
              </a:defRPr>
            </a:lvl7pPr>
            <a:lvl8pPr marL="2682875" indent="-782638" eaLnBrk="0" fontAlgn="base" hangingPunct="0">
              <a:spcBef>
                <a:spcPct val="0"/>
              </a:spcBef>
              <a:spcAft>
                <a:spcPct val="0"/>
              </a:spcAft>
              <a:defRPr sz="2600">
                <a:solidFill>
                  <a:schemeClr val="tx1"/>
                </a:solidFill>
                <a:latin typeface="Calibri" panose="020F0502020204030204" pitchFamily="34" charset="0"/>
              </a:defRPr>
            </a:lvl8pPr>
            <a:lvl9pPr marL="3140075" indent="-782638" eaLnBrk="0" fontAlgn="base" hangingPunct="0">
              <a:spcBef>
                <a:spcPct val="0"/>
              </a:spcBef>
              <a:spcAft>
                <a:spcPct val="0"/>
              </a:spcAft>
              <a:defRPr sz="2600">
                <a:solidFill>
                  <a:schemeClr val="tx1"/>
                </a:solidFill>
                <a:latin typeface="Calibri" panose="020F0502020204030204" pitchFamily="34" charset="0"/>
              </a:defRPr>
            </a:lvl9pPr>
          </a:lstStyle>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Printing the index of array elements</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for i in range(0,3):</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	print(i)</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0</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1</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2</a:t>
            </a:r>
          </a:p>
        </p:txBody>
      </p:sp>
      <p:sp>
        <p:nvSpPr>
          <p:cNvPr id="37893" name="Text Placeholder 2"/>
          <p:cNvSpPr txBox="1">
            <a:spLocks/>
          </p:cNvSpPr>
          <p:nvPr/>
        </p:nvSpPr>
        <p:spPr bwMode="auto">
          <a:xfrm>
            <a:off x="8636000" y="1774032"/>
            <a:ext cx="3111500" cy="3683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eaLnBrk="0" fontAlgn="base" hangingPunct="0">
              <a:spcBef>
                <a:spcPct val="0"/>
              </a:spcBef>
              <a:spcAft>
                <a:spcPct val="0"/>
              </a:spcAft>
              <a:defRPr sz="2600">
                <a:solidFill>
                  <a:schemeClr val="tx1"/>
                </a:solidFill>
                <a:latin typeface="Calibri" panose="020F0502020204030204" pitchFamily="34" charset="0"/>
              </a:defRPr>
            </a:lvl6pPr>
            <a:lvl7pPr marL="2225675" indent="-782638" eaLnBrk="0" fontAlgn="base" hangingPunct="0">
              <a:spcBef>
                <a:spcPct val="0"/>
              </a:spcBef>
              <a:spcAft>
                <a:spcPct val="0"/>
              </a:spcAft>
              <a:defRPr sz="2600">
                <a:solidFill>
                  <a:schemeClr val="tx1"/>
                </a:solidFill>
                <a:latin typeface="Calibri" panose="020F0502020204030204" pitchFamily="34" charset="0"/>
              </a:defRPr>
            </a:lvl7pPr>
            <a:lvl8pPr marL="2682875" indent="-782638" eaLnBrk="0" fontAlgn="base" hangingPunct="0">
              <a:spcBef>
                <a:spcPct val="0"/>
              </a:spcBef>
              <a:spcAft>
                <a:spcPct val="0"/>
              </a:spcAft>
              <a:defRPr sz="2600">
                <a:solidFill>
                  <a:schemeClr val="tx1"/>
                </a:solidFill>
                <a:latin typeface="Calibri" panose="020F0502020204030204" pitchFamily="34" charset="0"/>
              </a:defRPr>
            </a:lvl8pPr>
            <a:lvl9pPr marL="3140075" indent="-782638" eaLnBrk="0" fontAlgn="base" hangingPunct="0">
              <a:spcBef>
                <a:spcPct val="0"/>
              </a:spcBef>
              <a:spcAft>
                <a:spcPct val="0"/>
              </a:spcAft>
              <a:defRPr sz="2600">
                <a:solidFill>
                  <a:schemeClr val="tx1"/>
                </a:solidFill>
                <a:latin typeface="Calibri" panose="020F0502020204030204" pitchFamily="34" charset="0"/>
              </a:defRPr>
            </a:lvl9pPr>
          </a:lstStyle>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Printing the array elements</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for i in range(0,3):</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	print(a[i])</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11</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22</a:t>
            </a:r>
          </a:p>
          <a:p>
            <a:pPr defTabSz="761970">
              <a:spcAft>
                <a:spcPts val="1396"/>
              </a:spcAft>
            </a:pPr>
            <a:r>
              <a:rPr lang="en-IN" altLang="en-US" sz="2417">
                <a:latin typeface="Roboto Medium"/>
                <a:ea typeface="Calibri" panose="020F0502020204030204" pitchFamily="34" charset="0"/>
                <a:cs typeface="Times New Roman" panose="02020603050405020304" pitchFamily="18" charset="0"/>
              </a:rPr>
              <a:t>33</a:t>
            </a:r>
          </a:p>
        </p:txBody>
      </p:sp>
    </p:spTree>
    <p:extLst>
      <p:ext uri="{BB962C8B-B14F-4D97-AF65-F5344CB8AC3E}">
        <p14:creationId xmlns:p14="http://schemas.microsoft.com/office/powerpoint/2010/main" val="3692741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60</a:t>
            </a:fld>
            <a:endParaRPr lang="en-NZ" dirty="0"/>
          </a:p>
        </p:txBody>
      </p:sp>
      <p:sp>
        <p:nvSpPr>
          <p:cNvPr id="4" name="Text Placeholder 3"/>
          <p:cNvSpPr>
            <a:spLocks noGrp="1"/>
          </p:cNvSpPr>
          <p:nvPr>
            <p:ph type="body" sz="quarter" idx="17"/>
          </p:nvPr>
        </p:nvSpPr>
        <p:spPr>
          <a:xfrm>
            <a:off x="533400" y="152400"/>
            <a:ext cx="10963201" cy="5942016"/>
          </a:xfrm>
        </p:spPr>
        <p:txBody>
          <a:bodyPr/>
          <a:lstStyle/>
          <a:p>
            <a:pPr marL="0" indent="0">
              <a:buNone/>
            </a:pPr>
            <a:r>
              <a:rPr lang="en-US" b="1" dirty="0">
                <a:solidFill>
                  <a:schemeClr val="tx1"/>
                </a:solidFill>
              </a:rPr>
              <a:t>Write a code to create a </a:t>
            </a:r>
            <a:r>
              <a:rPr lang="en-US" b="1" dirty="0" err="1">
                <a:solidFill>
                  <a:schemeClr val="tx1"/>
                </a:solidFill>
              </a:rPr>
              <a:t>NumPy</a:t>
            </a:r>
            <a:r>
              <a:rPr lang="en-US" b="1" dirty="0">
                <a:solidFill>
                  <a:schemeClr val="tx1"/>
                </a:solidFill>
              </a:rPr>
              <a:t> array and implement arithmetic and aggregate universal functions on it.</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r>
              <a:rPr lang="en-US" dirty="0">
                <a:solidFill>
                  <a:schemeClr val="tx1"/>
                </a:solidFill>
              </a:rPr>
              <a:t># Create a </a:t>
            </a:r>
            <a:r>
              <a:rPr lang="en-US" dirty="0" err="1">
                <a:solidFill>
                  <a:schemeClr val="tx1"/>
                </a:solidFill>
              </a:rPr>
              <a:t>NumPy</a:t>
            </a:r>
            <a:r>
              <a:rPr lang="en-US" dirty="0">
                <a:solidFill>
                  <a:schemeClr val="tx1"/>
                </a:solidFill>
              </a:rPr>
              <a:t> array</a:t>
            </a:r>
          </a:p>
          <a:p>
            <a:pPr marL="0" indent="0">
              <a:buNone/>
            </a:pPr>
            <a:r>
              <a:rPr lang="en-US" dirty="0" err="1">
                <a:solidFill>
                  <a:schemeClr val="tx1"/>
                </a:solidFill>
              </a:rPr>
              <a:t>np_array</a:t>
            </a:r>
            <a:r>
              <a:rPr lang="en-US" dirty="0">
                <a:solidFill>
                  <a:schemeClr val="tx1"/>
                </a:solidFill>
              </a:rPr>
              <a:t> = </a:t>
            </a:r>
            <a:r>
              <a:rPr lang="en-US" dirty="0" err="1">
                <a:solidFill>
                  <a:schemeClr val="tx1"/>
                </a:solidFill>
              </a:rPr>
              <a:t>np.array</a:t>
            </a:r>
            <a:r>
              <a:rPr lang="en-US" dirty="0">
                <a:solidFill>
                  <a:schemeClr val="tx1"/>
                </a:solidFill>
              </a:rPr>
              <a:t>([1, 2, 3, 4, 5])</a:t>
            </a:r>
          </a:p>
          <a:p>
            <a:pPr marL="0" indent="0">
              <a:buNone/>
            </a:pPr>
            <a:r>
              <a:rPr lang="en-US" dirty="0">
                <a:solidFill>
                  <a:schemeClr val="tx1"/>
                </a:solidFill>
              </a:rPr>
              <a:t># Arithmetic operations using </a:t>
            </a:r>
            <a:r>
              <a:rPr lang="en-US" dirty="0" err="1">
                <a:solidFill>
                  <a:schemeClr val="tx1"/>
                </a:solidFill>
              </a:rPr>
              <a:t>ufuncs</a:t>
            </a:r>
            <a:endParaRPr lang="en-US" dirty="0">
              <a:solidFill>
                <a:schemeClr val="tx1"/>
              </a:solidFill>
            </a:endParaRPr>
          </a:p>
          <a:p>
            <a:pPr marL="0" indent="0">
              <a:buNone/>
            </a:pPr>
            <a:r>
              <a:rPr lang="en-US" dirty="0">
                <a:solidFill>
                  <a:schemeClr val="tx1"/>
                </a:solidFill>
              </a:rPr>
              <a:t># Arrays for demonstration</a:t>
            </a:r>
          </a:p>
          <a:p>
            <a:pPr marL="0" indent="0">
              <a:buNone/>
            </a:pPr>
            <a:r>
              <a:rPr lang="en-US" dirty="0">
                <a:solidFill>
                  <a:schemeClr val="tx1"/>
                </a:solidFill>
              </a:rPr>
              <a:t>a = </a:t>
            </a:r>
            <a:r>
              <a:rPr lang="en-US" dirty="0" err="1">
                <a:solidFill>
                  <a:schemeClr val="tx1"/>
                </a:solidFill>
              </a:rPr>
              <a:t>np.array</a:t>
            </a:r>
            <a:r>
              <a:rPr lang="en-US" dirty="0">
                <a:solidFill>
                  <a:schemeClr val="tx1"/>
                </a:solidFill>
              </a:rPr>
              <a:t>([1, 2, 3])</a:t>
            </a:r>
          </a:p>
          <a:p>
            <a:pPr marL="0" indent="0">
              <a:buNone/>
            </a:pPr>
            <a:r>
              <a:rPr lang="en-US" dirty="0">
                <a:solidFill>
                  <a:schemeClr val="tx1"/>
                </a:solidFill>
              </a:rPr>
              <a:t>b = </a:t>
            </a:r>
            <a:r>
              <a:rPr lang="en-US" dirty="0" err="1">
                <a:solidFill>
                  <a:schemeClr val="tx1"/>
                </a:solidFill>
              </a:rPr>
              <a:t>np.array</a:t>
            </a:r>
            <a:r>
              <a:rPr lang="en-US" dirty="0">
                <a:solidFill>
                  <a:schemeClr val="tx1"/>
                </a:solidFill>
              </a:rPr>
              <a:t>([4, 5, 6])</a:t>
            </a:r>
          </a:p>
          <a:p>
            <a:pPr marL="0" indent="0">
              <a:buNone/>
            </a:pPr>
            <a:r>
              <a:rPr lang="en-US" dirty="0">
                <a:solidFill>
                  <a:schemeClr val="tx1"/>
                </a:solidFill>
              </a:rPr>
              <a:t># Addition</a:t>
            </a:r>
          </a:p>
          <a:p>
            <a:pPr marL="0" indent="0">
              <a:buNone/>
            </a:pPr>
            <a:r>
              <a:rPr lang="en-US" dirty="0" err="1">
                <a:solidFill>
                  <a:schemeClr val="tx1"/>
                </a:solidFill>
              </a:rPr>
              <a:t>add_result</a:t>
            </a:r>
            <a:r>
              <a:rPr lang="en-US" dirty="0">
                <a:solidFill>
                  <a:schemeClr val="tx1"/>
                </a:solidFill>
              </a:rPr>
              <a:t> = </a:t>
            </a:r>
            <a:r>
              <a:rPr lang="en-US" dirty="0" err="1">
                <a:solidFill>
                  <a:schemeClr val="tx1"/>
                </a:solidFill>
              </a:rPr>
              <a:t>np.add</a:t>
            </a:r>
            <a:r>
              <a:rPr lang="en-US" dirty="0">
                <a:solidFill>
                  <a:schemeClr val="tx1"/>
                </a:solidFill>
              </a:rPr>
              <a:t>(a, b)</a:t>
            </a:r>
          </a:p>
          <a:p>
            <a:pPr marL="0" indent="0">
              <a:buNone/>
            </a:pPr>
            <a:r>
              <a:rPr lang="en-US" dirty="0">
                <a:solidFill>
                  <a:schemeClr val="tx1"/>
                </a:solidFill>
              </a:rPr>
              <a:t>print("Addition Result:", </a:t>
            </a:r>
            <a:r>
              <a:rPr lang="en-US" dirty="0" err="1">
                <a:solidFill>
                  <a:schemeClr val="tx1"/>
                </a:solidFill>
              </a:rPr>
              <a:t>add_result</a:t>
            </a:r>
            <a:r>
              <a:rPr lang="en-US" dirty="0">
                <a:solidFill>
                  <a:schemeClr val="tx1"/>
                </a:solidFill>
              </a:rPr>
              <a:t>)</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3050706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61</a:t>
            </a:fld>
            <a:endParaRPr lang="en-NZ" dirty="0"/>
          </a:p>
        </p:txBody>
      </p:sp>
      <p:sp>
        <p:nvSpPr>
          <p:cNvPr id="4" name="Text Placeholder 3"/>
          <p:cNvSpPr>
            <a:spLocks noGrp="1"/>
          </p:cNvSpPr>
          <p:nvPr>
            <p:ph type="body" sz="quarter" idx="17"/>
          </p:nvPr>
        </p:nvSpPr>
        <p:spPr>
          <a:xfrm>
            <a:off x="1172991" y="-27904"/>
            <a:ext cx="10810801" cy="5942016"/>
          </a:xfrm>
        </p:spPr>
        <p:txBody>
          <a:bodyPr/>
          <a:lstStyle/>
          <a:p>
            <a:pPr marL="0" indent="0">
              <a:buNone/>
            </a:pPr>
            <a:r>
              <a:rPr lang="en-US" sz="2000" dirty="0">
                <a:solidFill>
                  <a:schemeClr val="tx1"/>
                </a:solidFill>
              </a:rPr>
              <a:t># Subtraction</a:t>
            </a:r>
          </a:p>
          <a:p>
            <a:pPr marL="0" indent="0">
              <a:buNone/>
            </a:pPr>
            <a:r>
              <a:rPr lang="en-US" sz="2000" dirty="0" err="1">
                <a:solidFill>
                  <a:schemeClr val="tx1"/>
                </a:solidFill>
              </a:rPr>
              <a:t>sub_result</a:t>
            </a:r>
            <a:r>
              <a:rPr lang="en-US" sz="2000" dirty="0">
                <a:solidFill>
                  <a:schemeClr val="tx1"/>
                </a:solidFill>
              </a:rPr>
              <a:t> = </a:t>
            </a:r>
            <a:r>
              <a:rPr lang="en-US" sz="2000" dirty="0" err="1">
                <a:solidFill>
                  <a:schemeClr val="tx1"/>
                </a:solidFill>
              </a:rPr>
              <a:t>np.subtract</a:t>
            </a:r>
            <a:r>
              <a:rPr lang="en-US" sz="2000" dirty="0">
                <a:solidFill>
                  <a:schemeClr val="tx1"/>
                </a:solidFill>
              </a:rPr>
              <a:t>(a, b)</a:t>
            </a:r>
          </a:p>
          <a:p>
            <a:pPr marL="0" indent="0">
              <a:buNone/>
            </a:pPr>
            <a:r>
              <a:rPr lang="en-US" sz="2000" dirty="0">
                <a:solidFill>
                  <a:schemeClr val="tx1"/>
                </a:solidFill>
              </a:rPr>
              <a:t>print("Subtraction Result:", </a:t>
            </a:r>
            <a:r>
              <a:rPr lang="en-US" sz="2000" dirty="0" err="1">
                <a:solidFill>
                  <a:schemeClr val="tx1"/>
                </a:solidFill>
              </a:rPr>
              <a:t>sub_result</a:t>
            </a:r>
            <a:r>
              <a:rPr lang="en-US" sz="2000" dirty="0">
                <a:solidFill>
                  <a:schemeClr val="tx1"/>
                </a:solidFill>
              </a:rPr>
              <a:t>)</a:t>
            </a:r>
          </a:p>
          <a:p>
            <a:pPr marL="0" indent="0">
              <a:buNone/>
            </a:pPr>
            <a:r>
              <a:rPr lang="en-US" sz="2000" dirty="0">
                <a:solidFill>
                  <a:schemeClr val="tx1"/>
                </a:solidFill>
              </a:rPr>
              <a:t># Multiplication</a:t>
            </a:r>
          </a:p>
          <a:p>
            <a:pPr marL="0" indent="0">
              <a:buNone/>
            </a:pPr>
            <a:r>
              <a:rPr lang="en-US" sz="2000" dirty="0" err="1">
                <a:solidFill>
                  <a:schemeClr val="tx1"/>
                </a:solidFill>
              </a:rPr>
              <a:t>mul_result</a:t>
            </a:r>
            <a:r>
              <a:rPr lang="en-US" sz="2000" dirty="0">
                <a:solidFill>
                  <a:schemeClr val="tx1"/>
                </a:solidFill>
              </a:rPr>
              <a:t> = </a:t>
            </a:r>
            <a:r>
              <a:rPr lang="en-US" sz="2000" dirty="0" err="1">
                <a:solidFill>
                  <a:schemeClr val="tx1"/>
                </a:solidFill>
              </a:rPr>
              <a:t>np.multiply</a:t>
            </a:r>
            <a:r>
              <a:rPr lang="en-US" sz="2000" dirty="0">
                <a:solidFill>
                  <a:schemeClr val="tx1"/>
                </a:solidFill>
              </a:rPr>
              <a:t>(a, b)</a:t>
            </a:r>
          </a:p>
          <a:p>
            <a:pPr marL="0" indent="0">
              <a:buNone/>
            </a:pPr>
            <a:r>
              <a:rPr lang="en-US" sz="2000" dirty="0">
                <a:solidFill>
                  <a:schemeClr val="tx1"/>
                </a:solidFill>
              </a:rPr>
              <a:t>print("Multiplication Result:", </a:t>
            </a:r>
            <a:r>
              <a:rPr lang="en-US" sz="2000" dirty="0" err="1">
                <a:solidFill>
                  <a:schemeClr val="tx1"/>
                </a:solidFill>
              </a:rPr>
              <a:t>mul_result</a:t>
            </a:r>
            <a:r>
              <a:rPr lang="en-US" sz="2000" dirty="0">
                <a:solidFill>
                  <a:schemeClr val="tx1"/>
                </a:solidFill>
              </a:rPr>
              <a:t>)</a:t>
            </a:r>
          </a:p>
          <a:p>
            <a:pPr marL="0" indent="0">
              <a:buNone/>
            </a:pPr>
            <a:r>
              <a:rPr lang="en-US" sz="2000" dirty="0">
                <a:solidFill>
                  <a:schemeClr val="tx1"/>
                </a:solidFill>
              </a:rPr>
              <a:t># Division</a:t>
            </a:r>
          </a:p>
          <a:p>
            <a:pPr marL="0" indent="0">
              <a:buNone/>
            </a:pPr>
            <a:r>
              <a:rPr lang="en-US" sz="2000" dirty="0" err="1">
                <a:solidFill>
                  <a:schemeClr val="tx1"/>
                </a:solidFill>
              </a:rPr>
              <a:t>div_result</a:t>
            </a:r>
            <a:r>
              <a:rPr lang="en-US" sz="2000" dirty="0">
                <a:solidFill>
                  <a:schemeClr val="tx1"/>
                </a:solidFill>
              </a:rPr>
              <a:t> = </a:t>
            </a:r>
            <a:r>
              <a:rPr lang="en-US" sz="2000" dirty="0" err="1">
                <a:solidFill>
                  <a:schemeClr val="tx1"/>
                </a:solidFill>
              </a:rPr>
              <a:t>np.divide</a:t>
            </a:r>
            <a:r>
              <a:rPr lang="en-US" sz="2000" dirty="0">
                <a:solidFill>
                  <a:schemeClr val="tx1"/>
                </a:solidFill>
              </a:rPr>
              <a:t>(a, b)</a:t>
            </a:r>
          </a:p>
          <a:p>
            <a:pPr marL="0" indent="0">
              <a:buNone/>
            </a:pPr>
            <a:r>
              <a:rPr lang="en-US" sz="2000" dirty="0">
                <a:solidFill>
                  <a:schemeClr val="tx1"/>
                </a:solidFill>
              </a:rPr>
              <a:t>print("Division Result:", </a:t>
            </a:r>
            <a:r>
              <a:rPr lang="en-US" sz="2000" dirty="0" err="1">
                <a:solidFill>
                  <a:schemeClr val="tx1"/>
                </a:solidFill>
              </a:rPr>
              <a:t>div_result</a:t>
            </a:r>
            <a:r>
              <a:rPr lang="en-US" sz="2000" dirty="0">
                <a:solidFill>
                  <a:schemeClr val="tx1"/>
                </a:solidFill>
              </a:rPr>
              <a:t>)</a:t>
            </a:r>
          </a:p>
          <a:p>
            <a:pPr marL="0" indent="0">
              <a:buNone/>
            </a:pPr>
            <a:r>
              <a:rPr lang="en-US" sz="2000" dirty="0">
                <a:solidFill>
                  <a:schemeClr val="tx1"/>
                </a:solidFill>
              </a:rPr>
              <a:t># Aggregate universal functions</a:t>
            </a:r>
          </a:p>
          <a:p>
            <a:pPr marL="0" indent="0">
              <a:buNone/>
            </a:pPr>
            <a:r>
              <a:rPr lang="en-US" sz="2000" dirty="0" err="1">
                <a:solidFill>
                  <a:schemeClr val="tx1"/>
                </a:solidFill>
              </a:rPr>
              <a:t>sum_result</a:t>
            </a:r>
            <a:r>
              <a:rPr lang="en-US" sz="2000" dirty="0">
                <a:solidFill>
                  <a:schemeClr val="tx1"/>
                </a:solidFill>
              </a:rPr>
              <a:t> = </a:t>
            </a:r>
            <a:r>
              <a:rPr lang="en-US" sz="2000" dirty="0" err="1">
                <a:solidFill>
                  <a:schemeClr val="tx1"/>
                </a:solidFill>
              </a:rPr>
              <a:t>np.sum</a:t>
            </a:r>
            <a:r>
              <a:rPr lang="en-US" sz="2000" dirty="0">
                <a:solidFill>
                  <a:schemeClr val="tx1"/>
                </a:solidFill>
              </a:rPr>
              <a:t>(</a:t>
            </a:r>
            <a:r>
              <a:rPr lang="en-US" sz="2000" dirty="0" err="1">
                <a:solidFill>
                  <a:schemeClr val="tx1"/>
                </a:solidFill>
              </a:rPr>
              <a:t>np_array</a:t>
            </a:r>
            <a:r>
              <a:rPr lang="en-US" sz="2000" dirty="0">
                <a:solidFill>
                  <a:schemeClr val="tx1"/>
                </a:solidFill>
              </a:rPr>
              <a:t>)             # Sum of all elements</a:t>
            </a:r>
          </a:p>
          <a:p>
            <a:pPr marL="0" indent="0">
              <a:buNone/>
            </a:pPr>
            <a:r>
              <a:rPr lang="en-US" sz="2000" dirty="0" err="1">
                <a:solidFill>
                  <a:schemeClr val="tx1"/>
                </a:solidFill>
              </a:rPr>
              <a:t>mean_result</a:t>
            </a:r>
            <a:r>
              <a:rPr lang="en-US" sz="2000" dirty="0">
                <a:solidFill>
                  <a:schemeClr val="tx1"/>
                </a:solidFill>
              </a:rPr>
              <a:t> = </a:t>
            </a:r>
            <a:r>
              <a:rPr lang="en-US" sz="2000" dirty="0" err="1">
                <a:solidFill>
                  <a:schemeClr val="tx1"/>
                </a:solidFill>
              </a:rPr>
              <a:t>np.mean</a:t>
            </a:r>
            <a:r>
              <a:rPr lang="en-US" sz="2000" dirty="0">
                <a:solidFill>
                  <a:schemeClr val="tx1"/>
                </a:solidFill>
              </a:rPr>
              <a:t>(</a:t>
            </a:r>
            <a:r>
              <a:rPr lang="en-US" sz="2000" dirty="0" err="1">
                <a:solidFill>
                  <a:schemeClr val="tx1"/>
                </a:solidFill>
              </a:rPr>
              <a:t>np_array</a:t>
            </a:r>
            <a:r>
              <a:rPr lang="en-US" sz="2000" dirty="0">
                <a:solidFill>
                  <a:schemeClr val="tx1"/>
                </a:solidFill>
              </a:rPr>
              <a:t>)           # Mean of all elements</a:t>
            </a:r>
          </a:p>
          <a:p>
            <a:pPr marL="0" indent="0">
              <a:buNone/>
            </a:pPr>
            <a:r>
              <a:rPr lang="en-US" sz="2000" dirty="0" err="1">
                <a:solidFill>
                  <a:schemeClr val="tx1"/>
                </a:solidFill>
              </a:rPr>
              <a:t>max_result</a:t>
            </a:r>
            <a:r>
              <a:rPr lang="en-US" sz="2000" dirty="0">
                <a:solidFill>
                  <a:schemeClr val="tx1"/>
                </a:solidFill>
              </a:rPr>
              <a:t> = </a:t>
            </a:r>
            <a:r>
              <a:rPr lang="en-US" sz="2000" dirty="0" err="1">
                <a:solidFill>
                  <a:schemeClr val="tx1"/>
                </a:solidFill>
              </a:rPr>
              <a:t>np.max</a:t>
            </a:r>
            <a:r>
              <a:rPr lang="en-US" sz="2000" dirty="0">
                <a:solidFill>
                  <a:schemeClr val="tx1"/>
                </a:solidFill>
              </a:rPr>
              <a:t>(</a:t>
            </a:r>
            <a:r>
              <a:rPr lang="en-US" sz="2000" dirty="0" err="1">
                <a:solidFill>
                  <a:schemeClr val="tx1"/>
                </a:solidFill>
              </a:rPr>
              <a:t>np_array</a:t>
            </a:r>
            <a:r>
              <a:rPr lang="en-US" sz="2000" dirty="0">
                <a:solidFill>
                  <a:schemeClr val="tx1"/>
                </a:solidFill>
              </a:rPr>
              <a:t>)             # Maximum element</a:t>
            </a:r>
          </a:p>
          <a:p>
            <a:pPr marL="0" indent="0">
              <a:buNone/>
            </a:pPr>
            <a:r>
              <a:rPr lang="en-US" sz="2000" dirty="0" err="1">
                <a:solidFill>
                  <a:schemeClr val="tx1"/>
                </a:solidFill>
              </a:rPr>
              <a:t>min_result</a:t>
            </a:r>
            <a:r>
              <a:rPr lang="en-US" sz="2000" dirty="0">
                <a:solidFill>
                  <a:schemeClr val="tx1"/>
                </a:solidFill>
              </a:rPr>
              <a:t> = </a:t>
            </a:r>
            <a:r>
              <a:rPr lang="en-US" sz="2000" dirty="0" err="1">
                <a:solidFill>
                  <a:schemeClr val="tx1"/>
                </a:solidFill>
              </a:rPr>
              <a:t>np.min</a:t>
            </a:r>
            <a:r>
              <a:rPr lang="en-US" sz="2000" dirty="0">
                <a:solidFill>
                  <a:schemeClr val="tx1"/>
                </a:solidFill>
              </a:rPr>
              <a:t>(</a:t>
            </a:r>
            <a:r>
              <a:rPr lang="en-US" sz="2000" dirty="0" err="1">
                <a:solidFill>
                  <a:schemeClr val="tx1"/>
                </a:solidFill>
              </a:rPr>
              <a:t>np_array</a:t>
            </a:r>
            <a:r>
              <a:rPr lang="en-US" sz="2000" dirty="0">
                <a:solidFill>
                  <a:schemeClr val="tx1"/>
                </a:solidFill>
              </a:rPr>
              <a:t>)             # Minimum element</a:t>
            </a:r>
          </a:p>
          <a:p>
            <a:pPr marL="0" indent="0">
              <a:buNone/>
            </a:pPr>
            <a:endParaRPr lang="en-US" sz="2000" dirty="0"/>
          </a:p>
        </p:txBody>
      </p:sp>
    </p:spTree>
    <p:extLst>
      <p:ext uri="{BB962C8B-B14F-4D97-AF65-F5344CB8AC3E}">
        <p14:creationId xmlns:p14="http://schemas.microsoft.com/office/powerpoint/2010/main" val="1359927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62</a:t>
            </a:fld>
            <a:endParaRPr lang="en-NZ" dirty="0"/>
          </a:p>
        </p:txBody>
      </p:sp>
      <p:sp>
        <p:nvSpPr>
          <p:cNvPr id="4" name="Text Placeholder 3"/>
          <p:cNvSpPr>
            <a:spLocks noGrp="1"/>
          </p:cNvSpPr>
          <p:nvPr>
            <p:ph type="body" sz="quarter" idx="17"/>
          </p:nvPr>
        </p:nvSpPr>
        <p:spPr>
          <a:xfrm>
            <a:off x="762000" y="304800"/>
            <a:ext cx="10734601" cy="5789616"/>
          </a:xfrm>
        </p:spPr>
        <p:txBody>
          <a:bodyPr/>
          <a:lstStyle/>
          <a:p>
            <a:pPr marL="0" indent="0">
              <a:buNone/>
            </a:pPr>
            <a:r>
              <a:rPr lang="en-US" dirty="0">
                <a:solidFill>
                  <a:schemeClr val="tx1"/>
                </a:solidFill>
              </a:rPr>
              <a:t>print("Sum of array elements:", </a:t>
            </a:r>
            <a:r>
              <a:rPr lang="en-US" dirty="0" err="1">
                <a:solidFill>
                  <a:schemeClr val="tx1"/>
                </a:solidFill>
              </a:rPr>
              <a:t>sum_result</a:t>
            </a:r>
            <a:r>
              <a:rPr lang="en-US" dirty="0">
                <a:solidFill>
                  <a:schemeClr val="tx1"/>
                </a:solidFill>
              </a:rPr>
              <a:t>)</a:t>
            </a:r>
          </a:p>
          <a:p>
            <a:pPr marL="0" indent="0">
              <a:buNone/>
            </a:pPr>
            <a:r>
              <a:rPr lang="en-US" dirty="0">
                <a:solidFill>
                  <a:schemeClr val="tx1"/>
                </a:solidFill>
              </a:rPr>
              <a:t>print("Mean of array elements:", </a:t>
            </a:r>
            <a:r>
              <a:rPr lang="en-US" dirty="0" err="1">
                <a:solidFill>
                  <a:schemeClr val="tx1"/>
                </a:solidFill>
              </a:rPr>
              <a:t>mean_result</a:t>
            </a:r>
            <a:r>
              <a:rPr lang="en-US" dirty="0">
                <a:solidFill>
                  <a:schemeClr val="tx1"/>
                </a:solidFill>
              </a:rPr>
              <a:t>)</a:t>
            </a:r>
          </a:p>
          <a:p>
            <a:pPr marL="0" indent="0">
              <a:buNone/>
            </a:pPr>
            <a:r>
              <a:rPr lang="en-US" dirty="0">
                <a:solidFill>
                  <a:schemeClr val="tx1"/>
                </a:solidFill>
              </a:rPr>
              <a:t>print("Maximum element:", </a:t>
            </a:r>
            <a:r>
              <a:rPr lang="en-US" dirty="0" err="1">
                <a:solidFill>
                  <a:schemeClr val="tx1"/>
                </a:solidFill>
              </a:rPr>
              <a:t>max_result</a:t>
            </a:r>
            <a:r>
              <a:rPr lang="en-US" dirty="0">
                <a:solidFill>
                  <a:schemeClr val="tx1"/>
                </a:solidFill>
              </a:rPr>
              <a:t>)</a:t>
            </a:r>
          </a:p>
          <a:p>
            <a:pPr marL="0" indent="0">
              <a:buNone/>
            </a:pPr>
            <a:r>
              <a:rPr lang="en-US" dirty="0">
                <a:solidFill>
                  <a:schemeClr val="tx1"/>
                </a:solidFill>
              </a:rPr>
              <a:t>print("Minimum element:", </a:t>
            </a:r>
            <a:r>
              <a:rPr lang="en-US" dirty="0" err="1">
                <a:solidFill>
                  <a:schemeClr val="tx1"/>
                </a:solidFill>
              </a:rPr>
              <a:t>min_result</a:t>
            </a:r>
            <a:r>
              <a:rPr lang="en-US" dirty="0">
                <a:solidFill>
                  <a:schemeClr val="tx1"/>
                </a:solidFill>
              </a:rPr>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0446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63</a:t>
            </a:fld>
            <a:endParaRPr lang="en-NZ" dirty="0"/>
          </a:p>
        </p:txBody>
      </p:sp>
      <p:sp>
        <p:nvSpPr>
          <p:cNvPr id="4" name="Text Placeholder 3"/>
          <p:cNvSpPr>
            <a:spLocks noGrp="1"/>
          </p:cNvSpPr>
          <p:nvPr>
            <p:ph type="body" sz="quarter" idx="17"/>
          </p:nvPr>
        </p:nvSpPr>
        <p:spPr>
          <a:xfrm>
            <a:off x="609600" y="152400"/>
            <a:ext cx="10887001" cy="5942016"/>
          </a:xfrm>
        </p:spPr>
        <p:txBody>
          <a:bodyPr/>
          <a:lstStyle/>
          <a:p>
            <a:pPr marL="0" indent="0">
              <a:buNone/>
            </a:pPr>
            <a:r>
              <a:rPr lang="en-US" dirty="0">
                <a:solidFill>
                  <a:schemeClr val="tx1"/>
                </a:solidFill>
              </a:rPr>
              <a:t>Write a Python program to compute the matrix addition and transpose using iterative structure using </a:t>
            </a:r>
            <a:r>
              <a:rPr lang="en-US" dirty="0" err="1">
                <a:solidFill>
                  <a:schemeClr val="tx1"/>
                </a:solidFill>
              </a:rPr>
              <a:t>NumPy</a:t>
            </a:r>
            <a:r>
              <a:rPr lang="en-US" dirty="0">
                <a:solidFill>
                  <a:schemeClr val="tx1"/>
                </a:solidFill>
              </a:rPr>
              <a:t> array.</a:t>
            </a:r>
          </a:p>
          <a:p>
            <a:pPr marL="0" indent="0">
              <a:buNone/>
            </a:pPr>
            <a:r>
              <a:rPr lang="en-US" sz="2000" dirty="0">
                <a:solidFill>
                  <a:schemeClr val="tx1"/>
                </a:solidFill>
              </a:rPr>
              <a:t>import </a:t>
            </a:r>
            <a:r>
              <a:rPr lang="en-US" sz="2000" dirty="0" err="1">
                <a:solidFill>
                  <a:schemeClr val="tx1"/>
                </a:solidFill>
              </a:rPr>
              <a:t>numpy</a:t>
            </a:r>
            <a:r>
              <a:rPr lang="en-US" sz="2000" dirty="0">
                <a:solidFill>
                  <a:schemeClr val="tx1"/>
                </a:solidFill>
              </a:rPr>
              <a:t> as </a:t>
            </a:r>
            <a:r>
              <a:rPr lang="en-US" sz="2000" dirty="0" err="1">
                <a:solidFill>
                  <a:schemeClr val="tx1"/>
                </a:solidFill>
              </a:rPr>
              <a:t>np</a:t>
            </a:r>
            <a:endParaRPr lang="en-US" sz="2000" dirty="0">
              <a:solidFill>
                <a:schemeClr val="tx1"/>
              </a:solidFill>
            </a:endParaRPr>
          </a:p>
          <a:p>
            <a:pPr marL="0" indent="0">
              <a:buNone/>
            </a:pPr>
            <a:r>
              <a:rPr lang="en-US" sz="2000" dirty="0">
                <a:solidFill>
                  <a:schemeClr val="tx1"/>
                </a:solidFill>
              </a:rPr>
              <a:t># Function to compute matrix addition</a:t>
            </a:r>
          </a:p>
          <a:p>
            <a:pPr marL="0" indent="0">
              <a:buNone/>
            </a:pPr>
            <a:r>
              <a:rPr lang="en-US" sz="2000" dirty="0" err="1">
                <a:solidFill>
                  <a:schemeClr val="tx1"/>
                </a:solidFill>
              </a:rPr>
              <a:t>def</a:t>
            </a:r>
            <a:r>
              <a:rPr lang="en-US" sz="2000" dirty="0">
                <a:solidFill>
                  <a:schemeClr val="tx1"/>
                </a:solidFill>
              </a:rPr>
              <a:t> </a:t>
            </a:r>
            <a:r>
              <a:rPr lang="en-US" sz="2000" dirty="0" err="1">
                <a:solidFill>
                  <a:schemeClr val="tx1"/>
                </a:solidFill>
              </a:rPr>
              <a:t>matrix_addition</a:t>
            </a:r>
            <a:r>
              <a:rPr lang="en-US" sz="2000" dirty="0">
                <a:solidFill>
                  <a:schemeClr val="tx1"/>
                </a:solidFill>
              </a:rPr>
              <a:t>(matrix1, matrix2):</a:t>
            </a:r>
          </a:p>
          <a:p>
            <a:pPr marL="0" indent="0">
              <a:buNone/>
            </a:pPr>
            <a:r>
              <a:rPr lang="en-US" sz="2000" dirty="0">
                <a:solidFill>
                  <a:schemeClr val="tx1"/>
                </a:solidFill>
              </a:rPr>
              <a:t>    if matrix1.shape != matrix2.shape:</a:t>
            </a:r>
          </a:p>
          <a:p>
            <a:pPr marL="0" indent="0">
              <a:buNone/>
            </a:pPr>
            <a:r>
              <a:rPr lang="en-US" sz="2000" dirty="0">
                <a:solidFill>
                  <a:schemeClr val="tx1"/>
                </a:solidFill>
              </a:rPr>
              <a:t>        print("Error: Matrices must have the same shape for addition.")</a:t>
            </a:r>
          </a:p>
          <a:p>
            <a:pPr marL="0" indent="0">
              <a:buNone/>
            </a:pPr>
            <a:r>
              <a:rPr lang="en-US" sz="2000" dirty="0">
                <a:solidFill>
                  <a:schemeClr val="tx1"/>
                </a:solidFill>
              </a:rPr>
              <a:t>        return None</a:t>
            </a:r>
          </a:p>
          <a:p>
            <a:pPr marL="0" indent="0">
              <a:buNone/>
            </a:pPr>
            <a:r>
              <a:rPr lang="en-US" sz="2000" dirty="0">
                <a:solidFill>
                  <a:schemeClr val="tx1"/>
                </a:solidFill>
              </a:rPr>
              <a:t>    result = </a:t>
            </a:r>
            <a:r>
              <a:rPr lang="en-US" sz="2000" dirty="0" err="1">
                <a:solidFill>
                  <a:schemeClr val="tx1"/>
                </a:solidFill>
              </a:rPr>
              <a:t>np.zeros</a:t>
            </a:r>
            <a:r>
              <a:rPr lang="en-US" sz="2000" dirty="0">
                <a:solidFill>
                  <a:schemeClr val="tx1"/>
                </a:solidFill>
              </a:rPr>
              <a:t>(matrix1.shape)</a:t>
            </a:r>
          </a:p>
          <a:p>
            <a:pPr marL="0" indent="0">
              <a:buNone/>
            </a:pPr>
            <a:r>
              <a:rPr lang="en-US" sz="2000" dirty="0">
                <a:solidFill>
                  <a:schemeClr val="tx1"/>
                </a:solidFill>
              </a:rPr>
              <a:t>    for </a:t>
            </a:r>
            <a:r>
              <a:rPr lang="en-US" sz="2000" dirty="0" err="1">
                <a:solidFill>
                  <a:schemeClr val="tx1"/>
                </a:solidFill>
              </a:rPr>
              <a:t>i</a:t>
            </a:r>
            <a:r>
              <a:rPr lang="en-US" sz="2000" dirty="0">
                <a:solidFill>
                  <a:schemeClr val="tx1"/>
                </a:solidFill>
              </a:rPr>
              <a:t> in range(matrix1.shape[0]):</a:t>
            </a:r>
          </a:p>
          <a:p>
            <a:pPr marL="0" indent="0">
              <a:buNone/>
            </a:pPr>
            <a:r>
              <a:rPr lang="en-US" sz="2000" dirty="0">
                <a:solidFill>
                  <a:schemeClr val="tx1"/>
                </a:solidFill>
              </a:rPr>
              <a:t>        for j in range(matrix1.shape[1]):</a:t>
            </a:r>
          </a:p>
          <a:p>
            <a:pPr marL="0" indent="0">
              <a:buNone/>
            </a:pPr>
            <a:r>
              <a:rPr lang="en-US" sz="2000" dirty="0">
                <a:solidFill>
                  <a:schemeClr val="tx1"/>
                </a:solidFill>
              </a:rPr>
              <a:t>            result[</a:t>
            </a:r>
            <a:r>
              <a:rPr lang="en-US" sz="2000" dirty="0" err="1">
                <a:solidFill>
                  <a:schemeClr val="tx1"/>
                </a:solidFill>
              </a:rPr>
              <a:t>i</a:t>
            </a:r>
            <a:r>
              <a:rPr lang="en-US" sz="2000" dirty="0">
                <a:solidFill>
                  <a:schemeClr val="tx1"/>
                </a:solidFill>
              </a:rPr>
              <a:t>][j] = matrix1[</a:t>
            </a:r>
            <a:r>
              <a:rPr lang="en-US" sz="2000" dirty="0" err="1">
                <a:solidFill>
                  <a:schemeClr val="tx1"/>
                </a:solidFill>
              </a:rPr>
              <a:t>i</a:t>
            </a:r>
            <a:r>
              <a:rPr lang="en-US" sz="2000" dirty="0">
                <a:solidFill>
                  <a:schemeClr val="tx1"/>
                </a:solidFill>
              </a:rPr>
              <a:t>][j] + matrix2[</a:t>
            </a:r>
            <a:r>
              <a:rPr lang="en-US" sz="2000" dirty="0" err="1">
                <a:solidFill>
                  <a:schemeClr val="tx1"/>
                </a:solidFill>
              </a:rPr>
              <a:t>i</a:t>
            </a:r>
            <a:r>
              <a:rPr lang="en-US" sz="2000" dirty="0">
                <a:solidFill>
                  <a:schemeClr val="tx1"/>
                </a:solidFill>
              </a:rPr>
              <a:t>][j]</a:t>
            </a:r>
          </a:p>
          <a:p>
            <a:pPr marL="0" indent="0">
              <a:buNone/>
            </a:pPr>
            <a:r>
              <a:rPr lang="en-US" sz="2000" dirty="0">
                <a:solidFill>
                  <a:schemeClr val="tx1"/>
                </a:solidFill>
              </a:rPr>
              <a:t>    return result</a:t>
            </a:r>
          </a:p>
          <a:p>
            <a:pPr marL="0" indent="0">
              <a:buNone/>
            </a:pPr>
            <a:endParaRPr lang="en-US" dirty="0"/>
          </a:p>
        </p:txBody>
      </p:sp>
    </p:spTree>
    <p:extLst>
      <p:ext uri="{BB962C8B-B14F-4D97-AF65-F5344CB8AC3E}">
        <p14:creationId xmlns:p14="http://schemas.microsoft.com/office/powerpoint/2010/main" val="17117114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64</a:t>
            </a:fld>
            <a:endParaRPr lang="en-NZ" dirty="0"/>
          </a:p>
        </p:txBody>
      </p:sp>
      <p:sp>
        <p:nvSpPr>
          <p:cNvPr id="4" name="Text Placeholder 3"/>
          <p:cNvSpPr>
            <a:spLocks noGrp="1"/>
          </p:cNvSpPr>
          <p:nvPr>
            <p:ph type="body" sz="quarter" idx="17"/>
          </p:nvPr>
        </p:nvSpPr>
        <p:spPr>
          <a:xfrm>
            <a:off x="762000" y="152400"/>
            <a:ext cx="10734601" cy="5942016"/>
          </a:xfrm>
        </p:spPr>
        <p:txBody>
          <a:bodyPr/>
          <a:lstStyle/>
          <a:p>
            <a:pPr marL="0" indent="0">
              <a:buNone/>
            </a:pPr>
            <a:r>
              <a:rPr lang="en-US" dirty="0">
                <a:solidFill>
                  <a:schemeClr val="tx1"/>
                </a:solidFill>
              </a:rPr>
              <a:t># Function to compute matrix transpose</a:t>
            </a:r>
          </a:p>
          <a:p>
            <a:pPr marL="0" indent="0">
              <a:buNone/>
            </a:pPr>
            <a:r>
              <a:rPr lang="en-US" dirty="0" err="1">
                <a:solidFill>
                  <a:schemeClr val="tx1"/>
                </a:solidFill>
              </a:rPr>
              <a:t>def</a:t>
            </a:r>
            <a:r>
              <a:rPr lang="en-US" dirty="0">
                <a:solidFill>
                  <a:schemeClr val="tx1"/>
                </a:solidFill>
              </a:rPr>
              <a:t> </a:t>
            </a:r>
            <a:r>
              <a:rPr lang="en-US" dirty="0" err="1">
                <a:solidFill>
                  <a:schemeClr val="tx1"/>
                </a:solidFill>
              </a:rPr>
              <a:t>matrix_transpose</a:t>
            </a:r>
            <a:r>
              <a:rPr lang="en-US" dirty="0">
                <a:solidFill>
                  <a:schemeClr val="tx1"/>
                </a:solidFill>
              </a:rPr>
              <a:t>(matrix):</a:t>
            </a:r>
          </a:p>
          <a:p>
            <a:pPr marL="0" indent="0">
              <a:buNone/>
            </a:pPr>
            <a:r>
              <a:rPr lang="en-US" dirty="0">
                <a:solidFill>
                  <a:schemeClr val="tx1"/>
                </a:solidFill>
              </a:rPr>
              <a:t>    result = </a:t>
            </a:r>
            <a:r>
              <a:rPr lang="en-US" dirty="0" err="1">
                <a:solidFill>
                  <a:schemeClr val="tx1"/>
                </a:solidFill>
              </a:rPr>
              <a:t>np.zeros</a:t>
            </a:r>
            <a:r>
              <a:rPr lang="en-US" dirty="0">
                <a:solidFill>
                  <a:schemeClr val="tx1"/>
                </a:solidFill>
              </a:rPr>
              <a:t>((</a:t>
            </a:r>
            <a:r>
              <a:rPr lang="en-US" dirty="0" err="1">
                <a:solidFill>
                  <a:schemeClr val="tx1"/>
                </a:solidFill>
              </a:rPr>
              <a:t>matrix.shape</a:t>
            </a:r>
            <a:r>
              <a:rPr lang="en-US" dirty="0">
                <a:solidFill>
                  <a:schemeClr val="tx1"/>
                </a:solidFill>
              </a:rPr>
              <a:t>[1], </a:t>
            </a:r>
            <a:r>
              <a:rPr lang="en-US" dirty="0" err="1">
                <a:solidFill>
                  <a:schemeClr val="tx1"/>
                </a:solidFill>
              </a:rPr>
              <a:t>matrix.shape</a:t>
            </a:r>
            <a:r>
              <a:rPr lang="en-US" dirty="0">
                <a:solidFill>
                  <a:schemeClr val="tx1"/>
                </a:solidFill>
              </a:rPr>
              <a:t>[0]))</a:t>
            </a:r>
          </a:p>
          <a:p>
            <a:pPr marL="0" indent="0">
              <a:buNone/>
            </a:pPr>
            <a:r>
              <a:rPr lang="en-US" dirty="0">
                <a:solidFill>
                  <a:schemeClr val="tx1"/>
                </a:solidFill>
              </a:rPr>
              <a:t>    for </a:t>
            </a:r>
            <a:r>
              <a:rPr lang="en-US" dirty="0" err="1">
                <a:solidFill>
                  <a:schemeClr val="tx1"/>
                </a:solidFill>
              </a:rPr>
              <a:t>i</a:t>
            </a:r>
            <a:r>
              <a:rPr lang="en-US" dirty="0">
                <a:solidFill>
                  <a:schemeClr val="tx1"/>
                </a:solidFill>
              </a:rPr>
              <a:t> in range(</a:t>
            </a:r>
            <a:r>
              <a:rPr lang="en-US" dirty="0" err="1">
                <a:solidFill>
                  <a:schemeClr val="tx1"/>
                </a:solidFill>
              </a:rPr>
              <a:t>matrix.shape</a:t>
            </a:r>
            <a:r>
              <a:rPr lang="en-US" dirty="0">
                <a:solidFill>
                  <a:schemeClr val="tx1"/>
                </a:solidFill>
              </a:rPr>
              <a:t>[0]):</a:t>
            </a:r>
          </a:p>
          <a:p>
            <a:pPr marL="0" indent="0">
              <a:buNone/>
            </a:pPr>
            <a:r>
              <a:rPr lang="en-US" dirty="0">
                <a:solidFill>
                  <a:schemeClr val="tx1"/>
                </a:solidFill>
              </a:rPr>
              <a:t>        for j in range(</a:t>
            </a:r>
            <a:r>
              <a:rPr lang="en-US" dirty="0" err="1">
                <a:solidFill>
                  <a:schemeClr val="tx1"/>
                </a:solidFill>
              </a:rPr>
              <a:t>matrix.shape</a:t>
            </a:r>
            <a:r>
              <a:rPr lang="en-US" dirty="0">
                <a:solidFill>
                  <a:schemeClr val="tx1"/>
                </a:solidFill>
              </a:rPr>
              <a:t>[1]):</a:t>
            </a:r>
          </a:p>
          <a:p>
            <a:pPr marL="0" indent="0">
              <a:buNone/>
            </a:pPr>
            <a:r>
              <a:rPr lang="en-US" dirty="0">
                <a:solidFill>
                  <a:schemeClr val="tx1"/>
                </a:solidFill>
              </a:rPr>
              <a:t>            result[j][</a:t>
            </a:r>
            <a:r>
              <a:rPr lang="en-US" dirty="0" err="1">
                <a:solidFill>
                  <a:schemeClr val="tx1"/>
                </a:solidFill>
              </a:rPr>
              <a:t>i</a:t>
            </a:r>
            <a:r>
              <a:rPr lang="en-US" dirty="0">
                <a:solidFill>
                  <a:schemeClr val="tx1"/>
                </a:solidFill>
              </a:rPr>
              <a:t>] = matrix[</a:t>
            </a:r>
            <a:r>
              <a:rPr lang="en-US" dirty="0" err="1">
                <a:solidFill>
                  <a:schemeClr val="tx1"/>
                </a:solidFill>
              </a:rPr>
              <a:t>i</a:t>
            </a:r>
            <a:r>
              <a:rPr lang="en-US" dirty="0">
                <a:solidFill>
                  <a:schemeClr val="tx1"/>
                </a:solidFill>
              </a:rPr>
              <a:t>][j]</a:t>
            </a:r>
          </a:p>
          <a:p>
            <a:pPr marL="0" indent="0">
              <a:buNone/>
            </a:pPr>
            <a:r>
              <a:rPr lang="en-US" dirty="0">
                <a:solidFill>
                  <a:schemeClr val="tx1"/>
                </a:solidFill>
              </a:rPr>
              <a:t>    return result</a:t>
            </a:r>
          </a:p>
          <a:p>
            <a:pPr marL="0" indent="0">
              <a:buNone/>
            </a:pPr>
            <a:endParaRPr lang="en-US" dirty="0">
              <a:solidFill>
                <a:schemeClr val="tx1"/>
              </a:solidFill>
            </a:endParaRPr>
          </a:p>
          <a:p>
            <a:pPr marL="0" indent="0">
              <a:buNone/>
            </a:pPr>
            <a:r>
              <a:rPr lang="en-US" dirty="0">
                <a:solidFill>
                  <a:schemeClr val="tx1"/>
                </a:solidFill>
              </a:rPr>
              <a:t># Example matrices</a:t>
            </a:r>
          </a:p>
          <a:p>
            <a:pPr marL="0" indent="0">
              <a:buNone/>
            </a:pPr>
            <a:r>
              <a:rPr lang="en-US" dirty="0">
                <a:solidFill>
                  <a:schemeClr val="tx1"/>
                </a:solidFill>
              </a:rPr>
              <a:t>matrix1 = </a:t>
            </a:r>
            <a:r>
              <a:rPr lang="en-US" dirty="0" err="1">
                <a:solidFill>
                  <a:schemeClr val="tx1"/>
                </a:solidFill>
              </a:rPr>
              <a:t>np.array</a:t>
            </a:r>
            <a:r>
              <a:rPr lang="en-US" dirty="0">
                <a:solidFill>
                  <a:schemeClr val="tx1"/>
                </a:solidFill>
              </a:rPr>
              <a:t>([[1, 2, 3], [4, 5, 6]])</a:t>
            </a:r>
          </a:p>
          <a:p>
            <a:pPr marL="0" indent="0">
              <a:buNone/>
            </a:pPr>
            <a:r>
              <a:rPr lang="en-US" dirty="0">
                <a:solidFill>
                  <a:schemeClr val="tx1"/>
                </a:solidFill>
              </a:rPr>
              <a:t>matrix2 = </a:t>
            </a:r>
            <a:r>
              <a:rPr lang="en-US" dirty="0" err="1">
                <a:solidFill>
                  <a:schemeClr val="tx1"/>
                </a:solidFill>
              </a:rPr>
              <a:t>np.array</a:t>
            </a:r>
            <a:r>
              <a:rPr lang="en-US" dirty="0">
                <a:solidFill>
                  <a:schemeClr val="tx1"/>
                </a:solidFill>
              </a:rPr>
              <a:t>([[7, 8, 9], [10, 11, 12]])</a:t>
            </a:r>
          </a:p>
        </p:txBody>
      </p:sp>
    </p:spTree>
    <p:extLst>
      <p:ext uri="{BB962C8B-B14F-4D97-AF65-F5344CB8AC3E}">
        <p14:creationId xmlns:p14="http://schemas.microsoft.com/office/powerpoint/2010/main" val="4209075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65</a:t>
            </a:fld>
            <a:endParaRPr lang="en-NZ" dirty="0"/>
          </a:p>
        </p:txBody>
      </p:sp>
      <p:sp>
        <p:nvSpPr>
          <p:cNvPr id="4" name="Text Placeholder 3"/>
          <p:cNvSpPr>
            <a:spLocks noGrp="1"/>
          </p:cNvSpPr>
          <p:nvPr>
            <p:ph type="body" sz="quarter" idx="17"/>
          </p:nvPr>
        </p:nvSpPr>
        <p:spPr>
          <a:xfrm>
            <a:off x="762000" y="152400"/>
            <a:ext cx="10734601" cy="5942016"/>
          </a:xfrm>
        </p:spPr>
        <p:txBody>
          <a:bodyPr/>
          <a:lstStyle/>
          <a:p>
            <a:pPr marL="0" indent="0">
              <a:buNone/>
            </a:pPr>
            <a:endParaRPr lang="en-US" dirty="0"/>
          </a:p>
          <a:p>
            <a:pPr marL="0" indent="0">
              <a:buNone/>
            </a:pPr>
            <a:r>
              <a:rPr lang="en-US" dirty="0">
                <a:solidFill>
                  <a:schemeClr val="tx1"/>
                </a:solidFill>
              </a:rPr>
              <a:t># Compute matrix addition</a:t>
            </a:r>
          </a:p>
          <a:p>
            <a:pPr marL="0" indent="0">
              <a:buNone/>
            </a:pPr>
            <a:r>
              <a:rPr lang="en-US" dirty="0" err="1">
                <a:solidFill>
                  <a:schemeClr val="tx1"/>
                </a:solidFill>
              </a:rPr>
              <a:t>addition_result</a:t>
            </a:r>
            <a:r>
              <a:rPr lang="en-US" dirty="0">
                <a:solidFill>
                  <a:schemeClr val="tx1"/>
                </a:solidFill>
              </a:rPr>
              <a:t> = </a:t>
            </a:r>
            <a:r>
              <a:rPr lang="en-US" dirty="0" err="1">
                <a:solidFill>
                  <a:schemeClr val="tx1"/>
                </a:solidFill>
              </a:rPr>
              <a:t>matrix_addition</a:t>
            </a:r>
            <a:r>
              <a:rPr lang="en-US" dirty="0">
                <a:solidFill>
                  <a:schemeClr val="tx1"/>
                </a:solidFill>
              </a:rPr>
              <a:t>(matrix1, matrix2)</a:t>
            </a:r>
          </a:p>
          <a:p>
            <a:pPr marL="0" indent="0">
              <a:buNone/>
            </a:pPr>
            <a:r>
              <a:rPr lang="en-US" dirty="0">
                <a:solidFill>
                  <a:schemeClr val="tx1"/>
                </a:solidFill>
              </a:rPr>
              <a:t>print("Matrix Addition Result:")</a:t>
            </a:r>
          </a:p>
          <a:p>
            <a:pPr marL="0" indent="0">
              <a:buNone/>
            </a:pPr>
            <a:r>
              <a:rPr lang="en-US" dirty="0">
                <a:solidFill>
                  <a:schemeClr val="tx1"/>
                </a:solidFill>
              </a:rPr>
              <a:t>print(</a:t>
            </a:r>
            <a:r>
              <a:rPr lang="en-US" dirty="0" err="1">
                <a:solidFill>
                  <a:schemeClr val="tx1"/>
                </a:solidFill>
              </a:rPr>
              <a:t>addition_result</a:t>
            </a:r>
            <a:r>
              <a:rPr lang="en-US" dirty="0">
                <a:solidFill>
                  <a:schemeClr val="tx1"/>
                </a:solidFill>
              </a:rPr>
              <a:t>)</a:t>
            </a:r>
          </a:p>
          <a:p>
            <a:pPr marL="0" indent="0">
              <a:buNone/>
            </a:pPr>
            <a:endParaRPr lang="en-US" dirty="0">
              <a:solidFill>
                <a:schemeClr val="tx1"/>
              </a:solidFill>
            </a:endParaRPr>
          </a:p>
          <a:p>
            <a:pPr marL="0" indent="0">
              <a:buNone/>
            </a:pPr>
            <a:r>
              <a:rPr lang="en-US" dirty="0">
                <a:solidFill>
                  <a:schemeClr val="tx1"/>
                </a:solidFill>
              </a:rPr>
              <a:t># Compute matrix transpose</a:t>
            </a:r>
          </a:p>
          <a:p>
            <a:pPr marL="0" indent="0">
              <a:buNone/>
            </a:pPr>
            <a:r>
              <a:rPr lang="en-US" dirty="0" err="1">
                <a:solidFill>
                  <a:schemeClr val="tx1"/>
                </a:solidFill>
              </a:rPr>
              <a:t>transpose_result</a:t>
            </a:r>
            <a:r>
              <a:rPr lang="en-US" dirty="0">
                <a:solidFill>
                  <a:schemeClr val="tx1"/>
                </a:solidFill>
              </a:rPr>
              <a:t> = </a:t>
            </a:r>
            <a:r>
              <a:rPr lang="en-US" dirty="0" err="1">
                <a:solidFill>
                  <a:schemeClr val="tx1"/>
                </a:solidFill>
              </a:rPr>
              <a:t>matrix_transpose</a:t>
            </a:r>
            <a:r>
              <a:rPr lang="en-US" dirty="0">
                <a:solidFill>
                  <a:schemeClr val="tx1"/>
                </a:solidFill>
              </a:rPr>
              <a:t>(matrix1)</a:t>
            </a:r>
          </a:p>
          <a:p>
            <a:pPr marL="0" indent="0">
              <a:buNone/>
            </a:pPr>
            <a:r>
              <a:rPr lang="en-US" dirty="0">
                <a:solidFill>
                  <a:schemeClr val="tx1"/>
                </a:solidFill>
              </a:rPr>
              <a:t>print("\</a:t>
            </a:r>
            <a:r>
              <a:rPr lang="en-US" dirty="0" err="1">
                <a:solidFill>
                  <a:schemeClr val="tx1"/>
                </a:solidFill>
              </a:rPr>
              <a:t>nMatrix</a:t>
            </a:r>
            <a:r>
              <a:rPr lang="en-US" dirty="0">
                <a:solidFill>
                  <a:schemeClr val="tx1"/>
                </a:solidFill>
              </a:rPr>
              <a:t> Transpose Result:")</a:t>
            </a:r>
          </a:p>
          <a:p>
            <a:pPr marL="0" indent="0">
              <a:buNone/>
            </a:pPr>
            <a:r>
              <a:rPr lang="en-US" dirty="0">
                <a:solidFill>
                  <a:schemeClr val="tx1"/>
                </a:solidFill>
              </a:rPr>
              <a:t>print(</a:t>
            </a:r>
            <a:r>
              <a:rPr lang="en-US" dirty="0" err="1">
                <a:solidFill>
                  <a:schemeClr val="tx1"/>
                </a:solidFill>
              </a:rPr>
              <a:t>transpose_result</a:t>
            </a:r>
            <a:r>
              <a:rPr lang="en-US" dirty="0">
                <a:solidFill>
                  <a:schemeClr val="tx1"/>
                </a:solidFill>
              </a:rPr>
              <a: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3" name="Picture 2"/>
          <p:cNvPicPr>
            <a:picLocks noChangeAspect="1"/>
          </p:cNvPicPr>
          <p:nvPr/>
        </p:nvPicPr>
        <p:blipFill>
          <a:blip r:embed="rId2"/>
          <a:stretch>
            <a:fillRect/>
          </a:stretch>
        </p:blipFill>
        <p:spPr>
          <a:xfrm>
            <a:off x="8388976" y="3200400"/>
            <a:ext cx="3543300" cy="2438400"/>
          </a:xfrm>
          <a:prstGeom prst="rect">
            <a:avLst/>
          </a:prstGeom>
        </p:spPr>
      </p:pic>
    </p:spTree>
    <p:extLst>
      <p:ext uri="{BB962C8B-B14F-4D97-AF65-F5344CB8AC3E}">
        <p14:creationId xmlns:p14="http://schemas.microsoft.com/office/powerpoint/2010/main" val="1616578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66</a:t>
            </a:fld>
            <a:endParaRPr lang="en-NZ" dirty="0"/>
          </a:p>
        </p:txBody>
      </p:sp>
      <p:sp>
        <p:nvSpPr>
          <p:cNvPr id="4" name="Text Placeholder 3"/>
          <p:cNvSpPr>
            <a:spLocks noGrp="1"/>
          </p:cNvSpPr>
          <p:nvPr>
            <p:ph type="body" sz="quarter" idx="17"/>
          </p:nvPr>
        </p:nvSpPr>
        <p:spPr>
          <a:xfrm>
            <a:off x="762000" y="152400"/>
            <a:ext cx="10734601" cy="5942016"/>
          </a:xfrm>
        </p:spPr>
        <p:txBody>
          <a:bodyPr/>
          <a:lstStyle/>
          <a:p>
            <a:pPr marL="342900" indent="-342900" algn="just">
              <a:buFont typeface="Arial" panose="020B0604020202020204" pitchFamily="34" charset="0"/>
              <a:buChar char="•"/>
            </a:pPr>
            <a:r>
              <a:rPr lang="en-US" dirty="0">
                <a:solidFill>
                  <a:schemeClr val="tx1"/>
                </a:solidFill>
              </a:rPr>
              <a:t>matrix1.shape[0] returns the number of rows in matrix1.</a:t>
            </a:r>
          </a:p>
          <a:p>
            <a:pPr marL="342900" indent="-342900" algn="just">
              <a:buFont typeface="Arial" panose="020B0604020202020204" pitchFamily="34" charset="0"/>
              <a:buChar char="•"/>
            </a:pPr>
            <a:r>
              <a:rPr lang="en-US" dirty="0">
                <a:solidFill>
                  <a:schemeClr val="tx1"/>
                </a:solidFill>
              </a:rPr>
              <a:t>matrix1.shape[1] returns the number of columns in matrix1.</a:t>
            </a:r>
          </a:p>
          <a:p>
            <a:pPr marL="342900" indent="-342900" algn="just">
              <a:buFont typeface="Arial" panose="020B0604020202020204" pitchFamily="34" charset="0"/>
              <a:buChar char="•"/>
            </a:pPr>
            <a:r>
              <a:rPr lang="en-US" dirty="0">
                <a:solidFill>
                  <a:schemeClr val="tx1"/>
                </a:solidFill>
              </a:rPr>
              <a:t>The line result = </a:t>
            </a:r>
            <a:r>
              <a:rPr lang="en-US" dirty="0" err="1">
                <a:solidFill>
                  <a:schemeClr val="tx1"/>
                </a:solidFill>
              </a:rPr>
              <a:t>np.zeros</a:t>
            </a:r>
            <a:r>
              <a:rPr lang="en-US" dirty="0">
                <a:solidFill>
                  <a:schemeClr val="tx1"/>
                </a:solidFill>
              </a:rPr>
              <a:t>((</a:t>
            </a:r>
            <a:r>
              <a:rPr lang="en-US" dirty="0" err="1">
                <a:solidFill>
                  <a:schemeClr val="tx1"/>
                </a:solidFill>
              </a:rPr>
              <a:t>matrix.shape</a:t>
            </a:r>
            <a:r>
              <a:rPr lang="en-US" dirty="0">
                <a:solidFill>
                  <a:schemeClr val="tx1"/>
                </a:solidFill>
              </a:rPr>
              <a:t>[1], </a:t>
            </a:r>
            <a:r>
              <a:rPr lang="en-US" dirty="0" err="1">
                <a:solidFill>
                  <a:schemeClr val="tx1"/>
                </a:solidFill>
              </a:rPr>
              <a:t>matrix.shape</a:t>
            </a:r>
            <a:r>
              <a:rPr lang="en-US" dirty="0">
                <a:solidFill>
                  <a:schemeClr val="tx1"/>
                </a:solidFill>
              </a:rPr>
              <a:t>[0])) creates a </a:t>
            </a:r>
            <a:r>
              <a:rPr lang="en-US" dirty="0" err="1">
                <a:solidFill>
                  <a:schemeClr val="tx1"/>
                </a:solidFill>
              </a:rPr>
              <a:t>NumPy</a:t>
            </a:r>
            <a:r>
              <a:rPr lang="en-US" dirty="0">
                <a:solidFill>
                  <a:schemeClr val="tx1"/>
                </a:solidFill>
              </a:rPr>
              <a:t> array filled with zeros, with dimensions transposed compared to the input matrix.</a:t>
            </a:r>
          </a:p>
          <a:p>
            <a:pPr marL="0" indent="0" algn="just">
              <a:buNone/>
            </a:pPr>
            <a:endParaRPr lang="en-US" dirty="0">
              <a:solidFill>
                <a:schemeClr val="tx1"/>
              </a:solidFill>
            </a:endParaRPr>
          </a:p>
          <a:p>
            <a:pPr marL="0" indent="0">
              <a:buNone/>
            </a:pPr>
            <a:endParaRPr lang="en-US" dirty="0"/>
          </a:p>
        </p:txBody>
      </p:sp>
    </p:spTree>
    <p:extLst>
      <p:ext uri="{BB962C8B-B14F-4D97-AF65-F5344CB8AC3E}">
        <p14:creationId xmlns:p14="http://schemas.microsoft.com/office/powerpoint/2010/main" val="642660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67</a:t>
            </a:fld>
            <a:endParaRPr lang="en-NZ" dirty="0"/>
          </a:p>
        </p:txBody>
      </p:sp>
      <p:sp>
        <p:nvSpPr>
          <p:cNvPr id="3" name="Title 2"/>
          <p:cNvSpPr>
            <a:spLocks noGrp="1"/>
          </p:cNvSpPr>
          <p:nvPr>
            <p:ph type="title"/>
          </p:nvPr>
        </p:nvSpPr>
        <p:spPr/>
        <p:txBody>
          <a:bodyPr/>
          <a:lstStyle/>
          <a:p>
            <a:r>
              <a:rPr lang="en-US" b="1" dirty="0" err="1"/>
              <a:t>NumPy</a:t>
            </a:r>
            <a:r>
              <a:rPr lang="en-US" b="1" dirty="0"/>
              <a:t>-Aggregations</a:t>
            </a:r>
            <a:endParaRPr lang="en-US" dirty="0"/>
          </a:p>
        </p:txBody>
      </p:sp>
      <p:sp>
        <p:nvSpPr>
          <p:cNvPr id="4" name="Text Placeholder 3"/>
          <p:cNvSpPr>
            <a:spLocks noGrp="1"/>
          </p:cNvSpPr>
          <p:nvPr>
            <p:ph type="body" sz="quarter" idx="17"/>
          </p:nvPr>
        </p:nvSpPr>
        <p:spPr>
          <a:xfrm>
            <a:off x="695400" y="1247940"/>
            <a:ext cx="10801201" cy="4320480"/>
          </a:xfrm>
        </p:spPr>
        <p:txBody>
          <a:bodyPr/>
          <a:lstStyle/>
          <a:p>
            <a:pPr algn="just">
              <a:lnSpc>
                <a:spcPct val="150000"/>
              </a:lnSpc>
            </a:pPr>
            <a:r>
              <a:rPr lang="en-US" dirty="0" err="1">
                <a:solidFill>
                  <a:schemeClr val="tx1"/>
                </a:solidFill>
              </a:rPr>
              <a:t>NumPy</a:t>
            </a:r>
            <a:r>
              <a:rPr lang="en-US" dirty="0">
                <a:solidFill>
                  <a:schemeClr val="tx1"/>
                </a:solidFill>
              </a:rPr>
              <a:t> aggregations refer to operations performed on arrays to summarize their values in some way, typically by computing a single scalar value from the elements of the array. These operations can include computing statistical measures such as the mean, median, minimum, maximum, standard deviation, variance, and more.</a:t>
            </a:r>
          </a:p>
          <a:p>
            <a:pPr algn="just">
              <a:lnSpc>
                <a:spcPct val="150000"/>
              </a:lnSpc>
            </a:pPr>
            <a:r>
              <a:rPr lang="en-US" dirty="0" err="1">
                <a:solidFill>
                  <a:schemeClr val="tx1"/>
                </a:solidFill>
              </a:rPr>
              <a:t>NumPy</a:t>
            </a:r>
            <a:r>
              <a:rPr lang="en-US" dirty="0">
                <a:solidFill>
                  <a:schemeClr val="tx1"/>
                </a:solidFill>
              </a:rPr>
              <a:t> provides efficient built-in functions for performing these aggregations on arrays. These functions operate on entire arrays or along a specified axis, allowing for fast computation on large datasets.</a:t>
            </a:r>
          </a:p>
          <a:p>
            <a:pPr marL="0" indent="0">
              <a:buNone/>
            </a:pPr>
            <a:endParaRPr lang="en-US" dirty="0"/>
          </a:p>
        </p:txBody>
      </p:sp>
    </p:spTree>
    <p:extLst>
      <p:ext uri="{BB962C8B-B14F-4D97-AF65-F5344CB8AC3E}">
        <p14:creationId xmlns:p14="http://schemas.microsoft.com/office/powerpoint/2010/main" val="741437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710" y="0"/>
            <a:ext cx="10367001" cy="838729"/>
          </a:xfrm>
        </p:spPr>
        <p:txBody>
          <a:bodyPr/>
          <a:lstStyle/>
          <a:p>
            <a:pPr>
              <a:defRPr/>
            </a:pPr>
            <a:r>
              <a:rPr lang="en-US" dirty="0"/>
              <a:t>Computation on NumPy Arrays: Universal Functions</a:t>
            </a:r>
            <a:endParaRPr lang="en-IN" dirty="0"/>
          </a:p>
        </p:txBody>
      </p:sp>
      <p:sp>
        <p:nvSpPr>
          <p:cNvPr id="64515" name="Text Placeholder 2"/>
          <p:cNvSpPr>
            <a:spLocks noGrp="1"/>
          </p:cNvSpPr>
          <p:nvPr>
            <p:ph type="body" sz="quarter" idx="17"/>
          </p:nvPr>
        </p:nvSpPr>
        <p:spPr bwMode="auto">
          <a:xfrm>
            <a:off x="725710" y="809752"/>
            <a:ext cx="11009089"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spcBef>
                <a:spcPct val="0"/>
              </a:spcBef>
              <a:spcAft>
                <a:spcPts val="1396"/>
              </a:spcAft>
              <a:buFont typeface="Arial" panose="020B0604020202020204" pitchFamily="34" charset="0"/>
              <a:buChar char="•"/>
            </a:pPr>
            <a:r>
              <a:rPr lang="en-US" altLang="en-US" dirty="0">
                <a:solidFill>
                  <a:schemeClr val="tx1"/>
                </a:solidFill>
                <a:latin typeface="Roboto Medium"/>
                <a:ea typeface="Roboto Medium"/>
                <a:cs typeface="Roboto Medium"/>
              </a:rPr>
              <a:t>Computation on NumPy arrays can be very fast, or it can be very slow, To make it fast, use </a:t>
            </a:r>
            <a:r>
              <a:rPr lang="en-US" altLang="en-US" dirty="0" err="1">
                <a:solidFill>
                  <a:schemeClr val="tx1"/>
                </a:solidFill>
                <a:latin typeface="Roboto Medium"/>
                <a:ea typeface="Roboto Medium"/>
                <a:cs typeface="Roboto Medium"/>
              </a:rPr>
              <a:t>vectorized</a:t>
            </a:r>
            <a:r>
              <a:rPr lang="en-US" altLang="en-US" dirty="0">
                <a:solidFill>
                  <a:schemeClr val="tx1"/>
                </a:solidFill>
                <a:latin typeface="Roboto Medium"/>
                <a:ea typeface="Roboto Medium"/>
                <a:cs typeface="Roboto Medium"/>
              </a:rPr>
              <a:t> operations, generally implemented through </a:t>
            </a:r>
            <a:r>
              <a:rPr lang="en-US" altLang="en-US" dirty="0" err="1">
                <a:solidFill>
                  <a:schemeClr val="tx1"/>
                </a:solidFill>
                <a:latin typeface="Roboto Medium"/>
                <a:ea typeface="Roboto Medium"/>
                <a:cs typeface="Roboto Medium"/>
              </a:rPr>
              <a:t>NumPy’s</a:t>
            </a:r>
            <a:r>
              <a:rPr lang="en-US" altLang="en-US" dirty="0">
                <a:solidFill>
                  <a:schemeClr val="tx1"/>
                </a:solidFill>
                <a:latin typeface="Roboto Medium"/>
                <a:ea typeface="Roboto Medium"/>
                <a:cs typeface="Roboto Medium"/>
              </a:rPr>
              <a:t> universal functions (</a:t>
            </a:r>
            <a:r>
              <a:rPr lang="en-US" altLang="en-US" dirty="0" err="1">
                <a:solidFill>
                  <a:schemeClr val="tx1"/>
                </a:solidFill>
                <a:latin typeface="Roboto Medium"/>
                <a:ea typeface="Roboto Medium"/>
                <a:cs typeface="Roboto Medium"/>
              </a:rPr>
              <a:t>ufuncs</a:t>
            </a:r>
            <a:r>
              <a:rPr lang="en-US" altLang="en-US" dirty="0">
                <a:solidFill>
                  <a:schemeClr val="tx1"/>
                </a:solidFill>
                <a:latin typeface="Roboto Medium"/>
                <a:ea typeface="Roboto Medium"/>
                <a:cs typeface="Roboto Medium"/>
              </a:rPr>
              <a:t>).</a:t>
            </a:r>
          </a:p>
          <a:p>
            <a:pPr algn="just">
              <a:spcBef>
                <a:spcPct val="0"/>
              </a:spcBef>
              <a:spcAft>
                <a:spcPts val="1396"/>
              </a:spcAft>
              <a:buFont typeface="Arial" panose="020B0604020202020204" pitchFamily="34" charset="0"/>
              <a:buChar char="•"/>
            </a:pPr>
            <a:r>
              <a:rPr lang="en-US" altLang="en-US" dirty="0">
                <a:solidFill>
                  <a:schemeClr val="tx1"/>
                </a:solidFill>
                <a:latin typeface="Roboto Medium"/>
                <a:ea typeface="Roboto Medium"/>
                <a:cs typeface="Roboto Medium"/>
              </a:rPr>
              <a:t>Python’s default implementation (known as </a:t>
            </a:r>
            <a:r>
              <a:rPr lang="en-US" altLang="en-US" dirty="0" err="1">
                <a:solidFill>
                  <a:schemeClr val="tx1"/>
                </a:solidFill>
                <a:latin typeface="Roboto Medium"/>
                <a:ea typeface="Roboto Medium"/>
                <a:cs typeface="Roboto Medium"/>
              </a:rPr>
              <a:t>CPython</a:t>
            </a:r>
            <a:r>
              <a:rPr lang="en-US" altLang="en-US" dirty="0">
                <a:solidFill>
                  <a:schemeClr val="tx1"/>
                </a:solidFill>
                <a:latin typeface="Roboto Medium"/>
                <a:ea typeface="Roboto Medium"/>
                <a:cs typeface="Roboto Medium"/>
              </a:rPr>
              <a:t>) does some operations very slowly due to types are flexible, so that sequences of operations cannot be compiled down to efficient machine code as in languages like C and Fortran. </a:t>
            </a:r>
          </a:p>
          <a:p>
            <a:pPr algn="just">
              <a:spcBef>
                <a:spcPct val="0"/>
              </a:spcBef>
              <a:spcAft>
                <a:spcPts val="1396"/>
              </a:spcAft>
              <a:buFont typeface="Arial" panose="020B0604020202020204" pitchFamily="34" charset="0"/>
              <a:buChar char="•"/>
            </a:pPr>
            <a:r>
              <a:rPr lang="en-US" altLang="en-US" dirty="0">
                <a:solidFill>
                  <a:schemeClr val="tx1"/>
                </a:solidFill>
                <a:latin typeface="Roboto Medium"/>
                <a:ea typeface="Roboto Medium"/>
                <a:cs typeface="Roboto Medium"/>
              </a:rPr>
              <a:t>Recently to address this weakness, few attempts like </a:t>
            </a:r>
            <a:r>
              <a:rPr lang="en-US" altLang="en-US" b="1" dirty="0" err="1">
                <a:solidFill>
                  <a:schemeClr val="tx1"/>
                </a:solidFill>
                <a:latin typeface="Roboto Medium"/>
                <a:ea typeface="Roboto Medium"/>
                <a:cs typeface="Roboto Medium"/>
              </a:rPr>
              <a:t>PyPy</a:t>
            </a:r>
            <a:r>
              <a:rPr lang="en-US" altLang="en-US" b="1" dirty="0">
                <a:solidFill>
                  <a:schemeClr val="tx1"/>
                </a:solidFill>
                <a:latin typeface="Roboto Medium"/>
                <a:ea typeface="Roboto Medium"/>
                <a:cs typeface="Roboto Medium"/>
              </a:rPr>
              <a:t> project</a:t>
            </a:r>
            <a:r>
              <a:rPr lang="en-US" altLang="en-US" dirty="0">
                <a:solidFill>
                  <a:schemeClr val="tx1"/>
                </a:solidFill>
                <a:latin typeface="Roboto Medium"/>
                <a:ea typeface="Roboto Medium"/>
                <a:cs typeface="Roboto Medium"/>
              </a:rPr>
              <a:t>-a just-in-time(JIT) compiled implementation of Python, the </a:t>
            </a:r>
            <a:r>
              <a:rPr lang="en-US" altLang="en-US" b="1" dirty="0" err="1">
                <a:solidFill>
                  <a:schemeClr val="tx1"/>
                </a:solidFill>
                <a:latin typeface="Roboto Medium"/>
                <a:ea typeface="Roboto Medium"/>
                <a:cs typeface="Roboto Medium"/>
              </a:rPr>
              <a:t>Cython</a:t>
            </a:r>
            <a:r>
              <a:rPr lang="en-US" altLang="en-US" b="1" dirty="0">
                <a:solidFill>
                  <a:schemeClr val="tx1"/>
                </a:solidFill>
                <a:latin typeface="Roboto Medium"/>
                <a:ea typeface="Roboto Medium"/>
                <a:cs typeface="Roboto Medium"/>
              </a:rPr>
              <a:t> project </a:t>
            </a:r>
            <a:r>
              <a:rPr lang="en-US" altLang="en-US" dirty="0">
                <a:solidFill>
                  <a:schemeClr val="tx1"/>
                </a:solidFill>
                <a:latin typeface="Roboto Medium"/>
                <a:ea typeface="Roboto Medium"/>
                <a:cs typeface="Roboto Medium"/>
              </a:rPr>
              <a:t>converts Python code to </a:t>
            </a:r>
            <a:r>
              <a:rPr lang="en-US" altLang="en-US" dirty="0" err="1">
                <a:solidFill>
                  <a:schemeClr val="tx1"/>
                </a:solidFill>
                <a:latin typeface="Roboto Medium"/>
                <a:ea typeface="Roboto Medium"/>
                <a:cs typeface="Roboto Medium"/>
              </a:rPr>
              <a:t>compilable</a:t>
            </a:r>
            <a:r>
              <a:rPr lang="en-US" altLang="en-US" dirty="0">
                <a:solidFill>
                  <a:schemeClr val="tx1"/>
                </a:solidFill>
                <a:latin typeface="Roboto Medium"/>
                <a:ea typeface="Roboto Medium"/>
                <a:cs typeface="Roboto Medium"/>
              </a:rPr>
              <a:t> C code and the </a:t>
            </a:r>
            <a:r>
              <a:rPr lang="en-US" altLang="en-US" b="1" dirty="0" err="1">
                <a:solidFill>
                  <a:schemeClr val="tx1"/>
                </a:solidFill>
                <a:latin typeface="Roboto Medium"/>
                <a:ea typeface="Roboto Medium"/>
                <a:cs typeface="Roboto Medium"/>
              </a:rPr>
              <a:t>Numba</a:t>
            </a:r>
            <a:r>
              <a:rPr lang="en-US" altLang="en-US" b="1" dirty="0">
                <a:solidFill>
                  <a:schemeClr val="tx1"/>
                </a:solidFill>
                <a:latin typeface="Roboto Medium"/>
                <a:ea typeface="Roboto Medium"/>
                <a:cs typeface="Roboto Medium"/>
              </a:rPr>
              <a:t> project </a:t>
            </a:r>
            <a:r>
              <a:rPr lang="en-US" altLang="en-US" dirty="0">
                <a:solidFill>
                  <a:schemeClr val="tx1"/>
                </a:solidFill>
                <a:latin typeface="Roboto Medium"/>
                <a:ea typeface="Roboto Medium"/>
                <a:cs typeface="Roboto Medium"/>
              </a:rPr>
              <a:t>converts snippets of Python code to fast LLVM</a:t>
            </a:r>
            <a:r>
              <a:rPr lang="en-US" dirty="0">
                <a:solidFill>
                  <a:schemeClr val="tx1"/>
                </a:solidFill>
              </a:rPr>
              <a:t>(Low-Level Virtual Machine)</a:t>
            </a:r>
            <a:r>
              <a:rPr lang="en-US" altLang="en-US" dirty="0">
                <a:solidFill>
                  <a:schemeClr val="tx1"/>
                </a:solidFill>
                <a:latin typeface="Roboto Medium"/>
                <a:ea typeface="Roboto Medium"/>
                <a:cs typeface="Roboto Medium"/>
              </a:rPr>
              <a:t> bytecode. </a:t>
            </a:r>
          </a:p>
          <a:p>
            <a:pPr algn="just">
              <a:spcBef>
                <a:spcPct val="0"/>
              </a:spcBef>
              <a:spcAft>
                <a:spcPts val="1396"/>
              </a:spcAft>
              <a:buFont typeface="Arial" panose="020B0604020202020204" pitchFamily="34" charset="0"/>
              <a:buChar char="•"/>
            </a:pPr>
            <a:r>
              <a:rPr lang="en-US" altLang="en-US" dirty="0">
                <a:solidFill>
                  <a:schemeClr val="tx1"/>
                </a:solidFill>
                <a:latin typeface="Roboto Medium"/>
                <a:ea typeface="Roboto Medium"/>
                <a:cs typeface="Roboto Medium"/>
              </a:rPr>
              <a:t>The above three approaches are not surpassed the reach and popularity of the standard </a:t>
            </a:r>
            <a:r>
              <a:rPr lang="en-US" altLang="en-US" dirty="0" err="1">
                <a:solidFill>
                  <a:schemeClr val="tx1"/>
                </a:solidFill>
                <a:latin typeface="Roboto Medium"/>
                <a:ea typeface="Roboto Medium"/>
                <a:cs typeface="Roboto Medium"/>
              </a:rPr>
              <a:t>CPython</a:t>
            </a:r>
            <a:r>
              <a:rPr lang="en-US" altLang="en-US" dirty="0">
                <a:solidFill>
                  <a:schemeClr val="tx1"/>
                </a:solidFill>
                <a:latin typeface="Roboto Medium"/>
                <a:ea typeface="Roboto Medium"/>
                <a:cs typeface="Roboto Medium"/>
              </a:rPr>
              <a:t> engine. </a:t>
            </a:r>
            <a:endParaRPr lang="en-IN" altLang="en-US" dirty="0">
              <a:solidFill>
                <a:schemeClr val="tx1"/>
              </a:solidFill>
              <a:latin typeface="Roboto Medium"/>
              <a:ea typeface="Roboto Medium"/>
              <a:cs typeface="Calibri" panose="020F0502020204030204" pitchFamily="34" charset="0"/>
            </a:endParaRPr>
          </a:p>
          <a:p>
            <a:pPr algn="just">
              <a:spcBef>
                <a:spcPct val="0"/>
              </a:spcBef>
              <a:spcAft>
                <a:spcPts val="1396"/>
              </a:spcAft>
              <a:buFont typeface="Arial" panose="020B0604020202020204" pitchFamily="34" charset="0"/>
              <a:buChar char="•"/>
            </a:pPr>
            <a:endParaRPr lang="en-IN" altLang="en-US" dirty="0">
              <a:solidFill>
                <a:schemeClr val="tx1"/>
              </a:solidFill>
              <a:latin typeface="Roboto Medium"/>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18815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28600"/>
            <a:ext cx="11267546" cy="838729"/>
          </a:xfrm>
        </p:spPr>
        <p:txBody>
          <a:bodyPr/>
          <a:lstStyle/>
          <a:p>
            <a:pPr>
              <a:defRPr/>
            </a:pPr>
            <a:r>
              <a:rPr lang="en-US" sz="2400" dirty="0"/>
              <a:t>Computation on NumPy Arrays: Universal Functions : </a:t>
            </a:r>
            <a:r>
              <a:rPr lang="en-US" sz="2400" dirty="0">
                <a:solidFill>
                  <a:schemeClr val="tx1"/>
                </a:solidFill>
              </a:rPr>
              <a:t>Introducing </a:t>
            </a:r>
            <a:r>
              <a:rPr lang="en-US" sz="2400" dirty="0" err="1">
                <a:solidFill>
                  <a:schemeClr val="tx1"/>
                </a:solidFill>
              </a:rPr>
              <a:t>Ufuncs</a:t>
            </a:r>
            <a:r>
              <a:rPr lang="en-US" sz="2400" dirty="0">
                <a:solidFill>
                  <a:schemeClr val="tx1"/>
                </a:solidFill>
              </a:rPr>
              <a:t>:</a:t>
            </a:r>
            <a:r>
              <a:rPr lang="en-US" sz="2400" dirty="0"/>
              <a:t> </a:t>
            </a:r>
            <a:endParaRPr lang="en-IN" sz="2400" dirty="0"/>
          </a:p>
        </p:txBody>
      </p:sp>
      <p:sp>
        <p:nvSpPr>
          <p:cNvPr id="65539" name="Text Placeholder 2"/>
          <p:cNvSpPr>
            <a:spLocks noGrp="1"/>
          </p:cNvSpPr>
          <p:nvPr>
            <p:ph type="body" sz="quarter" idx="17"/>
          </p:nvPr>
        </p:nvSpPr>
        <p:spPr bwMode="auto">
          <a:xfrm>
            <a:off x="533400" y="1067329"/>
            <a:ext cx="11201400" cy="49379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dirty="0">
                <a:solidFill>
                  <a:schemeClr val="tx1"/>
                </a:solidFill>
              </a:rPr>
              <a:t>For many types of operations, </a:t>
            </a:r>
            <a:r>
              <a:rPr lang="en-US" dirty="0" err="1">
                <a:solidFill>
                  <a:schemeClr val="tx1"/>
                </a:solidFill>
              </a:rPr>
              <a:t>NumPy</a:t>
            </a:r>
            <a:r>
              <a:rPr lang="en-US" dirty="0">
                <a:solidFill>
                  <a:schemeClr val="tx1"/>
                </a:solidFill>
              </a:rPr>
              <a:t> provides a convenient interface into just this kind of statically typed, compiled routine known as a </a:t>
            </a:r>
            <a:r>
              <a:rPr lang="en-US" dirty="0" err="1">
                <a:solidFill>
                  <a:schemeClr val="tx1"/>
                </a:solidFill>
              </a:rPr>
              <a:t>vectorized</a:t>
            </a:r>
            <a:r>
              <a:rPr lang="en-US" dirty="0">
                <a:solidFill>
                  <a:schemeClr val="tx1"/>
                </a:solidFill>
              </a:rPr>
              <a:t> operation. </a:t>
            </a:r>
          </a:p>
          <a:p>
            <a:pPr marL="342900" indent="-342900" algn="just">
              <a:spcBef>
                <a:spcPct val="0"/>
              </a:spcBef>
              <a:spcAft>
                <a:spcPts val="1396"/>
              </a:spcAft>
              <a:buFont typeface="Arial" panose="020B0604020202020204" pitchFamily="34" charset="0"/>
              <a:buChar char="•"/>
            </a:pPr>
            <a:r>
              <a:rPr lang="en-US" dirty="0">
                <a:solidFill>
                  <a:schemeClr val="tx1"/>
                </a:solidFill>
              </a:rPr>
              <a:t>This </a:t>
            </a:r>
            <a:r>
              <a:rPr lang="en-US" dirty="0" err="1">
                <a:solidFill>
                  <a:schemeClr val="tx1"/>
                </a:solidFill>
              </a:rPr>
              <a:t>vectorized</a:t>
            </a:r>
            <a:r>
              <a:rPr lang="en-US" dirty="0">
                <a:solidFill>
                  <a:schemeClr val="tx1"/>
                </a:solidFill>
              </a:rPr>
              <a:t> approach(This </a:t>
            </a:r>
            <a:r>
              <a:rPr lang="en-US" dirty="0" err="1">
                <a:solidFill>
                  <a:schemeClr val="tx1"/>
                </a:solidFill>
              </a:rPr>
              <a:t>vectorized</a:t>
            </a:r>
            <a:r>
              <a:rPr lang="en-US" dirty="0">
                <a:solidFill>
                  <a:schemeClr val="tx1"/>
                </a:solidFill>
              </a:rPr>
              <a:t> approach is designed to push the loop into the compiled layer that underlies </a:t>
            </a:r>
            <a:r>
              <a:rPr lang="en-US" dirty="0" err="1">
                <a:solidFill>
                  <a:schemeClr val="tx1"/>
                </a:solidFill>
              </a:rPr>
              <a:t>NumPy</a:t>
            </a:r>
            <a:r>
              <a:rPr lang="en-US" dirty="0">
                <a:solidFill>
                  <a:schemeClr val="tx1"/>
                </a:solidFill>
              </a:rPr>
              <a:t>, leading to much faster execution) is designed to push the loop into the compiled layer that underlies </a:t>
            </a:r>
            <a:r>
              <a:rPr lang="en-US" dirty="0" err="1">
                <a:solidFill>
                  <a:schemeClr val="tx1"/>
                </a:solidFill>
              </a:rPr>
              <a:t>NumPy</a:t>
            </a:r>
            <a:r>
              <a:rPr lang="en-US" dirty="0">
                <a:solidFill>
                  <a:schemeClr val="tx1"/>
                </a:solidFill>
              </a:rPr>
              <a:t>, leading to much faster execution.</a:t>
            </a:r>
          </a:p>
          <a:p>
            <a:pPr marL="342900" indent="-342900" algn="just">
              <a:spcBef>
                <a:spcPct val="0"/>
              </a:spcBef>
              <a:spcAft>
                <a:spcPts val="1396"/>
              </a:spcAft>
              <a:buFont typeface="Arial" panose="020B0604020202020204" pitchFamily="34" charset="0"/>
              <a:buChar char="•"/>
            </a:pPr>
            <a:r>
              <a:rPr lang="en-US" dirty="0" err="1">
                <a:solidFill>
                  <a:schemeClr val="tx1"/>
                </a:solidFill>
              </a:rPr>
              <a:t>Vectorized</a:t>
            </a:r>
            <a:r>
              <a:rPr lang="en-US" dirty="0">
                <a:solidFill>
                  <a:schemeClr val="tx1"/>
                </a:solidFill>
              </a:rPr>
              <a:t> operations in </a:t>
            </a:r>
            <a:r>
              <a:rPr lang="en-US" dirty="0" err="1">
                <a:solidFill>
                  <a:schemeClr val="tx1"/>
                </a:solidFill>
              </a:rPr>
              <a:t>NumPy</a:t>
            </a:r>
            <a:r>
              <a:rPr lang="en-US" dirty="0">
                <a:solidFill>
                  <a:schemeClr val="tx1"/>
                </a:solidFill>
              </a:rPr>
              <a:t> are implemented via </a:t>
            </a:r>
            <a:r>
              <a:rPr lang="en-US" dirty="0" err="1">
                <a:solidFill>
                  <a:schemeClr val="tx1"/>
                </a:solidFill>
              </a:rPr>
              <a:t>ufuncs</a:t>
            </a:r>
            <a:r>
              <a:rPr lang="en-US" dirty="0">
                <a:solidFill>
                  <a:schemeClr val="tx1"/>
                </a:solidFill>
              </a:rPr>
              <a:t>, whose main purpose is to quickly execute repeated operations on values in </a:t>
            </a:r>
            <a:r>
              <a:rPr lang="en-US" dirty="0" err="1">
                <a:solidFill>
                  <a:schemeClr val="tx1"/>
                </a:solidFill>
              </a:rPr>
              <a:t>NumPy</a:t>
            </a:r>
            <a:r>
              <a:rPr lang="en-US" dirty="0">
                <a:solidFill>
                  <a:schemeClr val="tx1"/>
                </a:solidFill>
              </a:rPr>
              <a:t> arrays. </a:t>
            </a:r>
          </a:p>
          <a:p>
            <a:pPr marL="342900" indent="-342900" algn="just">
              <a:spcBef>
                <a:spcPct val="0"/>
              </a:spcBef>
              <a:spcAft>
                <a:spcPts val="1396"/>
              </a:spcAft>
              <a:buFont typeface="Arial" panose="020B0604020202020204" pitchFamily="34" charset="0"/>
              <a:buChar char="•"/>
            </a:pPr>
            <a:r>
              <a:rPr lang="en-US" dirty="0" err="1">
                <a:solidFill>
                  <a:schemeClr val="tx1"/>
                </a:solidFill>
              </a:rPr>
              <a:t>Ufuncs</a:t>
            </a:r>
            <a:r>
              <a:rPr lang="en-US" dirty="0">
                <a:solidFill>
                  <a:schemeClr val="tx1"/>
                </a:solidFill>
              </a:rPr>
              <a:t> are extremely flexible and operations are not limited to one-dimensional arrays. (act on multidimensional arrays as well)</a:t>
            </a:r>
          </a:p>
          <a:p>
            <a:pPr marL="342900" indent="-342900" algn="just">
              <a:spcBef>
                <a:spcPct val="0"/>
              </a:spcBef>
              <a:spcAft>
                <a:spcPts val="1396"/>
              </a:spcAft>
              <a:buFont typeface="Arial" panose="020B0604020202020204" pitchFamily="34" charset="0"/>
              <a:buChar char="•"/>
            </a:pPr>
            <a:r>
              <a:rPr lang="en-US" dirty="0">
                <a:solidFill>
                  <a:schemeClr val="tx1"/>
                </a:solidFill>
              </a:rPr>
              <a:t>Computations using vectorization through </a:t>
            </a:r>
            <a:r>
              <a:rPr lang="en-US" dirty="0" err="1">
                <a:solidFill>
                  <a:schemeClr val="tx1"/>
                </a:solidFill>
              </a:rPr>
              <a:t>ufuncs</a:t>
            </a:r>
            <a:r>
              <a:rPr lang="en-US" dirty="0">
                <a:solidFill>
                  <a:schemeClr val="tx1"/>
                </a:solidFill>
              </a:rPr>
              <a:t> are nearly always more efficient than their counterpart implemented through Python loops, especially as the arrays grow in size. </a:t>
            </a:r>
          </a:p>
        </p:txBody>
      </p:sp>
    </p:spTree>
    <p:extLst>
      <p:ext uri="{BB962C8B-B14F-4D97-AF65-F5344CB8AC3E}">
        <p14:creationId xmlns:p14="http://schemas.microsoft.com/office/powerpoint/2010/main" val="2737846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7</a:t>
            </a:fld>
            <a:endParaRPr lang="en-NZ" dirty="0"/>
          </a:p>
        </p:txBody>
      </p:sp>
      <p:sp>
        <p:nvSpPr>
          <p:cNvPr id="4" name="Text Placeholder 3"/>
          <p:cNvSpPr>
            <a:spLocks noGrp="1"/>
          </p:cNvSpPr>
          <p:nvPr>
            <p:ph type="body" sz="quarter" idx="17"/>
          </p:nvPr>
        </p:nvSpPr>
        <p:spPr>
          <a:xfrm>
            <a:off x="685800" y="304800"/>
            <a:ext cx="10810801" cy="5789616"/>
          </a:xfrm>
        </p:spPr>
        <p:txBody>
          <a:bodyPr/>
          <a:lstStyle/>
          <a:p>
            <a:pPr marL="0" indent="0">
              <a:buNone/>
            </a:pPr>
            <a:r>
              <a:rPr lang="en-US" b="1" dirty="0">
                <a:solidFill>
                  <a:schemeClr val="tx1"/>
                </a:solidFill>
              </a:rPr>
              <a:t>In below code Python create array : one of integers and one of doubles. It then prints the contents of each array to the console.</a:t>
            </a:r>
          </a:p>
          <a:p>
            <a:pPr marL="0" indent="0">
              <a:buNone/>
            </a:pPr>
            <a:r>
              <a:rPr lang="en-US" dirty="0">
                <a:solidFill>
                  <a:schemeClr val="tx1"/>
                </a:solidFill>
              </a:rPr>
              <a:t>import array as </a:t>
            </a:r>
            <a:r>
              <a:rPr lang="en-US" dirty="0" err="1">
                <a:solidFill>
                  <a:schemeClr val="tx1"/>
                </a:solidFill>
              </a:rPr>
              <a:t>arr</a:t>
            </a:r>
            <a:endParaRPr lang="en-US" dirty="0">
              <a:solidFill>
                <a:schemeClr val="tx1"/>
              </a:solidFill>
            </a:endParaRPr>
          </a:p>
          <a:p>
            <a:pPr marL="0" indent="0">
              <a:buNone/>
            </a:pPr>
            <a:r>
              <a:rPr lang="en-US" dirty="0">
                <a:solidFill>
                  <a:schemeClr val="tx1"/>
                </a:solidFill>
              </a:rPr>
              <a:t>a = </a:t>
            </a:r>
            <a:r>
              <a:rPr lang="en-US" dirty="0" err="1">
                <a:solidFill>
                  <a:schemeClr val="tx1"/>
                </a:solidFill>
              </a:rPr>
              <a:t>arr.array</a:t>
            </a:r>
            <a:r>
              <a:rPr lang="en-US" dirty="0">
                <a:solidFill>
                  <a:schemeClr val="tx1"/>
                </a:solidFill>
              </a:rPr>
              <a:t>('</a:t>
            </a:r>
            <a:r>
              <a:rPr lang="en-US" dirty="0" err="1">
                <a:solidFill>
                  <a:schemeClr val="tx1"/>
                </a:solidFill>
              </a:rPr>
              <a:t>i</a:t>
            </a:r>
            <a:r>
              <a:rPr lang="en-US" dirty="0">
                <a:solidFill>
                  <a:schemeClr val="tx1"/>
                </a:solidFill>
              </a:rPr>
              <a:t>', [1, 2, 3])</a:t>
            </a:r>
          </a:p>
          <a:p>
            <a:pPr marL="0" indent="0">
              <a:buNone/>
            </a:pPr>
            <a:r>
              <a:rPr lang="en-US" dirty="0">
                <a:solidFill>
                  <a:schemeClr val="tx1"/>
                </a:solidFill>
              </a:rPr>
              <a:t>print("The new created array is : ", end=" ")</a:t>
            </a:r>
          </a:p>
          <a:p>
            <a:pPr marL="0" indent="0">
              <a:buNone/>
            </a:pPr>
            <a:r>
              <a:rPr lang="en-US" dirty="0">
                <a:solidFill>
                  <a:schemeClr val="tx1"/>
                </a:solidFill>
              </a:rPr>
              <a:t>for </a:t>
            </a:r>
            <a:r>
              <a:rPr lang="en-US" dirty="0" err="1">
                <a:solidFill>
                  <a:schemeClr val="tx1"/>
                </a:solidFill>
              </a:rPr>
              <a:t>i</a:t>
            </a:r>
            <a:r>
              <a:rPr lang="en-US" dirty="0">
                <a:solidFill>
                  <a:schemeClr val="tx1"/>
                </a:solidFill>
              </a:rPr>
              <a:t> in range(0, 3):</a:t>
            </a:r>
          </a:p>
          <a:p>
            <a:pPr marL="0" indent="0">
              <a:buNone/>
            </a:pPr>
            <a:r>
              <a:rPr lang="en-US" dirty="0">
                <a:solidFill>
                  <a:schemeClr val="tx1"/>
                </a:solidFill>
              </a:rPr>
              <a:t>    print(a[</a:t>
            </a:r>
            <a:r>
              <a:rPr lang="en-US" dirty="0" err="1">
                <a:solidFill>
                  <a:schemeClr val="tx1"/>
                </a:solidFill>
              </a:rPr>
              <a:t>i</a:t>
            </a:r>
            <a:r>
              <a:rPr lang="en-US" dirty="0">
                <a:solidFill>
                  <a:schemeClr val="tx1"/>
                </a:solidFill>
              </a:rPr>
              <a:t>], end=" ")</a:t>
            </a:r>
          </a:p>
          <a:p>
            <a:pPr marL="0" indent="0">
              <a:buNone/>
            </a:pPr>
            <a:r>
              <a:rPr lang="en-US" dirty="0">
                <a:solidFill>
                  <a:schemeClr val="tx1"/>
                </a:solidFill>
              </a:rPr>
              <a:t>print()</a:t>
            </a:r>
          </a:p>
          <a:p>
            <a:pPr marL="0" indent="0">
              <a:buNone/>
            </a:pPr>
            <a:r>
              <a:rPr lang="en-US" dirty="0">
                <a:solidFill>
                  <a:schemeClr val="tx1"/>
                </a:solidFill>
              </a:rPr>
              <a:t>b = </a:t>
            </a:r>
            <a:r>
              <a:rPr lang="en-US" dirty="0" err="1">
                <a:solidFill>
                  <a:schemeClr val="tx1"/>
                </a:solidFill>
              </a:rPr>
              <a:t>arr.array</a:t>
            </a:r>
            <a:r>
              <a:rPr lang="en-US" dirty="0">
                <a:solidFill>
                  <a:schemeClr val="tx1"/>
                </a:solidFill>
              </a:rPr>
              <a:t>('d', [2.5, 3.2, 3.3])</a:t>
            </a:r>
          </a:p>
          <a:p>
            <a:pPr marL="0" indent="0">
              <a:buNone/>
            </a:pPr>
            <a:r>
              <a:rPr lang="en-US" dirty="0">
                <a:solidFill>
                  <a:schemeClr val="tx1"/>
                </a:solidFill>
              </a:rPr>
              <a:t>print("\</a:t>
            </a:r>
            <a:r>
              <a:rPr lang="en-US" dirty="0" err="1">
                <a:solidFill>
                  <a:schemeClr val="tx1"/>
                </a:solidFill>
              </a:rPr>
              <a:t>nThe</a:t>
            </a:r>
            <a:r>
              <a:rPr lang="en-US" dirty="0">
                <a:solidFill>
                  <a:schemeClr val="tx1"/>
                </a:solidFill>
              </a:rPr>
              <a:t> new created array is : ", end=" ")</a:t>
            </a:r>
          </a:p>
          <a:p>
            <a:pPr marL="0" indent="0">
              <a:buNone/>
            </a:pPr>
            <a:r>
              <a:rPr lang="en-US" dirty="0">
                <a:solidFill>
                  <a:schemeClr val="tx1"/>
                </a:solidFill>
              </a:rPr>
              <a:t>for </a:t>
            </a:r>
            <a:r>
              <a:rPr lang="en-US" dirty="0" err="1">
                <a:solidFill>
                  <a:schemeClr val="tx1"/>
                </a:solidFill>
              </a:rPr>
              <a:t>i</a:t>
            </a:r>
            <a:r>
              <a:rPr lang="en-US" dirty="0">
                <a:solidFill>
                  <a:schemeClr val="tx1"/>
                </a:solidFill>
              </a:rPr>
              <a:t> in range(0, 3):</a:t>
            </a:r>
          </a:p>
          <a:p>
            <a:pPr marL="0" indent="0">
              <a:buNone/>
            </a:pPr>
            <a:r>
              <a:rPr lang="en-US" dirty="0">
                <a:solidFill>
                  <a:schemeClr val="tx1"/>
                </a:solidFill>
              </a:rPr>
              <a:t>    print(b[</a:t>
            </a:r>
            <a:r>
              <a:rPr lang="en-US" dirty="0" err="1">
                <a:solidFill>
                  <a:schemeClr val="tx1"/>
                </a:solidFill>
              </a:rPr>
              <a:t>i</a:t>
            </a:r>
            <a:r>
              <a:rPr lang="en-US" dirty="0">
                <a:solidFill>
                  <a:schemeClr val="tx1"/>
                </a:solidFill>
              </a:rPr>
              <a:t>], end=" ")</a:t>
            </a:r>
          </a:p>
          <a:p>
            <a:pPr marL="0" indent="0">
              <a:buNone/>
            </a:pPr>
            <a:endParaRPr lang="en-US" dirty="0"/>
          </a:p>
        </p:txBody>
      </p:sp>
      <p:pic>
        <p:nvPicPr>
          <p:cNvPr id="5" name="Picture 4"/>
          <p:cNvPicPr>
            <a:picLocks noChangeAspect="1"/>
          </p:cNvPicPr>
          <p:nvPr/>
        </p:nvPicPr>
        <p:blipFill>
          <a:blip r:embed="rId2"/>
          <a:stretch>
            <a:fillRect/>
          </a:stretch>
        </p:blipFill>
        <p:spPr>
          <a:xfrm>
            <a:off x="6248400" y="2514600"/>
            <a:ext cx="5437586" cy="1934769"/>
          </a:xfrm>
          <a:prstGeom prst="rect">
            <a:avLst/>
          </a:prstGeom>
        </p:spPr>
      </p:pic>
    </p:spTree>
    <p:extLst>
      <p:ext uri="{BB962C8B-B14F-4D97-AF65-F5344CB8AC3E}">
        <p14:creationId xmlns:p14="http://schemas.microsoft.com/office/powerpoint/2010/main" val="1738822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70</a:t>
            </a:fld>
            <a:endParaRPr lang="en-NZ" dirty="0"/>
          </a:p>
        </p:txBody>
      </p:sp>
      <p:sp>
        <p:nvSpPr>
          <p:cNvPr id="4" name="Text Placeholder 3"/>
          <p:cNvSpPr>
            <a:spLocks noGrp="1"/>
          </p:cNvSpPr>
          <p:nvPr>
            <p:ph type="body" sz="quarter" idx="17"/>
          </p:nvPr>
        </p:nvSpPr>
        <p:spPr>
          <a:xfrm>
            <a:off x="533400" y="228600"/>
            <a:ext cx="10963201" cy="5865816"/>
          </a:xfrm>
        </p:spPr>
        <p:txBody>
          <a:bodyPr/>
          <a:lstStyle/>
          <a:p>
            <a:pPr marL="0" indent="0" algn="just">
              <a:buNone/>
            </a:pPr>
            <a:r>
              <a:rPr lang="en-US" b="1" dirty="0">
                <a:solidFill>
                  <a:schemeClr val="tx1"/>
                </a:solidFill>
              </a:rPr>
              <a:t>Write short note on </a:t>
            </a:r>
            <a:r>
              <a:rPr lang="en-US" b="1" dirty="0" err="1">
                <a:solidFill>
                  <a:schemeClr val="tx1"/>
                </a:solidFill>
              </a:rPr>
              <a:t>Numpy</a:t>
            </a:r>
            <a:r>
              <a:rPr lang="en-US" b="1" dirty="0">
                <a:solidFill>
                  <a:schemeClr val="tx1"/>
                </a:solidFill>
              </a:rPr>
              <a:t> Universal functions.</a:t>
            </a:r>
          </a:p>
          <a:p>
            <a:pPr marL="0" indent="0" algn="just">
              <a:buNone/>
            </a:pPr>
            <a:r>
              <a:rPr lang="en-US" dirty="0" err="1">
                <a:solidFill>
                  <a:schemeClr val="tx1"/>
                </a:solidFill>
              </a:rPr>
              <a:t>NumPy</a:t>
            </a:r>
            <a:r>
              <a:rPr lang="en-US" dirty="0">
                <a:solidFill>
                  <a:schemeClr val="tx1"/>
                </a:solidFill>
              </a:rPr>
              <a:t> Universal Functions (</a:t>
            </a:r>
            <a:r>
              <a:rPr lang="en-US" dirty="0" err="1">
                <a:solidFill>
                  <a:schemeClr val="tx1"/>
                </a:solidFill>
              </a:rPr>
              <a:t>ufuncs</a:t>
            </a:r>
            <a:r>
              <a:rPr lang="en-US" dirty="0">
                <a:solidFill>
                  <a:schemeClr val="tx1"/>
                </a:solidFill>
              </a:rPr>
              <a:t>) are functions that operate element-wise on </a:t>
            </a:r>
            <a:r>
              <a:rPr lang="en-US" dirty="0" err="1">
                <a:solidFill>
                  <a:schemeClr val="tx1"/>
                </a:solidFill>
              </a:rPr>
              <a:t>NumPy</a:t>
            </a:r>
            <a:r>
              <a:rPr lang="en-US" dirty="0">
                <a:solidFill>
                  <a:schemeClr val="tx1"/>
                </a:solidFill>
              </a:rPr>
              <a:t> arrays, allowing for efficient and </a:t>
            </a:r>
            <a:r>
              <a:rPr lang="en-US" dirty="0" err="1">
                <a:solidFill>
                  <a:schemeClr val="tx1"/>
                </a:solidFill>
              </a:rPr>
              <a:t>vectorized</a:t>
            </a:r>
            <a:r>
              <a:rPr lang="en-US" dirty="0">
                <a:solidFill>
                  <a:schemeClr val="tx1"/>
                </a:solidFill>
              </a:rPr>
              <a:t> computations. These functions are a key component of </a:t>
            </a:r>
            <a:r>
              <a:rPr lang="en-US" dirty="0" err="1">
                <a:solidFill>
                  <a:schemeClr val="tx1"/>
                </a:solidFill>
              </a:rPr>
              <a:t>NumPy</a:t>
            </a:r>
            <a:r>
              <a:rPr lang="en-US" dirty="0">
                <a:solidFill>
                  <a:schemeClr val="tx1"/>
                </a:solidFill>
              </a:rPr>
              <a:t> and play a crucial role in numerical computing and data manipulation tasks. </a:t>
            </a:r>
          </a:p>
          <a:p>
            <a:pPr algn="just"/>
            <a:r>
              <a:rPr lang="en-US" b="1" dirty="0">
                <a:solidFill>
                  <a:schemeClr val="tx1"/>
                </a:solidFill>
              </a:rPr>
              <a:t>Element-wise operations</a:t>
            </a:r>
            <a:r>
              <a:rPr lang="en-US" dirty="0">
                <a:solidFill>
                  <a:schemeClr val="tx1"/>
                </a:solidFill>
              </a:rPr>
              <a:t>: </a:t>
            </a:r>
            <a:r>
              <a:rPr lang="en-US" dirty="0" err="1">
                <a:solidFill>
                  <a:schemeClr val="tx1"/>
                </a:solidFill>
              </a:rPr>
              <a:t>Ufuncs</a:t>
            </a:r>
            <a:r>
              <a:rPr lang="en-US" dirty="0">
                <a:solidFill>
                  <a:schemeClr val="tx1"/>
                </a:solidFill>
              </a:rPr>
              <a:t> perform element-wise operations on </a:t>
            </a:r>
            <a:r>
              <a:rPr lang="en-US" dirty="0" err="1">
                <a:solidFill>
                  <a:schemeClr val="tx1"/>
                </a:solidFill>
              </a:rPr>
              <a:t>NumPy</a:t>
            </a:r>
            <a:r>
              <a:rPr lang="en-US" dirty="0">
                <a:solidFill>
                  <a:schemeClr val="tx1"/>
                </a:solidFill>
              </a:rPr>
              <a:t> arrays, meaning they apply the same operation to each element of the array independently. This allows for concise and efficient computation without the need for explicit looping over array elements.</a:t>
            </a:r>
          </a:p>
          <a:p>
            <a:pPr algn="just"/>
            <a:r>
              <a:rPr lang="en-US" b="1" dirty="0" err="1">
                <a:solidFill>
                  <a:schemeClr val="tx1"/>
                </a:solidFill>
              </a:rPr>
              <a:t>Vectorized</a:t>
            </a:r>
            <a:r>
              <a:rPr lang="en-US" b="1" dirty="0">
                <a:solidFill>
                  <a:schemeClr val="tx1"/>
                </a:solidFill>
              </a:rPr>
              <a:t> computation</a:t>
            </a:r>
            <a:r>
              <a:rPr lang="en-US" dirty="0">
                <a:solidFill>
                  <a:schemeClr val="tx1"/>
                </a:solidFill>
              </a:rPr>
              <a:t>: </a:t>
            </a:r>
            <a:r>
              <a:rPr lang="en-US" dirty="0" err="1">
                <a:solidFill>
                  <a:schemeClr val="tx1"/>
                </a:solidFill>
              </a:rPr>
              <a:t>Ufuncs</a:t>
            </a:r>
            <a:r>
              <a:rPr lang="en-US" dirty="0">
                <a:solidFill>
                  <a:schemeClr val="tx1"/>
                </a:solidFill>
              </a:rPr>
              <a:t> are implemented in compiled C code, which makes them highly efficient and fast compared to equivalent operations performed using Python loops. They take advantage of optimized algorithms and CPU-specific optimizations to achieve high performance.</a:t>
            </a:r>
          </a:p>
          <a:p>
            <a:pPr marL="0" indent="0">
              <a:buNone/>
            </a:pPr>
            <a:endParaRPr lang="en-US" dirty="0"/>
          </a:p>
        </p:txBody>
      </p:sp>
    </p:spTree>
    <p:extLst>
      <p:ext uri="{BB962C8B-B14F-4D97-AF65-F5344CB8AC3E}">
        <p14:creationId xmlns:p14="http://schemas.microsoft.com/office/powerpoint/2010/main" val="588569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71</a:t>
            </a:fld>
            <a:endParaRPr lang="en-NZ" dirty="0"/>
          </a:p>
        </p:txBody>
      </p:sp>
      <p:sp>
        <p:nvSpPr>
          <p:cNvPr id="4" name="Text Placeholder 3"/>
          <p:cNvSpPr>
            <a:spLocks noGrp="1"/>
          </p:cNvSpPr>
          <p:nvPr>
            <p:ph type="body" sz="quarter" idx="17"/>
          </p:nvPr>
        </p:nvSpPr>
        <p:spPr>
          <a:xfrm>
            <a:off x="609600" y="228600"/>
            <a:ext cx="10887001" cy="5865816"/>
          </a:xfrm>
        </p:spPr>
        <p:txBody>
          <a:bodyPr/>
          <a:lstStyle/>
          <a:p>
            <a:pPr marL="0" indent="0" algn="just">
              <a:buNone/>
            </a:pPr>
            <a:r>
              <a:rPr lang="en-US" b="1" dirty="0">
                <a:solidFill>
                  <a:schemeClr val="tx1"/>
                </a:solidFill>
              </a:rPr>
              <a:t>3. Support for arithmetic operations</a:t>
            </a:r>
            <a:r>
              <a:rPr lang="en-US" dirty="0">
                <a:solidFill>
                  <a:schemeClr val="tx1"/>
                </a:solidFill>
              </a:rPr>
              <a:t>: </a:t>
            </a:r>
            <a:r>
              <a:rPr lang="en-US" dirty="0" err="1">
                <a:solidFill>
                  <a:schemeClr val="tx1"/>
                </a:solidFill>
              </a:rPr>
              <a:t>NumPy</a:t>
            </a:r>
            <a:r>
              <a:rPr lang="en-US" dirty="0">
                <a:solidFill>
                  <a:schemeClr val="tx1"/>
                </a:solidFill>
              </a:rPr>
              <a:t> </a:t>
            </a:r>
            <a:r>
              <a:rPr lang="en-US" dirty="0" err="1">
                <a:solidFill>
                  <a:schemeClr val="tx1"/>
                </a:solidFill>
              </a:rPr>
              <a:t>ufuncs</a:t>
            </a:r>
            <a:r>
              <a:rPr lang="en-US" dirty="0">
                <a:solidFill>
                  <a:schemeClr val="tx1"/>
                </a:solidFill>
              </a:rPr>
              <a:t> support a wide range of arithmetic operations, including addition, subtraction, multiplication, division, exponentiation, and more. These operations can be applied to arrays of any shape and size, including multi-dimensional arrays.</a:t>
            </a:r>
          </a:p>
          <a:p>
            <a:pPr marL="0" indent="0" algn="just">
              <a:buNone/>
            </a:pPr>
            <a:r>
              <a:rPr lang="en-US" b="1" dirty="0">
                <a:solidFill>
                  <a:schemeClr val="tx1"/>
                </a:solidFill>
              </a:rPr>
              <a:t>4. Trigonometric functions</a:t>
            </a:r>
            <a:r>
              <a:rPr lang="en-US" dirty="0">
                <a:solidFill>
                  <a:schemeClr val="tx1"/>
                </a:solidFill>
              </a:rPr>
              <a:t>: </a:t>
            </a:r>
            <a:r>
              <a:rPr lang="en-US" dirty="0" err="1">
                <a:solidFill>
                  <a:schemeClr val="tx1"/>
                </a:solidFill>
              </a:rPr>
              <a:t>NumPy</a:t>
            </a:r>
            <a:r>
              <a:rPr lang="en-US" dirty="0">
                <a:solidFill>
                  <a:schemeClr val="tx1"/>
                </a:solidFill>
              </a:rPr>
              <a:t> </a:t>
            </a:r>
            <a:r>
              <a:rPr lang="en-US" dirty="0" err="1">
                <a:solidFill>
                  <a:schemeClr val="tx1"/>
                </a:solidFill>
              </a:rPr>
              <a:t>ufuncs</a:t>
            </a:r>
            <a:r>
              <a:rPr lang="en-US" dirty="0">
                <a:solidFill>
                  <a:schemeClr val="tx1"/>
                </a:solidFill>
              </a:rPr>
              <a:t> include trigonometric functions such as sine, cosine, tangent, arcsine, arccosine, and arctangent. These functions are useful for various mathematical and scientific computations involving angles and periodic phenomena.</a:t>
            </a:r>
          </a:p>
          <a:p>
            <a:pPr marL="0" indent="0" algn="just">
              <a:buNone/>
            </a:pPr>
            <a:r>
              <a:rPr lang="en-US" b="1" dirty="0">
                <a:solidFill>
                  <a:schemeClr val="tx1"/>
                </a:solidFill>
              </a:rPr>
              <a:t>5. Exponential and logarithmic functions</a:t>
            </a:r>
            <a:r>
              <a:rPr lang="en-US" dirty="0">
                <a:solidFill>
                  <a:schemeClr val="tx1"/>
                </a:solidFill>
              </a:rPr>
              <a:t>: </a:t>
            </a:r>
            <a:r>
              <a:rPr lang="en-US" dirty="0" err="1">
                <a:solidFill>
                  <a:schemeClr val="tx1"/>
                </a:solidFill>
              </a:rPr>
              <a:t>Ufuncs</a:t>
            </a:r>
            <a:r>
              <a:rPr lang="en-US" dirty="0">
                <a:solidFill>
                  <a:schemeClr val="tx1"/>
                </a:solidFill>
              </a:rPr>
              <a:t> provide exponential and logarithmic functions such as exponentiation, natural logarithm, base 10 logarithm, and logarithm with any specified base. These functions are commonly used in mathematical and statistical computations.</a:t>
            </a:r>
          </a:p>
          <a:p>
            <a:pPr marL="0" indent="0" algn="just">
              <a:buNone/>
            </a:pPr>
            <a:r>
              <a:rPr lang="en-US" b="1" dirty="0">
                <a:solidFill>
                  <a:schemeClr val="tx1"/>
                </a:solidFill>
              </a:rPr>
              <a:t>6. Aggregation functions</a:t>
            </a:r>
            <a:r>
              <a:rPr lang="en-US" dirty="0">
                <a:solidFill>
                  <a:schemeClr val="tx1"/>
                </a:solidFill>
              </a:rPr>
              <a:t>: In addition to element-wise operations, </a:t>
            </a:r>
            <a:r>
              <a:rPr lang="en-US" dirty="0" err="1">
                <a:solidFill>
                  <a:schemeClr val="tx1"/>
                </a:solidFill>
              </a:rPr>
              <a:t>ufuncs</a:t>
            </a:r>
            <a:r>
              <a:rPr lang="en-US" dirty="0">
                <a:solidFill>
                  <a:schemeClr val="tx1"/>
                </a:solidFill>
              </a:rPr>
              <a:t> include aggregation functions that compute summary statistics of array elements, such as sum, mean, standard deviation, variance, minimum, and maximum.</a:t>
            </a:r>
          </a:p>
          <a:p>
            <a:pPr marL="0" indent="0">
              <a:buNone/>
            </a:pPr>
            <a:endParaRPr lang="en-US" dirty="0"/>
          </a:p>
        </p:txBody>
      </p:sp>
    </p:spTree>
    <p:extLst>
      <p:ext uri="{BB962C8B-B14F-4D97-AF65-F5344CB8AC3E}">
        <p14:creationId xmlns:p14="http://schemas.microsoft.com/office/powerpoint/2010/main" val="3034203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72</a:t>
            </a:fld>
            <a:endParaRPr lang="en-NZ" dirty="0"/>
          </a:p>
        </p:txBody>
      </p:sp>
      <p:sp>
        <p:nvSpPr>
          <p:cNvPr id="4" name="Text Placeholder 3"/>
          <p:cNvSpPr>
            <a:spLocks noGrp="1"/>
          </p:cNvSpPr>
          <p:nvPr>
            <p:ph type="body" sz="quarter" idx="17"/>
          </p:nvPr>
        </p:nvSpPr>
        <p:spPr>
          <a:xfrm>
            <a:off x="609600" y="228600"/>
            <a:ext cx="10887001" cy="5865816"/>
          </a:xfrm>
        </p:spPr>
        <p:txBody>
          <a:bodyPr/>
          <a:lstStyle/>
          <a:p>
            <a:pPr marL="0" indent="0" algn="just">
              <a:buNone/>
            </a:pPr>
            <a:r>
              <a:rPr lang="en-US" b="1" dirty="0">
                <a:solidFill>
                  <a:schemeClr val="tx1"/>
                </a:solidFill>
              </a:rPr>
              <a:t>7. Broadcasting</a:t>
            </a:r>
            <a:r>
              <a:rPr lang="en-US" dirty="0">
                <a:solidFill>
                  <a:schemeClr val="tx1"/>
                </a:solidFill>
              </a:rPr>
              <a:t>: </a:t>
            </a:r>
            <a:r>
              <a:rPr lang="en-US" dirty="0" err="1">
                <a:solidFill>
                  <a:schemeClr val="tx1"/>
                </a:solidFill>
              </a:rPr>
              <a:t>Ufuncs</a:t>
            </a:r>
            <a:r>
              <a:rPr lang="en-US" dirty="0">
                <a:solidFill>
                  <a:schemeClr val="tx1"/>
                </a:solidFill>
              </a:rPr>
              <a:t> support broadcasting, which allows them to operate on arrays of different shapes and sizes by automatically aligning array dimensions. This simplifies computation and eliminates the need for explicit array manipulation or reshaping.</a:t>
            </a:r>
          </a:p>
          <a:p>
            <a:pPr marL="0" indent="0" algn="just">
              <a:buNone/>
            </a:pPr>
            <a:r>
              <a:rPr lang="en-US" dirty="0">
                <a:solidFill>
                  <a:schemeClr val="tx1"/>
                </a:solidFill>
              </a:rPr>
              <a:t>Overall, </a:t>
            </a:r>
            <a:r>
              <a:rPr lang="en-US" dirty="0" err="1">
                <a:solidFill>
                  <a:schemeClr val="tx1"/>
                </a:solidFill>
              </a:rPr>
              <a:t>NumPy</a:t>
            </a:r>
            <a:r>
              <a:rPr lang="en-US" dirty="0">
                <a:solidFill>
                  <a:schemeClr val="tx1"/>
                </a:solidFill>
              </a:rPr>
              <a:t> Universal Functions provide a powerful and efficient way to perform element-wise computations on </a:t>
            </a:r>
            <a:r>
              <a:rPr lang="en-US" dirty="0" err="1">
                <a:solidFill>
                  <a:schemeClr val="tx1"/>
                </a:solidFill>
              </a:rPr>
              <a:t>NumPy</a:t>
            </a:r>
            <a:r>
              <a:rPr lang="en-US" dirty="0">
                <a:solidFill>
                  <a:schemeClr val="tx1"/>
                </a:solidFill>
              </a:rPr>
              <a:t> arrays, enabling concise, </a:t>
            </a:r>
            <a:r>
              <a:rPr lang="en-US" dirty="0" err="1">
                <a:solidFill>
                  <a:schemeClr val="tx1"/>
                </a:solidFill>
              </a:rPr>
              <a:t>vectorized</a:t>
            </a:r>
            <a:r>
              <a:rPr lang="en-US" dirty="0">
                <a:solidFill>
                  <a:schemeClr val="tx1"/>
                </a:solidFill>
              </a:rPr>
              <a:t>, and high-performance numerical computing in Python. They are essential tools for data scientists, engineers, and researchers working with numerical data and scientific computing applications.</a:t>
            </a:r>
          </a:p>
          <a:p>
            <a:pPr marL="0" indent="0">
              <a:buNone/>
            </a:pPr>
            <a:endParaRPr lang="en-US" dirty="0"/>
          </a:p>
        </p:txBody>
      </p:sp>
    </p:spTree>
    <p:extLst>
      <p:ext uri="{BB962C8B-B14F-4D97-AF65-F5344CB8AC3E}">
        <p14:creationId xmlns:p14="http://schemas.microsoft.com/office/powerpoint/2010/main" val="3383048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56" y="152136"/>
            <a:ext cx="11343745" cy="838729"/>
          </a:xfrm>
        </p:spPr>
        <p:txBody>
          <a:bodyPr/>
          <a:lstStyle/>
          <a:p>
            <a:pPr>
              <a:defRPr/>
            </a:pPr>
            <a:r>
              <a:rPr lang="en-US" dirty="0"/>
              <a:t>Computation on NumPy Arrays: </a:t>
            </a:r>
            <a:r>
              <a:rPr lang="en-US" dirty="0" err="1"/>
              <a:t>UFunc</a:t>
            </a:r>
            <a:r>
              <a:rPr lang="en-US" dirty="0"/>
              <a:t> – 1. Arithmetic</a:t>
            </a:r>
            <a:endParaRPr lang="en-IN" dirty="0"/>
          </a:p>
        </p:txBody>
      </p:sp>
      <p:sp>
        <p:nvSpPr>
          <p:cNvPr id="65539" name="Text Placeholder 2"/>
          <p:cNvSpPr>
            <a:spLocks noGrp="1"/>
          </p:cNvSpPr>
          <p:nvPr>
            <p:ph type="body" sz="quarter" idx="17"/>
          </p:nvPr>
        </p:nvSpPr>
        <p:spPr bwMode="auto">
          <a:xfrm>
            <a:off x="113964" y="1011647"/>
            <a:ext cx="11773235"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dirty="0" err="1">
                <a:solidFill>
                  <a:schemeClr val="tx1"/>
                </a:solidFill>
              </a:rPr>
              <a:t>Ufuncs</a:t>
            </a:r>
            <a:r>
              <a:rPr lang="en-US" dirty="0">
                <a:solidFill>
                  <a:schemeClr val="tx1"/>
                </a:solidFill>
              </a:rPr>
              <a:t> exist in two flavors: unary </a:t>
            </a:r>
            <a:r>
              <a:rPr lang="en-US" dirty="0" err="1">
                <a:solidFill>
                  <a:schemeClr val="tx1"/>
                </a:solidFill>
              </a:rPr>
              <a:t>ufuncs</a:t>
            </a:r>
            <a:r>
              <a:rPr lang="en-US" dirty="0">
                <a:solidFill>
                  <a:schemeClr val="tx1"/>
                </a:solidFill>
              </a:rPr>
              <a:t>(operate on a single operand/input), and binary </a:t>
            </a:r>
            <a:r>
              <a:rPr lang="en-US" dirty="0" err="1">
                <a:solidFill>
                  <a:schemeClr val="tx1"/>
                </a:solidFill>
              </a:rPr>
              <a:t>ufuncs</a:t>
            </a:r>
            <a:r>
              <a:rPr lang="en-US" dirty="0">
                <a:solidFill>
                  <a:schemeClr val="tx1"/>
                </a:solidFill>
              </a:rPr>
              <a:t> (operate on two operands/inputs). </a:t>
            </a:r>
          </a:p>
          <a:p>
            <a:pPr marL="0" indent="0" algn="just">
              <a:spcBef>
                <a:spcPct val="0"/>
              </a:spcBef>
              <a:spcAft>
                <a:spcPts val="1396"/>
              </a:spcAft>
              <a:buNone/>
            </a:pPr>
            <a:r>
              <a:rPr lang="en-US" b="1" dirty="0">
                <a:solidFill>
                  <a:schemeClr val="tx1"/>
                </a:solidFill>
              </a:rPr>
              <a:t>Array arithmetic : </a:t>
            </a:r>
            <a:r>
              <a:rPr lang="en-US" dirty="0" err="1">
                <a:solidFill>
                  <a:schemeClr val="tx1"/>
                </a:solidFill>
              </a:rPr>
              <a:t>NumPy’s</a:t>
            </a:r>
            <a:r>
              <a:rPr lang="en-US" dirty="0">
                <a:solidFill>
                  <a:schemeClr val="tx1"/>
                </a:solidFill>
              </a:rPr>
              <a:t> </a:t>
            </a:r>
            <a:r>
              <a:rPr lang="en-US" dirty="0" err="1">
                <a:solidFill>
                  <a:schemeClr val="tx1"/>
                </a:solidFill>
              </a:rPr>
              <a:t>ufuncs</a:t>
            </a:r>
            <a:r>
              <a:rPr lang="en-US" dirty="0">
                <a:solidFill>
                  <a:schemeClr val="tx1"/>
                </a:solidFill>
              </a:rPr>
              <a:t> feel very natural to use because they make use of Python’s native arithmetic operators - addition, subtraction, multiplication, and division.</a:t>
            </a:r>
          </a:p>
          <a:p>
            <a:pPr marL="2743200" lvl="7" indent="0" algn="just">
              <a:lnSpc>
                <a:spcPct val="100000"/>
              </a:lnSpc>
              <a:spcBef>
                <a:spcPct val="0"/>
              </a:spcBef>
              <a:buNone/>
            </a:pPr>
            <a:r>
              <a:rPr lang="en-US" sz="2000" dirty="0">
                <a:solidFill>
                  <a:schemeClr val="tx1"/>
                </a:solidFill>
              </a:rPr>
              <a:t>x = </a:t>
            </a:r>
            <a:r>
              <a:rPr lang="en-US" sz="2000" dirty="0" err="1">
                <a:solidFill>
                  <a:schemeClr val="tx1"/>
                </a:solidFill>
              </a:rPr>
              <a:t>np.arange</a:t>
            </a:r>
            <a:r>
              <a:rPr lang="en-US" sz="2000" dirty="0">
                <a:solidFill>
                  <a:schemeClr val="tx1"/>
                </a:solidFill>
              </a:rPr>
              <a:t>(4) </a:t>
            </a:r>
          </a:p>
          <a:p>
            <a:pPr marL="2743200" lvl="7" indent="0" algn="just">
              <a:lnSpc>
                <a:spcPct val="100000"/>
              </a:lnSpc>
              <a:spcBef>
                <a:spcPct val="0"/>
              </a:spcBef>
              <a:buNone/>
            </a:pPr>
            <a:r>
              <a:rPr lang="en-US" sz="2000" dirty="0">
                <a:solidFill>
                  <a:schemeClr val="tx1"/>
                </a:solidFill>
              </a:rPr>
              <a:t>print("x =", x) </a:t>
            </a:r>
          </a:p>
          <a:p>
            <a:pPr marL="2743200" lvl="7" indent="0" algn="just">
              <a:lnSpc>
                <a:spcPct val="100000"/>
              </a:lnSpc>
              <a:spcBef>
                <a:spcPct val="0"/>
              </a:spcBef>
              <a:buNone/>
            </a:pPr>
            <a:r>
              <a:rPr lang="en-US" sz="2000" dirty="0">
                <a:solidFill>
                  <a:schemeClr val="tx1"/>
                </a:solidFill>
              </a:rPr>
              <a:t>print("x + 5 =", x + 5) </a:t>
            </a:r>
          </a:p>
          <a:p>
            <a:pPr marL="2743200" lvl="7" indent="0" algn="just">
              <a:lnSpc>
                <a:spcPct val="100000"/>
              </a:lnSpc>
              <a:spcBef>
                <a:spcPct val="0"/>
              </a:spcBef>
              <a:buNone/>
            </a:pPr>
            <a:r>
              <a:rPr lang="en-US" sz="2000" dirty="0">
                <a:solidFill>
                  <a:schemeClr val="tx1"/>
                </a:solidFill>
              </a:rPr>
              <a:t>print("x - 5 =", x - 5) </a:t>
            </a:r>
          </a:p>
          <a:p>
            <a:pPr marL="2743200" lvl="7" indent="0" algn="just">
              <a:lnSpc>
                <a:spcPct val="100000"/>
              </a:lnSpc>
              <a:spcBef>
                <a:spcPct val="0"/>
              </a:spcBef>
              <a:buNone/>
            </a:pPr>
            <a:r>
              <a:rPr lang="en-US" sz="2000" dirty="0">
                <a:solidFill>
                  <a:schemeClr val="tx1"/>
                </a:solidFill>
              </a:rPr>
              <a:t>print("x * 2 =", x * 2) </a:t>
            </a:r>
          </a:p>
          <a:p>
            <a:pPr marL="2743200" lvl="7" indent="0" algn="just">
              <a:lnSpc>
                <a:spcPct val="100000"/>
              </a:lnSpc>
              <a:spcBef>
                <a:spcPct val="0"/>
              </a:spcBef>
              <a:buNone/>
            </a:pPr>
            <a:r>
              <a:rPr lang="en-US" sz="2000" dirty="0">
                <a:solidFill>
                  <a:schemeClr val="tx1"/>
                </a:solidFill>
              </a:rPr>
              <a:t>print("x / 2 =", x / 2) </a:t>
            </a:r>
          </a:p>
          <a:p>
            <a:pPr marL="2743200" lvl="7" indent="0" algn="just">
              <a:lnSpc>
                <a:spcPct val="100000"/>
              </a:lnSpc>
              <a:spcBef>
                <a:spcPct val="0"/>
              </a:spcBef>
              <a:buNone/>
            </a:pPr>
            <a:r>
              <a:rPr lang="en-US" sz="2000" dirty="0">
                <a:solidFill>
                  <a:schemeClr val="tx1"/>
                </a:solidFill>
              </a:rPr>
              <a:t>print("x // 2 =", x // 2)</a:t>
            </a:r>
            <a:endParaRPr lang="en-IN" altLang="en-US" sz="2000" dirty="0">
              <a:solidFill>
                <a:schemeClr val="tx1"/>
              </a:solidFill>
              <a:latin typeface="Roboto Medium"/>
              <a:ea typeface="Roboto Medium"/>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5785837" y="2667000"/>
            <a:ext cx="6253763" cy="3791141"/>
          </a:xfrm>
          <a:prstGeom prst="rect">
            <a:avLst/>
          </a:prstGeom>
        </p:spPr>
      </p:pic>
    </p:spTree>
    <p:extLst>
      <p:ext uri="{BB962C8B-B14F-4D97-AF65-F5344CB8AC3E}">
        <p14:creationId xmlns:p14="http://schemas.microsoft.com/office/powerpoint/2010/main" val="2101876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Placeholder 2"/>
          <p:cNvSpPr>
            <a:spLocks noGrp="1"/>
          </p:cNvSpPr>
          <p:nvPr>
            <p:ph type="body" sz="quarter" idx="17"/>
          </p:nvPr>
        </p:nvSpPr>
        <p:spPr bwMode="auto">
          <a:xfrm>
            <a:off x="352955" y="1026464"/>
            <a:ext cx="10810346" cy="4840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spcBef>
                <a:spcPct val="0"/>
              </a:spcBef>
              <a:spcAft>
                <a:spcPts val="1396"/>
              </a:spcAft>
              <a:buFont typeface="Arial" panose="020B0604020202020204" pitchFamily="34" charset="0"/>
              <a:buChar char="•"/>
            </a:pPr>
            <a:r>
              <a:rPr lang="en-US" sz="2800" dirty="0">
                <a:solidFill>
                  <a:schemeClr val="tx1"/>
                </a:solidFill>
              </a:rPr>
              <a:t>a unary </a:t>
            </a:r>
            <a:r>
              <a:rPr lang="en-US" sz="2800" dirty="0" err="1">
                <a:solidFill>
                  <a:schemeClr val="tx1"/>
                </a:solidFill>
              </a:rPr>
              <a:t>ufunc</a:t>
            </a:r>
            <a:r>
              <a:rPr lang="en-US" sz="2800" dirty="0">
                <a:solidFill>
                  <a:schemeClr val="tx1"/>
                </a:solidFill>
              </a:rPr>
              <a:t> for negation, </a:t>
            </a:r>
          </a:p>
          <a:p>
            <a:pPr marL="342900" indent="-342900" algn="just">
              <a:spcBef>
                <a:spcPct val="0"/>
              </a:spcBef>
              <a:spcAft>
                <a:spcPts val="1396"/>
              </a:spcAft>
              <a:buFont typeface="Arial" panose="020B0604020202020204" pitchFamily="34" charset="0"/>
              <a:buChar char="•"/>
            </a:pPr>
            <a:r>
              <a:rPr lang="en-US" sz="2800" dirty="0">
                <a:solidFill>
                  <a:schemeClr val="tx1"/>
                </a:solidFill>
              </a:rPr>
              <a:t>** operator for exponentiation, and </a:t>
            </a:r>
          </a:p>
          <a:p>
            <a:pPr marL="342900" indent="-342900" algn="just">
              <a:spcBef>
                <a:spcPct val="0"/>
              </a:spcBef>
              <a:spcAft>
                <a:spcPts val="1396"/>
              </a:spcAft>
              <a:buFont typeface="Arial" panose="020B0604020202020204" pitchFamily="34" charset="0"/>
              <a:buChar char="•"/>
            </a:pPr>
            <a:r>
              <a:rPr lang="en-US" sz="2800" dirty="0">
                <a:solidFill>
                  <a:schemeClr val="tx1"/>
                </a:solidFill>
              </a:rPr>
              <a:t>% operator for modulus</a:t>
            </a:r>
          </a:p>
          <a:p>
            <a:pPr marL="0" indent="0" algn="just">
              <a:spcBef>
                <a:spcPct val="0"/>
              </a:spcBef>
              <a:spcAft>
                <a:spcPts val="1396"/>
              </a:spcAft>
              <a:buNone/>
            </a:pPr>
            <a:r>
              <a:rPr lang="en-US" sz="2800" dirty="0">
                <a:solidFill>
                  <a:schemeClr val="tx1"/>
                </a:solidFill>
              </a:rPr>
              <a:t>	x=[0,1, 2, 3]</a:t>
            </a:r>
          </a:p>
          <a:p>
            <a:pPr marL="0" indent="0" algn="just">
              <a:spcBef>
                <a:spcPct val="0"/>
              </a:spcBef>
              <a:spcAft>
                <a:spcPts val="1396"/>
              </a:spcAft>
              <a:buNone/>
            </a:pPr>
            <a:r>
              <a:rPr lang="en-US" sz="2800" dirty="0">
                <a:solidFill>
                  <a:schemeClr val="tx1"/>
                </a:solidFill>
              </a:rPr>
              <a:t>	print("-x = ", -x)             -------- &gt; -x = [ 0 -1 -2 -3] </a:t>
            </a:r>
          </a:p>
          <a:p>
            <a:pPr marL="0" indent="0" algn="just">
              <a:spcBef>
                <a:spcPct val="0"/>
              </a:spcBef>
              <a:spcAft>
                <a:spcPts val="1396"/>
              </a:spcAft>
              <a:buNone/>
            </a:pPr>
            <a:r>
              <a:rPr lang="en-US" sz="2800" dirty="0">
                <a:solidFill>
                  <a:schemeClr val="tx1"/>
                </a:solidFill>
              </a:rPr>
              <a:t>	print("x ** 2 = ", x ** 2) -------</a:t>
            </a:r>
            <a:r>
              <a:rPr lang="en-US" sz="2800" dirty="0">
                <a:solidFill>
                  <a:schemeClr val="tx1"/>
                </a:solidFill>
                <a:sym typeface="Wingdings" panose="05000000000000000000" pitchFamily="2" charset="2"/>
              </a:rPr>
              <a:t> </a:t>
            </a:r>
            <a:r>
              <a:rPr lang="en-US" sz="2800" dirty="0">
                <a:solidFill>
                  <a:schemeClr val="tx1"/>
                </a:solidFill>
              </a:rPr>
              <a:t>x ** 2 = [0 1 4 9]</a:t>
            </a:r>
          </a:p>
          <a:p>
            <a:pPr marL="0" indent="0" algn="just">
              <a:spcBef>
                <a:spcPct val="0"/>
              </a:spcBef>
              <a:spcAft>
                <a:spcPts val="1396"/>
              </a:spcAft>
              <a:buNone/>
            </a:pPr>
            <a:r>
              <a:rPr lang="en-US" sz="2800" dirty="0">
                <a:solidFill>
                  <a:schemeClr val="tx1"/>
                </a:solidFill>
              </a:rPr>
              <a:t>           print("x % 2 = ", x % 2) ----</a:t>
            </a:r>
            <a:r>
              <a:rPr lang="en-US" sz="2800" dirty="0">
                <a:solidFill>
                  <a:schemeClr val="tx1"/>
                </a:solidFill>
                <a:sym typeface="Wingdings" panose="05000000000000000000" pitchFamily="2" charset="2"/>
              </a:rPr>
              <a:t>    </a:t>
            </a:r>
            <a:r>
              <a:rPr lang="en-US" sz="2800" dirty="0">
                <a:solidFill>
                  <a:schemeClr val="tx1"/>
                </a:solidFill>
              </a:rPr>
              <a:t>x % 2 = [0 1 0 1] </a:t>
            </a:r>
          </a:p>
          <a:p>
            <a:pPr marL="0" indent="0" algn="just">
              <a:spcBef>
                <a:spcPct val="0"/>
              </a:spcBef>
              <a:spcAft>
                <a:spcPts val="1396"/>
              </a:spcAft>
              <a:buNone/>
            </a:pPr>
            <a:r>
              <a:rPr lang="en-US" sz="2800" dirty="0">
                <a:solidFill>
                  <a:schemeClr val="tx1"/>
                </a:solidFill>
              </a:rPr>
              <a:t>           -(0.5*x + 1) ** 2   -------</a:t>
            </a:r>
            <a:r>
              <a:rPr lang="en-US" sz="2800" dirty="0">
                <a:solidFill>
                  <a:schemeClr val="tx1"/>
                </a:solidFill>
                <a:sym typeface="Wingdings" panose="05000000000000000000" pitchFamily="2" charset="2"/>
              </a:rPr>
              <a:t> </a:t>
            </a:r>
            <a:r>
              <a:rPr lang="en-US" sz="2800" dirty="0">
                <a:solidFill>
                  <a:schemeClr val="tx1"/>
                </a:solidFill>
              </a:rPr>
              <a:t> array([-1. , -2.25, -4. , -6.25])</a:t>
            </a:r>
            <a:endParaRPr lang="en-IN" altLang="en-US" sz="2800" dirty="0">
              <a:solidFill>
                <a:schemeClr val="tx1"/>
              </a:solidFill>
              <a:latin typeface="Roboto Medium"/>
              <a:ea typeface="Roboto Medium"/>
              <a:cs typeface="Calibri" panose="020F0502020204030204" pitchFamily="34" charset="0"/>
            </a:endParaRPr>
          </a:p>
        </p:txBody>
      </p:sp>
      <p:sp>
        <p:nvSpPr>
          <p:cNvPr id="5" name="Title 1"/>
          <p:cNvSpPr>
            <a:spLocks noGrp="1"/>
          </p:cNvSpPr>
          <p:nvPr>
            <p:ph type="title"/>
          </p:nvPr>
        </p:nvSpPr>
        <p:spPr>
          <a:xfrm>
            <a:off x="86256" y="152136"/>
            <a:ext cx="11343745" cy="838729"/>
          </a:xfrm>
        </p:spPr>
        <p:txBody>
          <a:bodyPr/>
          <a:lstStyle/>
          <a:p>
            <a:pPr>
              <a:defRPr/>
            </a:pPr>
            <a:r>
              <a:rPr lang="en-US" dirty="0"/>
              <a:t>Computation on NumPy Arrays: </a:t>
            </a:r>
            <a:r>
              <a:rPr lang="en-US" dirty="0" err="1"/>
              <a:t>UFunc</a:t>
            </a:r>
            <a:r>
              <a:rPr lang="en-US" dirty="0"/>
              <a:t> – 1. Arithmetic</a:t>
            </a:r>
            <a:endParaRPr lang="en-IN" dirty="0"/>
          </a:p>
        </p:txBody>
      </p:sp>
    </p:spTree>
    <p:extLst>
      <p:ext uri="{BB962C8B-B14F-4D97-AF65-F5344CB8AC3E}">
        <p14:creationId xmlns:p14="http://schemas.microsoft.com/office/powerpoint/2010/main" val="1074064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75</a:t>
            </a:fld>
            <a:endParaRPr lang="en-NZ" dirty="0"/>
          </a:p>
        </p:txBody>
      </p:sp>
      <p:sp>
        <p:nvSpPr>
          <p:cNvPr id="3" name="Title 2"/>
          <p:cNvSpPr>
            <a:spLocks noGrp="1"/>
          </p:cNvSpPr>
          <p:nvPr>
            <p:ph type="title"/>
          </p:nvPr>
        </p:nvSpPr>
        <p:spPr>
          <a:xfrm>
            <a:off x="695400" y="152400"/>
            <a:ext cx="6211927" cy="290014"/>
          </a:xfrm>
        </p:spPr>
        <p:txBody>
          <a:bodyPr/>
          <a:lstStyle/>
          <a:p>
            <a:r>
              <a:rPr lang="en-US" dirty="0" err="1"/>
              <a:t>UFunc</a:t>
            </a:r>
            <a:r>
              <a:rPr lang="en-US" dirty="0"/>
              <a:t> – 1. Arithmetic-contd..</a:t>
            </a:r>
          </a:p>
        </p:txBody>
      </p:sp>
      <p:sp>
        <p:nvSpPr>
          <p:cNvPr id="4" name="Text Placeholder 3"/>
          <p:cNvSpPr>
            <a:spLocks noGrp="1"/>
          </p:cNvSpPr>
          <p:nvPr>
            <p:ph type="body" sz="quarter" idx="17"/>
          </p:nvPr>
        </p:nvSpPr>
        <p:spPr>
          <a:xfrm>
            <a:off x="838200" y="533400"/>
            <a:ext cx="10658401" cy="5561016"/>
          </a:xfrm>
        </p:spPr>
        <p:txBody>
          <a:bodyPr/>
          <a:lstStyle/>
          <a:p>
            <a:pPr marL="0" indent="0">
              <a:buNone/>
            </a:pPr>
            <a:r>
              <a:rPr lang="en-US" b="1" dirty="0">
                <a:solidFill>
                  <a:schemeClr val="tx1"/>
                </a:solidFill>
              </a:rPr>
              <a:t>Program demonstrating various arithmetic operations using </a:t>
            </a:r>
            <a:r>
              <a:rPr lang="en-US" b="1" dirty="0" err="1">
                <a:solidFill>
                  <a:schemeClr val="tx1"/>
                </a:solidFill>
              </a:rPr>
              <a:t>NumPy's</a:t>
            </a:r>
            <a:r>
              <a:rPr lang="en-US" b="1" dirty="0">
                <a:solidFill>
                  <a:schemeClr val="tx1"/>
                </a:solidFill>
              </a:rPr>
              <a:t> universal functions:</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1"/>
                </a:solidFill>
              </a:rPr>
              <a:t># Arrays for demonstration</a:t>
            </a:r>
          </a:p>
          <a:p>
            <a:pPr marL="0" indent="0">
              <a:buNone/>
            </a:pPr>
            <a:r>
              <a:rPr lang="en-US" dirty="0">
                <a:solidFill>
                  <a:schemeClr val="tx1"/>
                </a:solidFill>
              </a:rPr>
              <a:t>a = </a:t>
            </a:r>
            <a:r>
              <a:rPr lang="en-US" dirty="0" err="1">
                <a:solidFill>
                  <a:schemeClr val="tx1"/>
                </a:solidFill>
              </a:rPr>
              <a:t>np.array</a:t>
            </a:r>
            <a:r>
              <a:rPr lang="en-US" dirty="0">
                <a:solidFill>
                  <a:schemeClr val="tx1"/>
                </a:solidFill>
              </a:rPr>
              <a:t>([1, 2, 3])</a:t>
            </a:r>
          </a:p>
          <a:p>
            <a:pPr marL="0" indent="0">
              <a:buNone/>
            </a:pPr>
            <a:r>
              <a:rPr lang="en-US" dirty="0">
                <a:solidFill>
                  <a:schemeClr val="tx1"/>
                </a:solidFill>
              </a:rPr>
              <a:t>b = </a:t>
            </a:r>
            <a:r>
              <a:rPr lang="en-US" dirty="0" err="1">
                <a:solidFill>
                  <a:schemeClr val="tx1"/>
                </a:solidFill>
              </a:rPr>
              <a:t>np.array</a:t>
            </a:r>
            <a:r>
              <a:rPr lang="en-US" dirty="0">
                <a:solidFill>
                  <a:schemeClr val="tx1"/>
                </a:solidFill>
              </a:rPr>
              <a:t>([4, 5, 6])</a:t>
            </a:r>
          </a:p>
          <a:p>
            <a:pPr marL="0" indent="0">
              <a:buNone/>
            </a:pPr>
            <a:endParaRPr lang="en-US" dirty="0">
              <a:solidFill>
                <a:schemeClr val="tx1"/>
              </a:solidFill>
            </a:endParaRPr>
          </a:p>
          <a:p>
            <a:pPr marL="0" indent="0">
              <a:buNone/>
            </a:pPr>
            <a:r>
              <a:rPr lang="en-US" dirty="0">
                <a:solidFill>
                  <a:schemeClr val="tx1"/>
                </a:solidFill>
              </a:rPr>
              <a:t># Addition</a:t>
            </a:r>
          </a:p>
          <a:p>
            <a:pPr marL="0" indent="0">
              <a:buNone/>
            </a:pPr>
            <a:r>
              <a:rPr lang="en-US" dirty="0" err="1">
                <a:solidFill>
                  <a:schemeClr val="tx1"/>
                </a:solidFill>
              </a:rPr>
              <a:t>add_result</a:t>
            </a:r>
            <a:r>
              <a:rPr lang="en-US" dirty="0">
                <a:solidFill>
                  <a:schemeClr val="tx1"/>
                </a:solidFill>
              </a:rPr>
              <a:t> = </a:t>
            </a:r>
            <a:r>
              <a:rPr lang="en-US" dirty="0" err="1">
                <a:solidFill>
                  <a:schemeClr val="tx1"/>
                </a:solidFill>
              </a:rPr>
              <a:t>np.add</a:t>
            </a:r>
            <a:r>
              <a:rPr lang="en-US" dirty="0">
                <a:solidFill>
                  <a:schemeClr val="tx1"/>
                </a:solidFill>
              </a:rPr>
              <a:t>(a, b)</a:t>
            </a:r>
          </a:p>
          <a:p>
            <a:pPr marL="0" indent="0">
              <a:buNone/>
            </a:pPr>
            <a:r>
              <a:rPr lang="en-US" dirty="0">
                <a:solidFill>
                  <a:schemeClr val="tx1"/>
                </a:solidFill>
              </a:rPr>
              <a:t>print("Addition Result:", </a:t>
            </a:r>
            <a:r>
              <a:rPr lang="en-US" dirty="0" err="1">
                <a:solidFill>
                  <a:schemeClr val="tx1"/>
                </a:solidFill>
              </a:rPr>
              <a:t>add_result</a:t>
            </a:r>
            <a:r>
              <a:rPr lang="en-US" dirty="0">
                <a:solidFill>
                  <a:schemeClr val="tx1"/>
                </a:solidFill>
              </a:rPr>
              <a:t>)</a:t>
            </a:r>
          </a:p>
          <a:p>
            <a:pPr marL="0" indent="0">
              <a:buNone/>
            </a:pPr>
            <a:endParaRPr lang="en-US" dirty="0">
              <a:solidFill>
                <a:schemeClr val="tx1"/>
              </a:solidFill>
            </a:endParaRPr>
          </a:p>
        </p:txBody>
      </p:sp>
    </p:spTree>
    <p:extLst>
      <p:ext uri="{BB962C8B-B14F-4D97-AF65-F5344CB8AC3E}">
        <p14:creationId xmlns:p14="http://schemas.microsoft.com/office/powerpoint/2010/main" val="1939368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76</a:t>
            </a:fld>
            <a:endParaRPr lang="en-NZ" dirty="0"/>
          </a:p>
        </p:txBody>
      </p:sp>
      <p:sp>
        <p:nvSpPr>
          <p:cNvPr id="3" name="Title 2"/>
          <p:cNvSpPr>
            <a:spLocks noGrp="1"/>
          </p:cNvSpPr>
          <p:nvPr>
            <p:ph type="title"/>
          </p:nvPr>
        </p:nvSpPr>
        <p:spPr>
          <a:xfrm>
            <a:off x="695400" y="152400"/>
            <a:ext cx="6211927" cy="290014"/>
          </a:xfrm>
        </p:spPr>
        <p:txBody>
          <a:bodyPr/>
          <a:lstStyle/>
          <a:p>
            <a:r>
              <a:rPr lang="en-US" dirty="0" err="1"/>
              <a:t>UFunc</a:t>
            </a:r>
            <a:r>
              <a:rPr lang="en-US" dirty="0"/>
              <a:t> – 1. Arithmetic-contd..</a:t>
            </a:r>
          </a:p>
        </p:txBody>
      </p:sp>
      <p:sp>
        <p:nvSpPr>
          <p:cNvPr id="4" name="Text Placeholder 3"/>
          <p:cNvSpPr>
            <a:spLocks noGrp="1"/>
          </p:cNvSpPr>
          <p:nvPr>
            <p:ph type="body" sz="quarter" idx="17"/>
          </p:nvPr>
        </p:nvSpPr>
        <p:spPr>
          <a:xfrm>
            <a:off x="838200" y="762000"/>
            <a:ext cx="10658401" cy="5332416"/>
          </a:xfrm>
        </p:spPr>
        <p:txBody>
          <a:bodyPr/>
          <a:lstStyle/>
          <a:p>
            <a:pPr marL="0" indent="0">
              <a:buNone/>
            </a:pPr>
            <a:r>
              <a:rPr lang="en-US" dirty="0">
                <a:solidFill>
                  <a:schemeClr val="tx1"/>
                </a:solidFill>
              </a:rPr>
              <a:t># Subtraction</a:t>
            </a:r>
          </a:p>
          <a:p>
            <a:pPr marL="0" indent="0">
              <a:buNone/>
            </a:pPr>
            <a:r>
              <a:rPr lang="en-US" dirty="0" err="1">
                <a:solidFill>
                  <a:schemeClr val="tx1"/>
                </a:solidFill>
              </a:rPr>
              <a:t>sub_result</a:t>
            </a:r>
            <a:r>
              <a:rPr lang="en-US" dirty="0">
                <a:solidFill>
                  <a:schemeClr val="tx1"/>
                </a:solidFill>
              </a:rPr>
              <a:t> = </a:t>
            </a:r>
            <a:r>
              <a:rPr lang="en-US" dirty="0" err="1">
                <a:solidFill>
                  <a:schemeClr val="tx1"/>
                </a:solidFill>
              </a:rPr>
              <a:t>np.subtract</a:t>
            </a:r>
            <a:r>
              <a:rPr lang="en-US" dirty="0">
                <a:solidFill>
                  <a:schemeClr val="tx1"/>
                </a:solidFill>
              </a:rPr>
              <a:t>(a, b)</a:t>
            </a:r>
          </a:p>
          <a:p>
            <a:pPr marL="0" indent="0">
              <a:buNone/>
            </a:pPr>
            <a:r>
              <a:rPr lang="en-US" dirty="0">
                <a:solidFill>
                  <a:schemeClr val="tx1"/>
                </a:solidFill>
              </a:rPr>
              <a:t>print("Subtraction Result:", </a:t>
            </a:r>
            <a:r>
              <a:rPr lang="en-US" dirty="0" err="1">
                <a:solidFill>
                  <a:schemeClr val="tx1"/>
                </a:solidFill>
              </a:rPr>
              <a:t>sub_result</a:t>
            </a:r>
            <a:r>
              <a:rPr lang="en-US" dirty="0">
                <a:solidFill>
                  <a:schemeClr val="tx1"/>
                </a:solidFill>
              </a:rPr>
              <a:t>)</a:t>
            </a:r>
          </a:p>
          <a:p>
            <a:pPr marL="0" indent="0">
              <a:buNone/>
            </a:pPr>
            <a:endParaRPr lang="en-US" dirty="0">
              <a:solidFill>
                <a:schemeClr val="tx1"/>
              </a:solidFill>
            </a:endParaRPr>
          </a:p>
          <a:p>
            <a:pPr marL="0" indent="0">
              <a:buNone/>
            </a:pPr>
            <a:r>
              <a:rPr lang="en-US" dirty="0">
                <a:solidFill>
                  <a:schemeClr val="tx1"/>
                </a:solidFill>
              </a:rPr>
              <a:t># Multiplication</a:t>
            </a:r>
          </a:p>
          <a:p>
            <a:pPr marL="0" indent="0">
              <a:buNone/>
            </a:pPr>
            <a:r>
              <a:rPr lang="en-US" dirty="0" err="1">
                <a:solidFill>
                  <a:schemeClr val="tx1"/>
                </a:solidFill>
              </a:rPr>
              <a:t>mul_result</a:t>
            </a:r>
            <a:r>
              <a:rPr lang="en-US" dirty="0">
                <a:solidFill>
                  <a:schemeClr val="tx1"/>
                </a:solidFill>
              </a:rPr>
              <a:t> = </a:t>
            </a:r>
            <a:r>
              <a:rPr lang="en-US" dirty="0" err="1">
                <a:solidFill>
                  <a:schemeClr val="tx1"/>
                </a:solidFill>
              </a:rPr>
              <a:t>np.multiply</a:t>
            </a:r>
            <a:r>
              <a:rPr lang="en-US" dirty="0">
                <a:solidFill>
                  <a:schemeClr val="tx1"/>
                </a:solidFill>
              </a:rPr>
              <a:t>(a, b)</a:t>
            </a:r>
          </a:p>
          <a:p>
            <a:pPr marL="0" indent="0">
              <a:buNone/>
            </a:pPr>
            <a:r>
              <a:rPr lang="en-US" dirty="0">
                <a:solidFill>
                  <a:schemeClr val="tx1"/>
                </a:solidFill>
              </a:rPr>
              <a:t>print("Multiplication Result:", </a:t>
            </a:r>
            <a:r>
              <a:rPr lang="en-US" dirty="0" err="1">
                <a:solidFill>
                  <a:schemeClr val="tx1"/>
                </a:solidFill>
              </a:rPr>
              <a:t>mul_result</a:t>
            </a:r>
            <a:r>
              <a:rPr lang="en-US" dirty="0">
                <a:solidFill>
                  <a:schemeClr val="tx1"/>
                </a:solidFill>
              </a:rPr>
              <a:t>)</a:t>
            </a:r>
          </a:p>
          <a:p>
            <a:pPr marL="0" indent="0">
              <a:buNone/>
            </a:pPr>
            <a:endParaRPr lang="en-US" dirty="0">
              <a:solidFill>
                <a:schemeClr val="tx1"/>
              </a:solidFill>
            </a:endParaRPr>
          </a:p>
        </p:txBody>
      </p:sp>
    </p:spTree>
    <p:extLst>
      <p:ext uri="{BB962C8B-B14F-4D97-AF65-F5344CB8AC3E}">
        <p14:creationId xmlns:p14="http://schemas.microsoft.com/office/powerpoint/2010/main" val="2435945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77</a:t>
            </a:fld>
            <a:endParaRPr lang="en-NZ" dirty="0"/>
          </a:p>
        </p:txBody>
      </p:sp>
      <p:sp>
        <p:nvSpPr>
          <p:cNvPr id="3" name="Title 2"/>
          <p:cNvSpPr>
            <a:spLocks noGrp="1"/>
          </p:cNvSpPr>
          <p:nvPr>
            <p:ph type="title"/>
          </p:nvPr>
        </p:nvSpPr>
        <p:spPr>
          <a:xfrm>
            <a:off x="695400" y="152400"/>
            <a:ext cx="6211927" cy="290014"/>
          </a:xfrm>
        </p:spPr>
        <p:txBody>
          <a:bodyPr/>
          <a:lstStyle/>
          <a:p>
            <a:r>
              <a:rPr lang="en-US" dirty="0" err="1"/>
              <a:t>UFunc</a:t>
            </a:r>
            <a:r>
              <a:rPr lang="en-US" dirty="0"/>
              <a:t> – 1. Arithmetic-contd..</a:t>
            </a:r>
          </a:p>
        </p:txBody>
      </p:sp>
      <p:sp>
        <p:nvSpPr>
          <p:cNvPr id="4" name="Text Placeholder 3"/>
          <p:cNvSpPr>
            <a:spLocks noGrp="1"/>
          </p:cNvSpPr>
          <p:nvPr>
            <p:ph type="body" sz="quarter" idx="17"/>
          </p:nvPr>
        </p:nvSpPr>
        <p:spPr>
          <a:xfrm>
            <a:off x="838200" y="533400"/>
            <a:ext cx="10658401" cy="5561016"/>
          </a:xfrm>
        </p:spPr>
        <p:txBody>
          <a:bodyPr/>
          <a:lstStyle/>
          <a:p>
            <a:pPr marL="0" indent="0">
              <a:buNone/>
            </a:pPr>
            <a:r>
              <a:rPr lang="en-US" dirty="0">
                <a:solidFill>
                  <a:schemeClr val="tx1"/>
                </a:solidFill>
              </a:rPr>
              <a:t># Division</a:t>
            </a:r>
          </a:p>
          <a:p>
            <a:pPr marL="0" indent="0">
              <a:buNone/>
            </a:pPr>
            <a:r>
              <a:rPr lang="en-US" dirty="0" err="1">
                <a:solidFill>
                  <a:schemeClr val="tx1"/>
                </a:solidFill>
              </a:rPr>
              <a:t>div_result</a:t>
            </a:r>
            <a:r>
              <a:rPr lang="en-US" dirty="0">
                <a:solidFill>
                  <a:schemeClr val="tx1"/>
                </a:solidFill>
              </a:rPr>
              <a:t> = </a:t>
            </a:r>
            <a:r>
              <a:rPr lang="en-US" dirty="0" err="1">
                <a:solidFill>
                  <a:schemeClr val="tx1"/>
                </a:solidFill>
              </a:rPr>
              <a:t>np.divide</a:t>
            </a:r>
            <a:r>
              <a:rPr lang="en-US" dirty="0">
                <a:solidFill>
                  <a:schemeClr val="tx1"/>
                </a:solidFill>
              </a:rPr>
              <a:t>(a, b)</a:t>
            </a:r>
          </a:p>
          <a:p>
            <a:pPr marL="0" indent="0">
              <a:buNone/>
            </a:pPr>
            <a:r>
              <a:rPr lang="en-US" dirty="0">
                <a:solidFill>
                  <a:schemeClr val="tx1"/>
                </a:solidFill>
              </a:rPr>
              <a:t>print("Division Result:", </a:t>
            </a:r>
            <a:r>
              <a:rPr lang="en-US" dirty="0" err="1">
                <a:solidFill>
                  <a:schemeClr val="tx1"/>
                </a:solidFill>
              </a:rPr>
              <a:t>div_result</a:t>
            </a:r>
            <a:r>
              <a:rPr lang="en-US" dirty="0">
                <a:solidFill>
                  <a:schemeClr val="tx1"/>
                </a:solidFill>
              </a:rPr>
              <a:t>)</a:t>
            </a:r>
          </a:p>
          <a:p>
            <a:pPr marL="0" indent="0">
              <a:buNone/>
            </a:pPr>
            <a:endParaRPr lang="en-US" dirty="0">
              <a:solidFill>
                <a:schemeClr val="tx1"/>
              </a:solidFill>
            </a:endParaRPr>
          </a:p>
          <a:p>
            <a:pPr marL="0" indent="0">
              <a:buNone/>
            </a:pPr>
            <a:r>
              <a:rPr lang="en-US" dirty="0">
                <a:solidFill>
                  <a:schemeClr val="tx1"/>
                </a:solidFill>
              </a:rPr>
              <a:t># Exponentiation</a:t>
            </a:r>
          </a:p>
          <a:p>
            <a:pPr marL="0" indent="0">
              <a:buNone/>
            </a:pPr>
            <a:r>
              <a:rPr lang="en-US" dirty="0" err="1">
                <a:solidFill>
                  <a:schemeClr val="tx1"/>
                </a:solidFill>
              </a:rPr>
              <a:t>exp_result</a:t>
            </a:r>
            <a:r>
              <a:rPr lang="en-US" dirty="0">
                <a:solidFill>
                  <a:schemeClr val="tx1"/>
                </a:solidFill>
              </a:rPr>
              <a:t> = </a:t>
            </a:r>
            <a:r>
              <a:rPr lang="en-US" dirty="0" err="1">
                <a:solidFill>
                  <a:schemeClr val="tx1"/>
                </a:solidFill>
              </a:rPr>
              <a:t>np.power</a:t>
            </a:r>
            <a:r>
              <a:rPr lang="en-US" dirty="0">
                <a:solidFill>
                  <a:schemeClr val="tx1"/>
                </a:solidFill>
              </a:rPr>
              <a:t>(a, b)</a:t>
            </a:r>
          </a:p>
          <a:p>
            <a:pPr marL="0" indent="0">
              <a:buNone/>
            </a:pPr>
            <a:r>
              <a:rPr lang="en-US" dirty="0">
                <a:solidFill>
                  <a:schemeClr val="tx1"/>
                </a:solidFill>
              </a:rPr>
              <a:t>print("Exponentiation Result:", </a:t>
            </a:r>
            <a:r>
              <a:rPr lang="en-US" dirty="0" err="1">
                <a:solidFill>
                  <a:schemeClr val="tx1"/>
                </a:solidFill>
              </a:rPr>
              <a:t>exp_result</a:t>
            </a:r>
            <a:r>
              <a:rPr lang="en-US" dirty="0">
                <a:solidFill>
                  <a:schemeClr val="tx1"/>
                </a:solidFill>
              </a:rPr>
              <a:t>)</a:t>
            </a:r>
          </a:p>
          <a:p>
            <a:pPr marL="0" indent="0" algn="just">
              <a:buNone/>
            </a:pPr>
            <a:r>
              <a:rPr lang="en-US" dirty="0">
                <a:solidFill>
                  <a:schemeClr val="tx1"/>
                </a:solidFill>
              </a:rPr>
              <a:t>This program imports </a:t>
            </a:r>
            <a:r>
              <a:rPr lang="en-US" dirty="0" err="1">
                <a:solidFill>
                  <a:schemeClr val="tx1"/>
                </a:solidFill>
              </a:rPr>
              <a:t>NumPy</a:t>
            </a:r>
            <a:r>
              <a:rPr lang="en-US" dirty="0">
                <a:solidFill>
                  <a:schemeClr val="tx1"/>
                </a:solidFill>
              </a:rPr>
              <a:t>, creates two arrays a and b, and then performs addition, subtraction, multiplication, division, and exponentiation using </a:t>
            </a:r>
            <a:r>
              <a:rPr lang="en-US" dirty="0" err="1">
                <a:solidFill>
                  <a:schemeClr val="tx1"/>
                </a:solidFill>
              </a:rPr>
              <a:t>NumPy's</a:t>
            </a:r>
            <a:r>
              <a:rPr lang="en-US" dirty="0">
                <a:solidFill>
                  <a:schemeClr val="tx1"/>
                </a:solidFill>
              </a:rPr>
              <a:t> universal functions (</a:t>
            </a:r>
            <a:r>
              <a:rPr lang="en-US" dirty="0" err="1">
                <a:solidFill>
                  <a:schemeClr val="tx1"/>
                </a:solidFill>
              </a:rPr>
              <a:t>np.add</a:t>
            </a:r>
            <a:r>
              <a:rPr lang="en-US" dirty="0">
                <a:solidFill>
                  <a:schemeClr val="tx1"/>
                </a:solidFill>
              </a:rPr>
              <a:t>(), </a:t>
            </a:r>
            <a:r>
              <a:rPr lang="en-US" dirty="0" err="1">
                <a:solidFill>
                  <a:schemeClr val="tx1"/>
                </a:solidFill>
              </a:rPr>
              <a:t>np.subtract</a:t>
            </a:r>
            <a:r>
              <a:rPr lang="en-US" dirty="0">
                <a:solidFill>
                  <a:schemeClr val="tx1"/>
                </a:solidFill>
              </a:rPr>
              <a:t>(), </a:t>
            </a:r>
            <a:r>
              <a:rPr lang="en-US" dirty="0" err="1">
                <a:solidFill>
                  <a:schemeClr val="tx1"/>
                </a:solidFill>
              </a:rPr>
              <a:t>np.multiply</a:t>
            </a:r>
            <a:r>
              <a:rPr lang="en-US" dirty="0">
                <a:solidFill>
                  <a:schemeClr val="tx1"/>
                </a:solidFill>
              </a:rPr>
              <a:t>(), </a:t>
            </a:r>
            <a:r>
              <a:rPr lang="en-US" dirty="0" err="1">
                <a:solidFill>
                  <a:schemeClr val="tx1"/>
                </a:solidFill>
              </a:rPr>
              <a:t>np.divide</a:t>
            </a:r>
            <a:r>
              <a:rPr lang="en-US" dirty="0">
                <a:solidFill>
                  <a:schemeClr val="tx1"/>
                </a:solidFill>
              </a:rPr>
              <a:t>(), and </a:t>
            </a:r>
            <a:r>
              <a:rPr lang="en-US" dirty="0" err="1">
                <a:solidFill>
                  <a:schemeClr val="tx1"/>
                </a:solidFill>
              </a:rPr>
              <a:t>np.power</a:t>
            </a:r>
            <a:r>
              <a:rPr lang="en-US" dirty="0">
                <a:solidFill>
                  <a:schemeClr val="tx1"/>
                </a:solidFill>
              </a:rPr>
              <a:t>() respectively). Finally, it prints out the results of each operation.</a:t>
            </a:r>
          </a:p>
          <a:p>
            <a:pPr marL="0" indent="0">
              <a:buNone/>
            </a:pPr>
            <a:endParaRPr lang="en-US" dirty="0"/>
          </a:p>
          <a:p>
            <a:pPr marL="0" indent="0">
              <a:buNone/>
            </a:pPr>
            <a:endParaRPr lang="en-US" dirty="0"/>
          </a:p>
        </p:txBody>
      </p:sp>
      <p:sp>
        <p:nvSpPr>
          <p:cNvPr id="5" name="Rectangle 4"/>
          <p:cNvSpPr/>
          <p:nvPr/>
        </p:nvSpPr>
        <p:spPr>
          <a:xfrm>
            <a:off x="6907327" y="1371600"/>
            <a:ext cx="6096000" cy="1754326"/>
          </a:xfrm>
          <a:prstGeom prst="rect">
            <a:avLst/>
          </a:prstGeom>
        </p:spPr>
        <p:txBody>
          <a:bodyPr>
            <a:spAutoFit/>
          </a:bodyPr>
          <a:lstStyle/>
          <a:p>
            <a:r>
              <a:rPr lang="en-US" dirty="0">
                <a:solidFill>
                  <a:srgbClr val="FF0000"/>
                </a:solidFill>
                <a:latin typeface="Courier New" panose="02070309020205020404" pitchFamily="49" charset="0"/>
              </a:rPr>
              <a:t>Output:</a:t>
            </a:r>
          </a:p>
          <a:p>
            <a:r>
              <a:rPr lang="en-US" dirty="0">
                <a:solidFill>
                  <a:srgbClr val="FF0000"/>
                </a:solidFill>
                <a:latin typeface="Courier New" panose="02070309020205020404" pitchFamily="49" charset="0"/>
              </a:rPr>
              <a:t>Addition Result: [5 7 9] </a:t>
            </a:r>
          </a:p>
          <a:p>
            <a:r>
              <a:rPr lang="en-US" dirty="0">
                <a:solidFill>
                  <a:srgbClr val="FF0000"/>
                </a:solidFill>
                <a:latin typeface="Courier New" panose="02070309020205020404" pitchFamily="49" charset="0"/>
              </a:rPr>
              <a:t>Subtraction Result: [-3 -3 -3] Multiplication Result: [ 4 10 18] </a:t>
            </a:r>
          </a:p>
          <a:p>
            <a:r>
              <a:rPr lang="en-US" dirty="0">
                <a:solidFill>
                  <a:srgbClr val="FF0000"/>
                </a:solidFill>
                <a:latin typeface="Courier New" panose="02070309020205020404" pitchFamily="49" charset="0"/>
              </a:rPr>
              <a:t>Division Result: [0.25 0.4 0.5 ] Exponentiation Result: [ 1 32 729]</a:t>
            </a:r>
            <a:endParaRPr lang="en-US" dirty="0">
              <a:solidFill>
                <a:srgbClr val="FF0000"/>
              </a:solidFill>
            </a:endParaRPr>
          </a:p>
        </p:txBody>
      </p:sp>
    </p:spTree>
    <p:extLst>
      <p:ext uri="{BB962C8B-B14F-4D97-AF65-F5344CB8AC3E}">
        <p14:creationId xmlns:p14="http://schemas.microsoft.com/office/powerpoint/2010/main" val="25780420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Placeholder 2"/>
          <p:cNvSpPr>
            <a:spLocks noGrp="1"/>
          </p:cNvSpPr>
          <p:nvPr>
            <p:ph type="body" sz="quarter" idx="17"/>
          </p:nvPr>
        </p:nvSpPr>
        <p:spPr bwMode="auto">
          <a:xfrm>
            <a:off x="514614" y="1241209"/>
            <a:ext cx="1038198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456388" indent="-456388" algn="just">
              <a:spcBef>
                <a:spcPct val="0"/>
              </a:spcBef>
              <a:spcAft>
                <a:spcPts val="1396"/>
              </a:spcAft>
              <a:buFont typeface="Arial" panose="020B0604020202020204" pitchFamily="34" charset="0"/>
              <a:buChar char="•"/>
            </a:pPr>
            <a:r>
              <a:rPr lang="en-US" dirty="0">
                <a:solidFill>
                  <a:schemeClr val="tx1"/>
                </a:solidFill>
              </a:rPr>
              <a:t>All of these arithmetic operations are simply convenient wrappers around specific functions built into </a:t>
            </a:r>
            <a:r>
              <a:rPr lang="en-US" dirty="0" err="1">
                <a:solidFill>
                  <a:schemeClr val="tx1"/>
                </a:solidFill>
              </a:rPr>
              <a:t>NumPy</a:t>
            </a:r>
            <a:r>
              <a:rPr lang="en-US" dirty="0">
                <a:solidFill>
                  <a:schemeClr val="tx1"/>
                </a:solidFill>
              </a:rPr>
              <a:t>;</a:t>
            </a:r>
          </a:p>
          <a:p>
            <a:pPr marL="456388" indent="-456388" algn="just">
              <a:spcBef>
                <a:spcPct val="0"/>
              </a:spcBef>
              <a:spcAft>
                <a:spcPts val="1396"/>
              </a:spcAft>
              <a:buFont typeface="Arial" panose="020B0604020202020204" pitchFamily="34" charset="0"/>
              <a:buChar char="•"/>
            </a:pPr>
            <a:r>
              <a:rPr lang="en-US" dirty="0">
                <a:solidFill>
                  <a:schemeClr val="tx1"/>
                </a:solidFill>
              </a:rPr>
              <a:t>Example, the + operator is a wrapper for the add function:</a:t>
            </a:r>
          </a:p>
          <a:p>
            <a:pPr marL="0" indent="0">
              <a:buNone/>
            </a:pPr>
            <a:r>
              <a:rPr lang="en-US" dirty="0">
                <a:solidFill>
                  <a:schemeClr val="accent3">
                    <a:lumMod val="50000"/>
                  </a:schemeClr>
                </a:solidFill>
              </a:rPr>
              <a:t>import </a:t>
            </a:r>
            <a:r>
              <a:rPr lang="en-US" dirty="0" err="1">
                <a:solidFill>
                  <a:schemeClr val="accent3">
                    <a:lumMod val="50000"/>
                  </a:schemeClr>
                </a:solidFill>
              </a:rPr>
              <a:t>numpy</a:t>
            </a:r>
            <a:r>
              <a:rPr lang="en-US" dirty="0">
                <a:solidFill>
                  <a:schemeClr val="accent3">
                    <a:lumMod val="50000"/>
                  </a:schemeClr>
                </a:solidFill>
              </a:rPr>
              <a:t> as  </a:t>
            </a:r>
            <a:r>
              <a:rPr lang="en-US" dirty="0" err="1">
                <a:solidFill>
                  <a:schemeClr val="accent3">
                    <a:lumMod val="50000"/>
                  </a:schemeClr>
                </a:solidFill>
              </a:rPr>
              <a:t>np</a:t>
            </a:r>
            <a:endParaRPr lang="en-US" dirty="0">
              <a:solidFill>
                <a:schemeClr val="accent3">
                  <a:lumMod val="50000"/>
                </a:schemeClr>
              </a:solidFill>
            </a:endParaRPr>
          </a:p>
          <a:p>
            <a:pPr marL="0" indent="0">
              <a:buNone/>
            </a:pPr>
            <a:r>
              <a:rPr lang="en-US" dirty="0">
                <a:solidFill>
                  <a:schemeClr val="accent3">
                    <a:lumMod val="50000"/>
                  </a:schemeClr>
                </a:solidFill>
              </a:rPr>
              <a:t>x=</a:t>
            </a:r>
            <a:r>
              <a:rPr lang="en-US" dirty="0" err="1">
                <a:solidFill>
                  <a:schemeClr val="accent3">
                    <a:lumMod val="50000"/>
                  </a:schemeClr>
                </a:solidFill>
              </a:rPr>
              <a:t>np.array</a:t>
            </a:r>
            <a:r>
              <a:rPr lang="en-US" dirty="0">
                <a:solidFill>
                  <a:schemeClr val="accent3">
                    <a:lumMod val="50000"/>
                  </a:schemeClr>
                </a:solidFill>
              </a:rPr>
              <a:t>([0,1,2,3])</a:t>
            </a:r>
          </a:p>
          <a:p>
            <a:pPr marL="0" indent="0">
              <a:buNone/>
            </a:pPr>
            <a:r>
              <a:rPr lang="en-US" dirty="0">
                <a:solidFill>
                  <a:schemeClr val="accent3">
                    <a:lumMod val="50000"/>
                  </a:schemeClr>
                </a:solidFill>
              </a:rPr>
              <a:t>print(</a:t>
            </a:r>
            <a:r>
              <a:rPr lang="en-US" dirty="0" err="1">
                <a:solidFill>
                  <a:schemeClr val="accent3">
                    <a:lumMod val="50000"/>
                  </a:schemeClr>
                </a:solidFill>
              </a:rPr>
              <a:t>np.add</a:t>
            </a:r>
            <a:r>
              <a:rPr lang="en-US" dirty="0">
                <a:solidFill>
                  <a:schemeClr val="accent3">
                    <a:lumMod val="50000"/>
                  </a:schemeClr>
                </a:solidFill>
              </a:rPr>
              <a:t>(x, 2))</a:t>
            </a:r>
          </a:p>
          <a:p>
            <a:pPr marL="0" indent="0" algn="just">
              <a:spcBef>
                <a:spcPct val="0"/>
              </a:spcBef>
              <a:spcAft>
                <a:spcPts val="1396"/>
              </a:spcAft>
              <a:buNone/>
            </a:pPr>
            <a:r>
              <a:rPr lang="en-IN" altLang="en-US" dirty="0">
                <a:solidFill>
                  <a:schemeClr val="accent3">
                    <a:lumMod val="50000"/>
                  </a:schemeClr>
                </a:solidFill>
                <a:latin typeface="Roboto Medium"/>
                <a:ea typeface="Roboto Medium"/>
                <a:cs typeface="Calibri" panose="020F0502020204030204" pitchFamily="34" charset="0"/>
              </a:rPr>
              <a:t>Output:</a:t>
            </a:r>
          </a:p>
          <a:p>
            <a:pPr marL="0" indent="0" algn="just">
              <a:spcBef>
                <a:spcPct val="0"/>
              </a:spcBef>
              <a:spcAft>
                <a:spcPts val="1396"/>
              </a:spcAft>
              <a:buNone/>
            </a:pPr>
            <a:r>
              <a:rPr lang="en-US" dirty="0">
                <a:solidFill>
                  <a:schemeClr val="accent3">
                    <a:lumMod val="50000"/>
                  </a:schemeClr>
                </a:solidFill>
              </a:rPr>
              <a:t>[2 3 4 5]</a:t>
            </a:r>
            <a:endParaRPr lang="en-IN" altLang="en-US" dirty="0">
              <a:solidFill>
                <a:schemeClr val="accent3">
                  <a:lumMod val="50000"/>
                </a:schemeClr>
              </a:solidFill>
              <a:latin typeface="Roboto Medium"/>
              <a:ea typeface="Roboto Medium"/>
              <a:cs typeface="Calibri" panose="020F0502020204030204" pitchFamily="34" charset="0"/>
            </a:endParaRPr>
          </a:p>
        </p:txBody>
      </p:sp>
      <p:sp>
        <p:nvSpPr>
          <p:cNvPr id="6" name="Title 1"/>
          <p:cNvSpPr>
            <a:spLocks noGrp="1"/>
          </p:cNvSpPr>
          <p:nvPr>
            <p:ph type="title"/>
          </p:nvPr>
        </p:nvSpPr>
        <p:spPr>
          <a:xfrm>
            <a:off x="152400" y="152400"/>
            <a:ext cx="11343745" cy="838729"/>
          </a:xfrm>
        </p:spPr>
        <p:txBody>
          <a:bodyPr/>
          <a:lstStyle/>
          <a:p>
            <a:pPr>
              <a:defRPr/>
            </a:pPr>
            <a:r>
              <a:rPr lang="en-US" dirty="0"/>
              <a:t>Computation on NumPy Arrays: </a:t>
            </a:r>
            <a:r>
              <a:rPr lang="en-US" dirty="0" err="1"/>
              <a:t>UFunc</a:t>
            </a:r>
            <a:r>
              <a:rPr lang="en-US" dirty="0"/>
              <a:t> – 1. Arithmetic</a:t>
            </a:r>
            <a:endParaRPr lang="en-IN" dirty="0"/>
          </a:p>
        </p:txBody>
      </p:sp>
    </p:spTree>
    <p:extLst>
      <p:ext uri="{BB962C8B-B14F-4D97-AF65-F5344CB8AC3E}">
        <p14:creationId xmlns:p14="http://schemas.microsoft.com/office/powerpoint/2010/main" val="20884055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048346" cy="838729"/>
          </a:xfrm>
        </p:spPr>
        <p:txBody>
          <a:bodyPr/>
          <a:lstStyle/>
          <a:p>
            <a:pPr>
              <a:defRPr/>
            </a:pPr>
            <a:r>
              <a:rPr lang="en-US" dirty="0"/>
              <a:t>Computation on NumPy Arrays: </a:t>
            </a:r>
            <a:r>
              <a:rPr lang="en-US" dirty="0" err="1"/>
              <a:t>UFunc</a:t>
            </a:r>
            <a:r>
              <a:rPr lang="en-US" dirty="0"/>
              <a:t> – 2. Absolute</a:t>
            </a:r>
            <a:endParaRPr lang="en-IN" dirty="0"/>
          </a:p>
        </p:txBody>
      </p:sp>
      <p:sp>
        <p:nvSpPr>
          <p:cNvPr id="4" name="Text Placeholder 3"/>
          <p:cNvSpPr>
            <a:spLocks noGrp="1"/>
          </p:cNvSpPr>
          <p:nvPr>
            <p:ph type="body" sz="quarter" idx="17"/>
          </p:nvPr>
        </p:nvSpPr>
        <p:spPr>
          <a:xfrm>
            <a:off x="533400" y="838200"/>
            <a:ext cx="10963201" cy="5256216"/>
          </a:xfrm>
        </p:spPr>
        <p:txBody>
          <a:bodyPr/>
          <a:lstStyle/>
          <a:p>
            <a:pPr marL="0" indent="0" algn="just">
              <a:buNone/>
            </a:pPr>
            <a:r>
              <a:rPr lang="en-US" dirty="0" err="1">
                <a:solidFill>
                  <a:schemeClr val="tx1"/>
                </a:solidFill>
              </a:rPr>
              <a:t>NumPy</a:t>
            </a:r>
            <a:r>
              <a:rPr lang="en-US" dirty="0">
                <a:solidFill>
                  <a:schemeClr val="tx1"/>
                </a:solidFill>
              </a:rPr>
              <a:t> arrays, performing the same operation on each element in the array. </a:t>
            </a:r>
            <a:r>
              <a:rPr lang="en-US" dirty="0" err="1">
                <a:solidFill>
                  <a:schemeClr val="tx1"/>
                </a:solidFill>
              </a:rPr>
              <a:t>np.absolute</a:t>
            </a:r>
            <a:r>
              <a:rPr lang="en-US" dirty="0">
                <a:solidFill>
                  <a:schemeClr val="tx1"/>
                </a:solidFill>
              </a:rPr>
              <a:t>() is one such </a:t>
            </a:r>
            <a:r>
              <a:rPr lang="en-US" dirty="0" err="1">
                <a:solidFill>
                  <a:schemeClr val="tx1"/>
                </a:solidFill>
              </a:rPr>
              <a:t>ufunc</a:t>
            </a:r>
            <a:r>
              <a:rPr lang="en-US" dirty="0">
                <a:solidFill>
                  <a:schemeClr val="tx1"/>
                </a:solidFill>
              </a:rPr>
              <a:t> that computes the absolute value of each element in the input array. It is often abbreviated as </a:t>
            </a:r>
            <a:r>
              <a:rPr lang="en-US" dirty="0" err="1">
                <a:solidFill>
                  <a:schemeClr val="tx1"/>
                </a:solidFill>
              </a:rPr>
              <a:t>np.abs</a:t>
            </a:r>
            <a:r>
              <a:rPr lang="en-US" dirty="0">
                <a:solidFill>
                  <a:schemeClr val="tx1"/>
                </a:solidFill>
              </a:rPr>
              <a:t>().</a:t>
            </a:r>
          </a:p>
          <a:p>
            <a:pPr marL="0" indent="0" algn="just">
              <a:buNone/>
            </a:pPr>
            <a:r>
              <a:rPr lang="en-US" dirty="0">
                <a:solidFill>
                  <a:schemeClr val="tx1"/>
                </a:solidFill>
              </a:rPr>
              <a:t>Example:</a:t>
            </a:r>
          </a:p>
          <a:p>
            <a:pPr marL="0" indent="0" algn="just">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lgn="just">
              <a:buNone/>
            </a:pPr>
            <a:r>
              <a:rPr lang="en-US" dirty="0">
                <a:solidFill>
                  <a:schemeClr val="tx1"/>
                </a:solidFill>
              </a:rPr>
              <a:t># Creating an array with both positive and negative values</a:t>
            </a:r>
          </a:p>
          <a:p>
            <a:pPr marL="0" indent="0" algn="just">
              <a:buNone/>
            </a:pPr>
            <a:r>
              <a:rPr lang="en-US" dirty="0" err="1">
                <a:solidFill>
                  <a:schemeClr val="tx1"/>
                </a:solidFill>
              </a:rPr>
              <a:t>arr</a:t>
            </a:r>
            <a:r>
              <a:rPr lang="en-US" dirty="0">
                <a:solidFill>
                  <a:schemeClr val="tx1"/>
                </a:solidFill>
              </a:rPr>
              <a:t> = </a:t>
            </a:r>
            <a:r>
              <a:rPr lang="en-US" dirty="0" err="1">
                <a:solidFill>
                  <a:schemeClr val="tx1"/>
                </a:solidFill>
              </a:rPr>
              <a:t>np.array</a:t>
            </a:r>
            <a:r>
              <a:rPr lang="en-US" dirty="0">
                <a:solidFill>
                  <a:schemeClr val="tx1"/>
                </a:solidFill>
              </a:rPr>
              <a:t>([-1, 2, -3, 4, -5])</a:t>
            </a:r>
          </a:p>
          <a:p>
            <a:pPr marL="0" indent="0" algn="just">
              <a:buNone/>
            </a:pPr>
            <a:r>
              <a:rPr lang="en-US" dirty="0">
                <a:solidFill>
                  <a:schemeClr val="tx1"/>
                </a:solidFill>
              </a:rPr>
              <a:t># Computing the absolute values of the elements in the array</a:t>
            </a:r>
          </a:p>
          <a:p>
            <a:pPr marL="0" indent="0" algn="just">
              <a:buNone/>
            </a:pPr>
            <a:r>
              <a:rPr lang="en-US" dirty="0" err="1">
                <a:solidFill>
                  <a:schemeClr val="tx1"/>
                </a:solidFill>
              </a:rPr>
              <a:t>abs_arr</a:t>
            </a:r>
            <a:r>
              <a:rPr lang="en-US" dirty="0">
                <a:solidFill>
                  <a:schemeClr val="tx1"/>
                </a:solidFill>
              </a:rPr>
              <a:t> = </a:t>
            </a:r>
            <a:r>
              <a:rPr lang="en-US" dirty="0" err="1">
                <a:solidFill>
                  <a:schemeClr val="tx1"/>
                </a:solidFill>
              </a:rPr>
              <a:t>np.absolute</a:t>
            </a:r>
            <a:r>
              <a:rPr lang="en-US" dirty="0">
                <a:solidFill>
                  <a:schemeClr val="tx1"/>
                </a:solidFill>
              </a:rPr>
              <a:t>(</a:t>
            </a:r>
            <a:r>
              <a:rPr lang="en-US" dirty="0" err="1">
                <a:solidFill>
                  <a:schemeClr val="tx1"/>
                </a:solidFill>
              </a:rPr>
              <a:t>arr</a:t>
            </a:r>
            <a:r>
              <a:rPr lang="en-US" dirty="0">
                <a:solidFill>
                  <a:schemeClr val="tx1"/>
                </a:solidFill>
              </a:rPr>
              <a:t>)</a:t>
            </a:r>
          </a:p>
          <a:p>
            <a:pPr marL="0" indent="0" algn="just">
              <a:buNone/>
            </a:pPr>
            <a:r>
              <a:rPr lang="en-US" dirty="0">
                <a:solidFill>
                  <a:schemeClr val="tx1"/>
                </a:solidFill>
              </a:rPr>
              <a:t>print(</a:t>
            </a:r>
            <a:r>
              <a:rPr lang="en-US" dirty="0" err="1">
                <a:solidFill>
                  <a:schemeClr val="tx1"/>
                </a:solidFill>
              </a:rPr>
              <a:t>abs_arr</a:t>
            </a:r>
            <a:r>
              <a:rPr lang="en-US" dirty="0">
                <a:solidFill>
                  <a:schemeClr val="tx1"/>
                </a:solidFill>
              </a:rPr>
              <a:t>)</a:t>
            </a:r>
          </a:p>
          <a:p>
            <a:pPr marL="0" indent="0" algn="just">
              <a:buNone/>
            </a:pPr>
            <a:r>
              <a:rPr lang="en-US" dirty="0">
                <a:solidFill>
                  <a:schemeClr val="tx1"/>
                </a:solidFill>
              </a:rPr>
              <a:t>Output: [1 2 3 4 5]</a:t>
            </a:r>
          </a:p>
          <a:p>
            <a:pPr marL="0" indent="0" algn="just">
              <a:buNone/>
            </a:pPr>
            <a:endParaRPr lang="en-US" dirty="0">
              <a:solidFill>
                <a:schemeClr val="tx1"/>
              </a:solidFill>
            </a:endParaRPr>
          </a:p>
          <a:p>
            <a:pPr marL="0" indent="0" algn="just">
              <a:buNone/>
            </a:pPr>
            <a:endParaRPr lang="en-US" dirty="0">
              <a:solidFill>
                <a:schemeClr val="tx1"/>
              </a:solidFill>
            </a:endParaRPr>
          </a:p>
        </p:txBody>
      </p:sp>
    </p:spTree>
    <p:extLst>
      <p:ext uri="{BB962C8B-B14F-4D97-AF65-F5344CB8AC3E}">
        <p14:creationId xmlns:p14="http://schemas.microsoft.com/office/powerpoint/2010/main" val="112380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5" y="395553"/>
            <a:ext cx="8194146" cy="838729"/>
          </a:xfrm>
        </p:spPr>
        <p:txBody>
          <a:bodyPr/>
          <a:lstStyle/>
          <a:p>
            <a:pPr>
              <a:defRPr/>
            </a:pPr>
            <a:r>
              <a:rPr lang="en-IN" dirty="0"/>
              <a:t>Array Module  - sort</a:t>
            </a:r>
            <a:br>
              <a:rPr lang="en-IN" altLang="en-US" dirty="0">
                <a:latin typeface="Roboto Medium"/>
                <a:ea typeface="Calibri" panose="020F0502020204030204" pitchFamily="34" charset="0"/>
                <a:cs typeface="Times New Roman" panose="02020603050405020304" pitchFamily="18" charset="0"/>
              </a:rPr>
            </a:br>
            <a:endParaRPr lang="en-IN" dirty="0"/>
          </a:p>
        </p:txBody>
      </p:sp>
      <p:sp>
        <p:nvSpPr>
          <p:cNvPr id="44035" name="Text Placeholder 2"/>
          <p:cNvSpPr>
            <a:spLocks noGrp="1"/>
          </p:cNvSpPr>
          <p:nvPr>
            <p:ph type="body" sz="quarter" idx="17"/>
          </p:nvPr>
        </p:nvSpPr>
        <p:spPr bwMode="auto">
          <a:xfrm>
            <a:off x="228600" y="803111"/>
            <a:ext cx="3643577" cy="3683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import array as </a:t>
            </a:r>
            <a:r>
              <a:rPr lang="en-US" altLang="en-US" dirty="0" err="1">
                <a:solidFill>
                  <a:schemeClr val="tx1"/>
                </a:solidFill>
                <a:latin typeface="Roboto Medium"/>
                <a:ea typeface="Calibri" panose="020F0502020204030204" pitchFamily="34" charset="0"/>
                <a:cs typeface="Times New Roman" panose="02020603050405020304" pitchFamily="18" charset="0"/>
              </a:rPr>
              <a:t>arr</a:t>
            </a:r>
            <a:endParaRPr lang="en-US" altLang="en-US" dirty="0">
              <a:solidFill>
                <a:schemeClr val="tx1"/>
              </a:solidFill>
              <a:latin typeface="Roboto Medium"/>
              <a:ea typeface="Calibri" panose="020F0502020204030204" pitchFamily="34" charset="0"/>
              <a:cs typeface="Times New Roman" panose="02020603050405020304" pitchFamily="18" charset="0"/>
            </a:endParaRP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p = </a:t>
            </a:r>
            <a:r>
              <a:rPr lang="en-US" altLang="en-US" dirty="0" err="1">
                <a:solidFill>
                  <a:schemeClr val="tx1"/>
                </a:solidFill>
                <a:latin typeface="Roboto Medium"/>
                <a:ea typeface="Calibri" panose="020F0502020204030204" pitchFamily="34" charset="0"/>
                <a:cs typeface="Times New Roman" panose="02020603050405020304" pitchFamily="18" charset="0"/>
              </a:rPr>
              <a:t>arr.array</a:t>
            </a:r>
            <a:r>
              <a:rPr lang="en-US" altLang="en-US" dirty="0">
                <a:solidFill>
                  <a:schemeClr val="tx1"/>
                </a:solidFill>
                <a:latin typeface="Roboto Medium"/>
                <a:ea typeface="Calibri" panose="020F0502020204030204" pitchFamily="34" charset="0"/>
                <a:cs typeface="Times New Roman" panose="02020603050405020304" pitchFamily="18" charset="0"/>
              </a:rPr>
              <a:t>('</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 [2, 1, 4, 7, 6, 3])</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print(sorted(p))  # Prints the sorted array in ascending order</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 Output: [1, 2, 3, 4, 6, 7]</a:t>
            </a:r>
          </a:p>
          <a:p>
            <a:pPr marL="0" indent="0">
              <a:spcBef>
                <a:spcPct val="0"/>
              </a:spcBef>
              <a:spcAft>
                <a:spcPts val="1396"/>
              </a:spcAft>
              <a:buNone/>
            </a:pPr>
            <a:r>
              <a:rPr lang="en-US" altLang="en-US" dirty="0" err="1">
                <a:solidFill>
                  <a:schemeClr val="tx1"/>
                </a:solidFill>
                <a:latin typeface="Roboto Medium"/>
                <a:ea typeface="Calibri" panose="020F0502020204030204" pitchFamily="34" charset="0"/>
                <a:cs typeface="Times New Roman" panose="02020603050405020304" pitchFamily="18" charset="0"/>
              </a:rPr>
              <a:t>sorted_p_reverse</a:t>
            </a:r>
            <a:r>
              <a:rPr lang="en-US" altLang="en-US" dirty="0">
                <a:solidFill>
                  <a:schemeClr val="tx1"/>
                </a:solidFill>
                <a:latin typeface="Roboto Medium"/>
                <a:ea typeface="Calibri" panose="020F0502020204030204" pitchFamily="34" charset="0"/>
                <a:cs typeface="Times New Roman" panose="02020603050405020304" pitchFamily="18" charset="0"/>
              </a:rPr>
              <a:t> = sorted(p, reverse=True)</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print(</a:t>
            </a:r>
            <a:r>
              <a:rPr lang="en-US" altLang="en-US" dirty="0" err="1">
                <a:solidFill>
                  <a:schemeClr val="tx1"/>
                </a:solidFill>
                <a:latin typeface="Roboto Medium"/>
                <a:ea typeface="Calibri" panose="020F0502020204030204" pitchFamily="34" charset="0"/>
                <a:cs typeface="Times New Roman" panose="02020603050405020304" pitchFamily="18" charset="0"/>
              </a:rPr>
              <a:t>sorted_p_reverse</a:t>
            </a:r>
            <a:r>
              <a:rPr lang="en-US" altLang="en-US" dirty="0">
                <a:solidFill>
                  <a:schemeClr val="tx1"/>
                </a:solidFill>
                <a:latin typeface="Roboto Medium"/>
                <a:ea typeface="Calibri" panose="020F0502020204030204" pitchFamily="34" charset="0"/>
                <a:cs typeface="Times New Roman" panose="02020603050405020304" pitchFamily="18" charset="0"/>
              </a:rPr>
              <a:t>)  # Prints the sorted array in descending order</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 Output: [7, 6, 4, 3, 2, 1]</a:t>
            </a:r>
          </a:p>
        </p:txBody>
      </p:sp>
      <p:sp>
        <p:nvSpPr>
          <p:cNvPr id="4" name="Text Placeholder 2"/>
          <p:cNvSpPr txBox="1">
            <a:spLocks/>
          </p:cNvSpPr>
          <p:nvPr/>
        </p:nvSpPr>
        <p:spPr bwMode="auto">
          <a:xfrm>
            <a:off x="3997822" y="814917"/>
            <a:ext cx="3531343" cy="4448968"/>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numCol="1" anchor="t" anchorCtr="0" compatLnSpc="1">
            <a:prstTxWarp prst="textNoShape">
              <a:avLst/>
            </a:prstTxWarp>
          </a:bodyPr>
          <a:lstStyle>
            <a:lvl1pPr marL="457200" indent="-457200" algn="l" defTabSz="914400" rtl="0" eaLnBrk="1" latinLnBrk="0" hangingPunct="1">
              <a:lnSpc>
                <a:spcPct val="90000"/>
              </a:lnSpc>
              <a:spcBef>
                <a:spcPts val="0"/>
              </a:spcBef>
              <a:spcAft>
                <a:spcPts val="1400"/>
              </a:spcAft>
              <a:buFont typeface="+mj-lt"/>
              <a:buAutoNum type="arabicPeriod"/>
              <a:defRPr sz="2400" kern="12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lgn="l" defTabSz="914400" rtl="0" eaLnBrk="1" latinLnBrk="0" hangingPunct="1">
              <a:lnSpc>
                <a:spcPct val="90000"/>
              </a:lnSpc>
              <a:spcBef>
                <a:spcPts val="0"/>
              </a:spcBef>
              <a:spcAft>
                <a:spcPts val="1400"/>
              </a:spcAft>
              <a:buFont typeface="+mj-lt"/>
              <a:buAutoNum type="arabicPeriod"/>
              <a:tabLst/>
              <a:defRPr sz="2400" kern="12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lgn="l" defTabSz="914400" rtl="0" eaLnBrk="1" latinLnBrk="0" hangingPunct="1">
              <a:lnSpc>
                <a:spcPct val="90000"/>
              </a:lnSpc>
              <a:spcBef>
                <a:spcPts val="0"/>
              </a:spcBef>
              <a:spcAft>
                <a:spcPts val="1400"/>
              </a:spcAft>
              <a:buFont typeface="Arial" panose="020B0604020202020204" pitchFamily="34" charset="0"/>
              <a:buNone/>
              <a:tabLst/>
              <a:defRPr sz="2000" kern="1200">
                <a:solidFill>
                  <a:schemeClr val="bg1"/>
                </a:solidFill>
                <a:latin typeface="+mn-lt"/>
                <a:ea typeface="+mn-ea"/>
                <a:cs typeface="+mn-cs"/>
              </a:defRPr>
            </a:lvl3pPr>
            <a:lvl4pPr marL="890588" indent="0" algn="l" defTabSz="914400" rtl="0" eaLnBrk="1" latinLnBrk="0" hangingPunct="1">
              <a:lnSpc>
                <a:spcPct val="90000"/>
              </a:lnSpc>
              <a:spcBef>
                <a:spcPts val="0"/>
              </a:spcBef>
              <a:spcAft>
                <a:spcPts val="1400"/>
              </a:spcAft>
              <a:buFont typeface="Arial" panose="020B0604020202020204" pitchFamily="34" charset="0"/>
              <a:buNone/>
              <a:tabLst/>
              <a:defRPr sz="1800" kern="1200">
                <a:solidFill>
                  <a:schemeClr val="bg1"/>
                </a:solidFill>
                <a:latin typeface="+mn-lt"/>
                <a:ea typeface="+mn-ea"/>
                <a:cs typeface="+mn-cs"/>
              </a:defRPr>
            </a:lvl4pPr>
            <a:lvl5pPr marL="1093787" indent="0" algn="l" defTabSz="914400" rtl="0" eaLnBrk="1" latinLnBrk="0" hangingPunct="1">
              <a:lnSpc>
                <a:spcPct val="90000"/>
              </a:lnSpc>
              <a:spcBef>
                <a:spcPts val="0"/>
              </a:spcBef>
              <a:spcAft>
                <a:spcPts val="1400"/>
              </a:spcAft>
              <a:buFont typeface="Arial" panose="020B0604020202020204" pitchFamily="34" charset="0"/>
              <a:buNone/>
              <a:tabLst/>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1396"/>
              </a:spcAft>
              <a:buFont typeface="+mj-lt"/>
              <a:buNone/>
            </a:pPr>
            <a:r>
              <a:rPr lang="en-US" altLang="en-US" dirty="0">
                <a:solidFill>
                  <a:schemeClr val="tx1"/>
                </a:solidFill>
                <a:latin typeface="Roboto Medium"/>
                <a:ea typeface="Calibri" panose="020F0502020204030204" pitchFamily="34" charset="0"/>
                <a:cs typeface="Times New Roman" panose="02020603050405020304" pitchFamily="18" charset="0"/>
              </a:rPr>
              <a:t>a=</a:t>
            </a:r>
            <a:r>
              <a:rPr lang="en-US" altLang="en-US" dirty="0" err="1">
                <a:solidFill>
                  <a:schemeClr val="tx1"/>
                </a:solidFill>
                <a:latin typeface="Roboto Medium"/>
                <a:ea typeface="Calibri" panose="020F0502020204030204" pitchFamily="34" charset="0"/>
                <a:cs typeface="Times New Roman" panose="02020603050405020304" pitchFamily="18" charset="0"/>
              </a:rPr>
              <a:t>arr.array</a:t>
            </a:r>
            <a:r>
              <a:rPr lang="en-US" altLang="en-US" dirty="0">
                <a:solidFill>
                  <a:schemeClr val="tx1"/>
                </a:solidFill>
                <a:latin typeface="Roboto Medium"/>
                <a:ea typeface="Calibri" panose="020F0502020204030204" pitchFamily="34" charset="0"/>
                <a:cs typeface="Times New Roman" panose="02020603050405020304" pitchFamily="18" charset="0"/>
              </a:rPr>
              <a:t>('</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',[11,22])</a:t>
            </a:r>
          </a:p>
          <a:p>
            <a:pPr marL="0" indent="0">
              <a:spcBef>
                <a:spcPct val="0"/>
              </a:spcBef>
              <a:spcAft>
                <a:spcPts val="1396"/>
              </a:spcAft>
              <a:buNone/>
            </a:pPr>
            <a:r>
              <a:rPr lang="en-US" altLang="en-US" dirty="0" err="1">
                <a:solidFill>
                  <a:schemeClr val="tx1"/>
                </a:solidFill>
                <a:latin typeface="Roboto Medium"/>
                <a:ea typeface="Calibri" panose="020F0502020204030204" pitchFamily="34" charset="0"/>
                <a:cs typeface="Times New Roman" panose="02020603050405020304" pitchFamily="18" charset="0"/>
              </a:rPr>
              <a:t>a.insert</a:t>
            </a:r>
            <a:r>
              <a:rPr lang="en-US" altLang="en-US" dirty="0">
                <a:solidFill>
                  <a:schemeClr val="tx1"/>
                </a:solidFill>
                <a:latin typeface="Roboto Medium"/>
                <a:ea typeface="Calibri" panose="020F0502020204030204" pitchFamily="34" charset="0"/>
                <a:cs typeface="Times New Roman" panose="02020603050405020304" pitchFamily="18" charset="0"/>
              </a:rPr>
              <a:t>(2,33)</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&gt;&gt;&gt;a</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array('</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 [11, 22, 33])</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a[3:5]=</a:t>
            </a:r>
            <a:r>
              <a:rPr lang="en-US" altLang="en-US" dirty="0" err="1">
                <a:solidFill>
                  <a:schemeClr val="tx1"/>
                </a:solidFill>
                <a:latin typeface="Roboto Medium"/>
                <a:ea typeface="Calibri" panose="020F0502020204030204" pitchFamily="34" charset="0"/>
                <a:cs typeface="Times New Roman" panose="02020603050405020304" pitchFamily="18" charset="0"/>
              </a:rPr>
              <a:t>arr.array</a:t>
            </a:r>
            <a:r>
              <a:rPr lang="en-US" altLang="en-US" dirty="0">
                <a:solidFill>
                  <a:schemeClr val="tx1"/>
                </a:solidFill>
                <a:latin typeface="Roboto Medium"/>
                <a:ea typeface="Calibri" panose="020F0502020204030204" pitchFamily="34" charset="0"/>
                <a:cs typeface="Times New Roman" panose="02020603050405020304" pitchFamily="18" charset="0"/>
              </a:rPr>
              <a:t>('</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',[44,55])</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a</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array('</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 [11, 22, 33, 44, 55])</a:t>
            </a:r>
          </a:p>
          <a:p>
            <a:pPr marL="0" indent="0">
              <a:spcBef>
                <a:spcPct val="0"/>
              </a:spcBef>
              <a:spcAft>
                <a:spcPts val="1396"/>
              </a:spcAft>
              <a:buFont typeface="+mj-lt"/>
              <a:buNone/>
            </a:pPr>
            <a:endParaRPr lang="en-IN" altLang="en-US" dirty="0">
              <a:solidFill>
                <a:schemeClr val="tx1"/>
              </a:solidFill>
              <a:latin typeface="Roboto Medium"/>
              <a:ea typeface="Calibri" panose="020F0502020204030204" pitchFamily="34" charset="0"/>
              <a:cs typeface="Times New Roman" panose="02020603050405020304" pitchFamily="18" charset="0"/>
            </a:endParaRPr>
          </a:p>
        </p:txBody>
      </p:sp>
      <p:sp>
        <p:nvSpPr>
          <p:cNvPr id="5" name="Text Placeholder 2"/>
          <p:cNvSpPr txBox="1">
            <a:spLocks/>
          </p:cNvSpPr>
          <p:nvPr/>
        </p:nvSpPr>
        <p:spPr bwMode="auto">
          <a:xfrm>
            <a:off x="7564587" y="1227355"/>
            <a:ext cx="4779813" cy="4448968"/>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numCol="1" anchor="t" anchorCtr="0" compatLnSpc="1">
            <a:prstTxWarp prst="textNoShape">
              <a:avLst/>
            </a:prstTxWarp>
          </a:bodyPr>
          <a:lstStyle>
            <a:lvl1pPr marL="457200" indent="-457200" algn="l" defTabSz="914400" rtl="0" eaLnBrk="1" latinLnBrk="0" hangingPunct="1">
              <a:lnSpc>
                <a:spcPct val="90000"/>
              </a:lnSpc>
              <a:spcBef>
                <a:spcPts val="0"/>
              </a:spcBef>
              <a:spcAft>
                <a:spcPts val="1400"/>
              </a:spcAft>
              <a:buFont typeface="+mj-lt"/>
              <a:buAutoNum type="arabicPeriod"/>
              <a:defRPr sz="2400" kern="12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lgn="l" defTabSz="914400" rtl="0" eaLnBrk="1" latinLnBrk="0" hangingPunct="1">
              <a:lnSpc>
                <a:spcPct val="90000"/>
              </a:lnSpc>
              <a:spcBef>
                <a:spcPts val="0"/>
              </a:spcBef>
              <a:spcAft>
                <a:spcPts val="1400"/>
              </a:spcAft>
              <a:buFont typeface="+mj-lt"/>
              <a:buAutoNum type="arabicPeriod"/>
              <a:tabLst/>
              <a:defRPr sz="2400" kern="12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lgn="l" defTabSz="914400" rtl="0" eaLnBrk="1" latinLnBrk="0" hangingPunct="1">
              <a:lnSpc>
                <a:spcPct val="90000"/>
              </a:lnSpc>
              <a:spcBef>
                <a:spcPts val="0"/>
              </a:spcBef>
              <a:spcAft>
                <a:spcPts val="1400"/>
              </a:spcAft>
              <a:buFont typeface="Arial" panose="020B0604020202020204" pitchFamily="34" charset="0"/>
              <a:buNone/>
              <a:tabLst/>
              <a:defRPr sz="2000" kern="1200">
                <a:solidFill>
                  <a:schemeClr val="bg1"/>
                </a:solidFill>
                <a:latin typeface="+mn-lt"/>
                <a:ea typeface="+mn-ea"/>
                <a:cs typeface="+mn-cs"/>
              </a:defRPr>
            </a:lvl3pPr>
            <a:lvl4pPr marL="890588" indent="0" algn="l" defTabSz="914400" rtl="0" eaLnBrk="1" latinLnBrk="0" hangingPunct="1">
              <a:lnSpc>
                <a:spcPct val="90000"/>
              </a:lnSpc>
              <a:spcBef>
                <a:spcPts val="0"/>
              </a:spcBef>
              <a:spcAft>
                <a:spcPts val="1400"/>
              </a:spcAft>
              <a:buFont typeface="Arial" panose="020B0604020202020204" pitchFamily="34" charset="0"/>
              <a:buNone/>
              <a:tabLst/>
              <a:defRPr sz="1800" kern="1200">
                <a:solidFill>
                  <a:schemeClr val="bg1"/>
                </a:solidFill>
                <a:latin typeface="+mn-lt"/>
                <a:ea typeface="+mn-ea"/>
                <a:cs typeface="+mn-cs"/>
              </a:defRPr>
            </a:lvl4pPr>
            <a:lvl5pPr marL="1093787" indent="0" algn="l" defTabSz="914400" rtl="0" eaLnBrk="1" latinLnBrk="0" hangingPunct="1">
              <a:lnSpc>
                <a:spcPct val="90000"/>
              </a:lnSpc>
              <a:spcBef>
                <a:spcPts val="0"/>
              </a:spcBef>
              <a:spcAft>
                <a:spcPts val="1400"/>
              </a:spcAft>
              <a:buFont typeface="Arial" panose="020B0604020202020204" pitchFamily="34" charset="0"/>
              <a:buNone/>
              <a:tabLst/>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a[2:5]=</a:t>
            </a:r>
            <a:r>
              <a:rPr lang="en-US" altLang="en-US" dirty="0" err="1">
                <a:solidFill>
                  <a:schemeClr val="tx1"/>
                </a:solidFill>
                <a:latin typeface="Roboto Medium"/>
                <a:ea typeface="Calibri" panose="020F0502020204030204" pitchFamily="34" charset="0"/>
                <a:cs typeface="Times New Roman" panose="02020603050405020304" pitchFamily="18" charset="0"/>
              </a:rPr>
              <a:t>arr.array</a:t>
            </a:r>
            <a:r>
              <a:rPr lang="en-US" altLang="en-US" dirty="0">
                <a:solidFill>
                  <a:schemeClr val="tx1"/>
                </a:solidFill>
                <a:latin typeface="Roboto Medium"/>
                <a:ea typeface="Calibri" panose="020F0502020204030204" pitchFamily="34" charset="0"/>
                <a:cs typeface="Times New Roman" panose="02020603050405020304" pitchFamily="18" charset="0"/>
              </a:rPr>
              <a:t>('</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',[1,2,3])</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&gt;&gt;&gt;a</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array('</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 [11, 22, 1, 2, 3])</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del a[2]</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&gt;&gt;&gt;a</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array(‘</a:t>
            </a:r>
            <a:r>
              <a:rPr lang="en-IN" altLang="en-US" dirty="0" err="1">
                <a:solidFill>
                  <a:schemeClr val="tx1"/>
                </a:solidFill>
                <a:latin typeface="Roboto Medium"/>
                <a:ea typeface="Calibri" panose="020F0502020204030204" pitchFamily="34" charset="0"/>
                <a:cs typeface="Times New Roman" panose="02020603050405020304" pitchFamily="18" charset="0"/>
              </a:rPr>
              <a:t>i</a:t>
            </a:r>
            <a:r>
              <a:rPr lang="en-IN" altLang="en-US" dirty="0">
                <a:solidFill>
                  <a:schemeClr val="tx1"/>
                </a:solidFill>
                <a:latin typeface="Roboto Medium"/>
                <a:ea typeface="Calibri" panose="020F0502020204030204" pitchFamily="34" charset="0"/>
                <a:cs typeface="Times New Roman" panose="02020603050405020304" pitchFamily="18" charset="0"/>
              </a:rPr>
              <a:t>', [11,22,2,3])</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&gt;&gt;&gt;del a</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&gt;&gt;&gt; a</a:t>
            </a:r>
          </a:p>
          <a:p>
            <a:pPr marL="0" indent="0">
              <a:spcBef>
                <a:spcPct val="0"/>
              </a:spcBef>
              <a:spcAft>
                <a:spcPts val="1396"/>
              </a:spcAft>
              <a:buNone/>
            </a:pPr>
            <a:r>
              <a:rPr lang="en-IN" altLang="en-US" dirty="0">
                <a:solidFill>
                  <a:schemeClr val="tx1"/>
                </a:solidFill>
                <a:latin typeface="Roboto Medium"/>
                <a:ea typeface="Calibri" panose="020F0502020204030204" pitchFamily="34" charset="0"/>
                <a:cs typeface="Times New Roman" panose="02020603050405020304" pitchFamily="18" charset="0"/>
              </a:rPr>
              <a:t>Error</a:t>
            </a:r>
          </a:p>
          <a:p>
            <a:pPr marL="0" indent="0">
              <a:spcBef>
                <a:spcPct val="0"/>
              </a:spcBef>
              <a:spcAft>
                <a:spcPts val="1396"/>
              </a:spcAft>
              <a:buNone/>
            </a:pPr>
            <a:endParaRPr lang="en-IN" altLang="en-US" dirty="0">
              <a:solidFill>
                <a:schemeClr val="tx1"/>
              </a:solidFill>
              <a:latin typeface="Roboto Medium"/>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8270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80</a:t>
            </a:fld>
            <a:endParaRPr lang="en-NZ" dirty="0"/>
          </a:p>
        </p:txBody>
      </p:sp>
      <p:sp>
        <p:nvSpPr>
          <p:cNvPr id="3" name="Title 2"/>
          <p:cNvSpPr>
            <a:spLocks noGrp="1"/>
          </p:cNvSpPr>
          <p:nvPr>
            <p:ph type="title"/>
          </p:nvPr>
        </p:nvSpPr>
        <p:spPr>
          <a:xfrm>
            <a:off x="762000" y="0"/>
            <a:ext cx="6211927" cy="838202"/>
          </a:xfrm>
        </p:spPr>
        <p:txBody>
          <a:bodyPr/>
          <a:lstStyle/>
          <a:p>
            <a:r>
              <a:rPr lang="en-US" dirty="0" err="1"/>
              <a:t>UFunc</a:t>
            </a:r>
            <a:r>
              <a:rPr lang="en-US" dirty="0"/>
              <a:t> – 2. Absolute contd..</a:t>
            </a:r>
          </a:p>
        </p:txBody>
      </p:sp>
      <p:sp>
        <p:nvSpPr>
          <p:cNvPr id="4" name="Text Placeholder 3"/>
          <p:cNvSpPr>
            <a:spLocks noGrp="1"/>
          </p:cNvSpPr>
          <p:nvPr>
            <p:ph type="body" sz="quarter" idx="17"/>
          </p:nvPr>
        </p:nvSpPr>
        <p:spPr>
          <a:xfrm>
            <a:off x="762000" y="609600"/>
            <a:ext cx="10734601" cy="5484816"/>
          </a:xfrm>
        </p:spPr>
        <p:txBody>
          <a:bodyPr/>
          <a:lstStyle/>
          <a:p>
            <a:pPr marL="0" indent="0">
              <a:buNone/>
            </a:pPr>
            <a:r>
              <a:rPr lang="en-US" dirty="0" err="1">
                <a:solidFill>
                  <a:schemeClr val="tx1"/>
                </a:solidFill>
              </a:rPr>
              <a:t>ufunc</a:t>
            </a:r>
            <a:r>
              <a:rPr lang="en-US" dirty="0">
                <a:solidFill>
                  <a:schemeClr val="tx1"/>
                </a:solidFill>
              </a:rPr>
              <a:t> can also handle complex data, When dealing with complex numbers, the </a:t>
            </a:r>
            <a:r>
              <a:rPr lang="en-US" dirty="0" err="1">
                <a:solidFill>
                  <a:schemeClr val="tx1"/>
                </a:solidFill>
              </a:rPr>
              <a:t>np.absolute</a:t>
            </a:r>
            <a:r>
              <a:rPr lang="en-US" dirty="0">
                <a:solidFill>
                  <a:schemeClr val="tx1"/>
                </a:solidFill>
              </a:rPr>
              <a:t>() function (or </a:t>
            </a:r>
            <a:r>
              <a:rPr lang="en-US" dirty="0" err="1">
                <a:solidFill>
                  <a:schemeClr val="tx1"/>
                </a:solidFill>
              </a:rPr>
              <a:t>np.abs</a:t>
            </a:r>
            <a:r>
              <a:rPr lang="en-US" dirty="0">
                <a:solidFill>
                  <a:schemeClr val="tx1"/>
                </a:solidFill>
              </a:rPr>
              <a:t>()) returns the magnitude (or absolute value) of each complex number. The magnitude of a complex number a + </a:t>
            </a:r>
            <a:r>
              <a:rPr lang="en-US" dirty="0" err="1">
                <a:solidFill>
                  <a:schemeClr val="tx1"/>
                </a:solidFill>
              </a:rPr>
              <a:t>bj</a:t>
            </a:r>
            <a:r>
              <a:rPr lang="en-US" dirty="0">
                <a:solidFill>
                  <a:schemeClr val="tx1"/>
                </a:solidFill>
              </a:rPr>
              <a:t> is given by </a:t>
            </a:r>
            <a:r>
              <a:rPr lang="en-US" dirty="0" err="1">
                <a:solidFill>
                  <a:schemeClr val="tx1"/>
                </a:solidFill>
              </a:rPr>
              <a:t>sqrt</a:t>
            </a:r>
            <a:r>
              <a:rPr lang="en-US" dirty="0">
                <a:solidFill>
                  <a:schemeClr val="tx1"/>
                </a:solidFill>
              </a:rPr>
              <a:t>(a^2 + b^2).</a:t>
            </a:r>
          </a:p>
          <a:p>
            <a:pPr marL="0" indent="0">
              <a:buNone/>
            </a:pPr>
            <a:r>
              <a:rPr lang="en-US" dirty="0">
                <a:solidFill>
                  <a:schemeClr val="tx1"/>
                </a:solidFill>
              </a:rPr>
              <a:t>Example:</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r>
              <a:rPr lang="en-US" dirty="0">
                <a:solidFill>
                  <a:schemeClr val="tx1"/>
                </a:solidFill>
              </a:rPr>
              <a:t># Creating an array with complex numbers</a:t>
            </a:r>
          </a:p>
          <a:p>
            <a:pPr marL="0" indent="0">
              <a:buNone/>
            </a:pPr>
            <a:r>
              <a:rPr lang="en-US" dirty="0" err="1">
                <a:solidFill>
                  <a:schemeClr val="tx1"/>
                </a:solidFill>
              </a:rPr>
              <a:t>complex_arr</a:t>
            </a:r>
            <a:r>
              <a:rPr lang="en-US" dirty="0">
                <a:solidFill>
                  <a:schemeClr val="tx1"/>
                </a:solidFill>
              </a:rPr>
              <a:t> = </a:t>
            </a:r>
            <a:r>
              <a:rPr lang="en-US" dirty="0" err="1">
                <a:solidFill>
                  <a:schemeClr val="tx1"/>
                </a:solidFill>
              </a:rPr>
              <a:t>np.array</a:t>
            </a:r>
            <a:r>
              <a:rPr lang="en-US" dirty="0">
                <a:solidFill>
                  <a:schemeClr val="tx1"/>
                </a:solidFill>
              </a:rPr>
              <a:t>([1 + 2j, -3 - 4j, 5 + 12j])</a:t>
            </a:r>
          </a:p>
          <a:p>
            <a:pPr marL="0" indent="0">
              <a:buNone/>
            </a:pPr>
            <a:r>
              <a:rPr lang="en-US" dirty="0">
                <a:solidFill>
                  <a:schemeClr val="tx1"/>
                </a:solidFill>
              </a:rPr>
              <a:t># Computing the absolute values (magnitudes) of the complex numbers</a:t>
            </a:r>
          </a:p>
          <a:p>
            <a:pPr marL="0" indent="0">
              <a:buNone/>
            </a:pPr>
            <a:r>
              <a:rPr lang="en-US" dirty="0" err="1">
                <a:solidFill>
                  <a:schemeClr val="tx1"/>
                </a:solidFill>
              </a:rPr>
              <a:t>abs_complex_arr</a:t>
            </a:r>
            <a:r>
              <a:rPr lang="en-US" dirty="0">
                <a:solidFill>
                  <a:schemeClr val="tx1"/>
                </a:solidFill>
              </a:rPr>
              <a:t> = </a:t>
            </a:r>
            <a:r>
              <a:rPr lang="en-US" dirty="0" err="1">
                <a:solidFill>
                  <a:schemeClr val="tx1"/>
                </a:solidFill>
              </a:rPr>
              <a:t>np.absolute</a:t>
            </a:r>
            <a:r>
              <a:rPr lang="en-US" dirty="0">
                <a:solidFill>
                  <a:schemeClr val="tx1"/>
                </a:solidFill>
              </a:rPr>
              <a:t>(</a:t>
            </a:r>
            <a:r>
              <a:rPr lang="en-US" dirty="0" err="1">
                <a:solidFill>
                  <a:schemeClr val="tx1"/>
                </a:solidFill>
              </a:rPr>
              <a:t>complex_arr</a:t>
            </a:r>
            <a:r>
              <a:rPr lang="en-US" dirty="0">
                <a:solidFill>
                  <a:schemeClr val="tx1"/>
                </a:solidFill>
              </a:rPr>
              <a:t>)</a:t>
            </a:r>
          </a:p>
          <a:p>
            <a:pPr marL="0" indent="0">
              <a:buNone/>
            </a:pPr>
            <a:r>
              <a:rPr lang="en-US" dirty="0">
                <a:solidFill>
                  <a:schemeClr val="tx1"/>
                </a:solidFill>
              </a:rPr>
              <a:t>print(</a:t>
            </a:r>
            <a:r>
              <a:rPr lang="en-US" dirty="0" err="1">
                <a:solidFill>
                  <a:schemeClr val="tx1"/>
                </a:solidFill>
              </a:rPr>
              <a:t>abs_complex_arr</a:t>
            </a:r>
            <a:r>
              <a:rPr lang="en-US" dirty="0">
                <a:solidFill>
                  <a:schemeClr val="tx1"/>
                </a:solidFill>
              </a:rPr>
              <a:t>)</a:t>
            </a:r>
          </a:p>
          <a:p>
            <a:pPr marL="0" indent="0">
              <a:buNone/>
            </a:pPr>
            <a:r>
              <a:rPr lang="en-US" dirty="0">
                <a:solidFill>
                  <a:schemeClr val="tx1"/>
                </a:solidFill>
              </a:rPr>
              <a:t>Output: [ 2.23606798  5.          13.        ]</a:t>
            </a:r>
          </a:p>
          <a:p>
            <a:pPr marL="0" indent="0">
              <a:buNone/>
            </a:pPr>
            <a:endParaRPr lang="en-US" dirty="0"/>
          </a:p>
        </p:txBody>
      </p:sp>
    </p:spTree>
    <p:extLst>
      <p:ext uri="{BB962C8B-B14F-4D97-AF65-F5344CB8AC3E}">
        <p14:creationId xmlns:p14="http://schemas.microsoft.com/office/powerpoint/2010/main" val="16750776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28" y="244739"/>
            <a:ext cx="10886545" cy="838729"/>
          </a:xfrm>
        </p:spPr>
        <p:txBody>
          <a:bodyPr/>
          <a:lstStyle/>
          <a:p>
            <a:pPr>
              <a:defRPr/>
            </a:pPr>
            <a:r>
              <a:rPr lang="en-US" dirty="0"/>
              <a:t>Computation on NumPy Arrays: </a:t>
            </a:r>
            <a:r>
              <a:rPr lang="en-US" dirty="0" err="1"/>
              <a:t>UFunc</a:t>
            </a:r>
            <a:r>
              <a:rPr lang="en-US" dirty="0"/>
              <a:t> – 3. Trigonometric </a:t>
            </a:r>
            <a:endParaRPr lang="en-IN" dirty="0"/>
          </a:p>
        </p:txBody>
      </p:sp>
      <p:sp>
        <p:nvSpPr>
          <p:cNvPr id="4" name="Text Placeholder 3"/>
          <p:cNvSpPr>
            <a:spLocks noGrp="1"/>
          </p:cNvSpPr>
          <p:nvPr>
            <p:ph type="body" sz="quarter" idx="17"/>
          </p:nvPr>
        </p:nvSpPr>
        <p:spPr>
          <a:xfrm>
            <a:off x="381000" y="1083468"/>
            <a:ext cx="11115601" cy="5010948"/>
          </a:xfrm>
        </p:spPr>
        <p:txBody>
          <a:bodyPr/>
          <a:lstStyle/>
          <a:p>
            <a:pPr marL="0" indent="0" algn="just">
              <a:buNone/>
            </a:pPr>
            <a:r>
              <a:rPr lang="en-US" dirty="0">
                <a:solidFill>
                  <a:schemeClr val="tx1"/>
                </a:solidFill>
              </a:rPr>
              <a:t>Trigonometric functions are also available as universal functions (</a:t>
            </a:r>
            <a:r>
              <a:rPr lang="en-US" dirty="0" err="1">
                <a:solidFill>
                  <a:schemeClr val="tx1"/>
                </a:solidFill>
              </a:rPr>
              <a:t>ufuncs</a:t>
            </a:r>
            <a:r>
              <a:rPr lang="en-US" dirty="0">
                <a:solidFill>
                  <a:schemeClr val="tx1"/>
                </a:solidFill>
              </a:rPr>
              <a:t>) in </a:t>
            </a:r>
            <a:r>
              <a:rPr lang="en-US" dirty="0" err="1">
                <a:solidFill>
                  <a:schemeClr val="tx1"/>
                </a:solidFill>
              </a:rPr>
              <a:t>NumPy</a:t>
            </a:r>
            <a:r>
              <a:rPr lang="en-US" dirty="0">
                <a:solidFill>
                  <a:schemeClr val="tx1"/>
                </a:solidFill>
              </a:rPr>
              <a:t>. They enable you to perform trigonometric operations element-wise on arrays. Here's how you can use some of the trigonometric </a:t>
            </a:r>
            <a:r>
              <a:rPr lang="en-US" dirty="0" err="1">
                <a:solidFill>
                  <a:schemeClr val="tx1"/>
                </a:solidFill>
              </a:rPr>
              <a:t>ufuncs</a:t>
            </a:r>
            <a:r>
              <a:rPr lang="en-US" dirty="0">
                <a:solidFill>
                  <a:schemeClr val="tx1"/>
                </a:solidFill>
              </a:rPr>
              <a:t> available in </a:t>
            </a:r>
            <a:r>
              <a:rPr lang="en-US" dirty="0" err="1">
                <a:solidFill>
                  <a:schemeClr val="tx1"/>
                </a:solidFill>
              </a:rPr>
              <a:t>NumPy</a:t>
            </a:r>
            <a:r>
              <a:rPr lang="en-US" dirty="0">
                <a:solidFill>
                  <a:schemeClr val="tx1"/>
                </a:solidFill>
              </a:rPr>
              <a:t>.</a:t>
            </a:r>
          </a:p>
          <a:p>
            <a:pPr marL="0" indent="0" algn="just">
              <a:buNone/>
            </a:pPr>
            <a:r>
              <a:rPr lang="en-US" b="1" dirty="0">
                <a:solidFill>
                  <a:schemeClr val="tx1"/>
                </a:solidFill>
              </a:rPr>
              <a:t>Trigonometric functions: </a:t>
            </a:r>
            <a:r>
              <a:rPr lang="en-US" dirty="0" err="1">
                <a:solidFill>
                  <a:schemeClr val="tx1"/>
                </a:solidFill>
              </a:rPr>
              <a:t>NumPy</a:t>
            </a:r>
            <a:r>
              <a:rPr lang="en-US" dirty="0">
                <a:solidFill>
                  <a:schemeClr val="tx1"/>
                </a:solidFill>
              </a:rPr>
              <a:t> provides a large number of useful </a:t>
            </a:r>
            <a:r>
              <a:rPr lang="en-US" dirty="0" err="1">
                <a:solidFill>
                  <a:schemeClr val="tx1"/>
                </a:solidFill>
              </a:rPr>
              <a:t>ufuncs</a:t>
            </a:r>
            <a:r>
              <a:rPr lang="en-US" dirty="0">
                <a:solidFill>
                  <a:schemeClr val="tx1"/>
                </a:solidFill>
              </a:rPr>
              <a:t> and the most useful for the data scientist are the trigonometric functions. </a:t>
            </a:r>
          </a:p>
          <a:p>
            <a:pPr marL="0" indent="0">
              <a:buNone/>
            </a:pPr>
            <a:r>
              <a:rPr lang="en-US" dirty="0">
                <a:solidFill>
                  <a:schemeClr val="tx1"/>
                </a:solidFill>
              </a:rPr>
              <a:t>Example:</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r>
              <a:rPr lang="en-US" dirty="0">
                <a:solidFill>
                  <a:schemeClr val="tx1"/>
                </a:solidFill>
              </a:rPr>
              <a:t># Array for demonstration</a:t>
            </a:r>
          </a:p>
          <a:p>
            <a:pPr marL="0" indent="0">
              <a:buNone/>
            </a:pPr>
            <a:r>
              <a:rPr lang="en-US" dirty="0" err="1">
                <a:solidFill>
                  <a:schemeClr val="tx1"/>
                </a:solidFill>
              </a:rPr>
              <a:t>angles_degrees</a:t>
            </a:r>
            <a:r>
              <a:rPr lang="en-US" dirty="0">
                <a:solidFill>
                  <a:schemeClr val="tx1"/>
                </a:solidFill>
              </a:rPr>
              <a:t> = </a:t>
            </a:r>
            <a:r>
              <a:rPr lang="en-US" dirty="0" err="1">
                <a:solidFill>
                  <a:schemeClr val="tx1"/>
                </a:solidFill>
              </a:rPr>
              <a:t>np.array</a:t>
            </a:r>
            <a:r>
              <a:rPr lang="en-US" dirty="0">
                <a:solidFill>
                  <a:schemeClr val="tx1"/>
                </a:solidFill>
              </a:rPr>
              <a:t>([0, 30, 45, 60, 90])</a:t>
            </a:r>
          </a:p>
          <a:p>
            <a:pPr marL="0" indent="0">
              <a:buNone/>
            </a:pPr>
            <a:endParaRPr lang="en-US" dirty="0">
              <a:solidFill>
                <a:schemeClr val="tx1"/>
              </a:solidFill>
            </a:endParaRPr>
          </a:p>
        </p:txBody>
      </p:sp>
    </p:spTree>
    <p:extLst>
      <p:ext uri="{BB962C8B-B14F-4D97-AF65-F5344CB8AC3E}">
        <p14:creationId xmlns:p14="http://schemas.microsoft.com/office/powerpoint/2010/main" val="1307814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82</a:t>
            </a:fld>
            <a:endParaRPr lang="en-NZ" dirty="0"/>
          </a:p>
        </p:txBody>
      </p:sp>
      <p:sp>
        <p:nvSpPr>
          <p:cNvPr id="3" name="Title 2"/>
          <p:cNvSpPr>
            <a:spLocks noGrp="1"/>
          </p:cNvSpPr>
          <p:nvPr>
            <p:ph type="title"/>
          </p:nvPr>
        </p:nvSpPr>
        <p:spPr>
          <a:xfrm>
            <a:off x="683594" y="76200"/>
            <a:ext cx="8372400" cy="366214"/>
          </a:xfrm>
        </p:spPr>
        <p:txBody>
          <a:bodyPr/>
          <a:lstStyle/>
          <a:p>
            <a:r>
              <a:rPr lang="en-US" dirty="0" err="1"/>
              <a:t>UFunc</a:t>
            </a:r>
            <a:r>
              <a:rPr lang="en-US" dirty="0"/>
              <a:t> – 3. Trigonometric contd..</a:t>
            </a:r>
          </a:p>
        </p:txBody>
      </p:sp>
      <p:sp>
        <p:nvSpPr>
          <p:cNvPr id="4" name="Text Placeholder 3"/>
          <p:cNvSpPr>
            <a:spLocks noGrp="1"/>
          </p:cNvSpPr>
          <p:nvPr>
            <p:ph type="body" sz="quarter" idx="17"/>
          </p:nvPr>
        </p:nvSpPr>
        <p:spPr>
          <a:xfrm>
            <a:off x="711498" y="442414"/>
            <a:ext cx="11430000" cy="5484816"/>
          </a:xfrm>
        </p:spPr>
        <p:txBody>
          <a:bodyPr/>
          <a:lstStyle/>
          <a:p>
            <a:pPr marL="0" indent="0">
              <a:buNone/>
            </a:pPr>
            <a:r>
              <a:rPr lang="en-US" sz="1600" b="1" dirty="0">
                <a:solidFill>
                  <a:schemeClr val="tx1"/>
                </a:solidFill>
              </a:rPr>
              <a:t># Convert degrees to radians for trigonometric functions(The value of 180° is equal to π radians. To convert any given angle from the measure of degrees to radians, the value has to be multiplied by π/180, (1Deg × </a:t>
            </a:r>
            <a:r>
              <a:rPr lang="el-GR" sz="1600" b="1" dirty="0">
                <a:solidFill>
                  <a:schemeClr val="tx1"/>
                </a:solidFill>
              </a:rPr>
              <a:t>π/180 = 0.01745</a:t>
            </a:r>
            <a:r>
              <a:rPr lang="en-US" sz="1600" b="1" dirty="0">
                <a:solidFill>
                  <a:schemeClr val="tx1"/>
                </a:solidFill>
              </a:rPr>
              <a:t>Rad)</a:t>
            </a:r>
          </a:p>
          <a:p>
            <a:pPr marL="0" indent="0">
              <a:buNone/>
            </a:pPr>
            <a:r>
              <a:rPr lang="en-US" dirty="0" err="1">
                <a:solidFill>
                  <a:schemeClr val="tx1"/>
                </a:solidFill>
              </a:rPr>
              <a:t>angles_radians</a:t>
            </a:r>
            <a:r>
              <a:rPr lang="en-US" dirty="0">
                <a:solidFill>
                  <a:schemeClr val="tx1"/>
                </a:solidFill>
              </a:rPr>
              <a:t> = </a:t>
            </a:r>
            <a:r>
              <a:rPr lang="en-US" dirty="0" err="1">
                <a:solidFill>
                  <a:schemeClr val="tx1"/>
                </a:solidFill>
              </a:rPr>
              <a:t>np.radians</a:t>
            </a:r>
            <a:r>
              <a:rPr lang="en-US" dirty="0">
                <a:solidFill>
                  <a:schemeClr val="tx1"/>
                </a:solidFill>
              </a:rPr>
              <a:t>(</a:t>
            </a:r>
            <a:r>
              <a:rPr lang="en-US" dirty="0" err="1">
                <a:solidFill>
                  <a:schemeClr val="tx1"/>
                </a:solidFill>
              </a:rPr>
              <a:t>angles_degrees</a:t>
            </a:r>
            <a:r>
              <a:rPr lang="en-US" dirty="0">
                <a:solidFill>
                  <a:schemeClr val="tx1"/>
                </a:solidFill>
              </a:rPr>
              <a:t>)</a:t>
            </a:r>
          </a:p>
          <a:p>
            <a:pPr marL="0" indent="0">
              <a:buNone/>
            </a:pPr>
            <a:r>
              <a:rPr lang="en-US" dirty="0">
                <a:solidFill>
                  <a:schemeClr val="tx1"/>
                </a:solidFill>
              </a:rPr>
              <a:t># Trigonometric functions</a:t>
            </a:r>
          </a:p>
          <a:p>
            <a:pPr marL="0" indent="0">
              <a:buNone/>
            </a:pPr>
            <a:r>
              <a:rPr lang="en-US" dirty="0" err="1">
                <a:solidFill>
                  <a:schemeClr val="tx1"/>
                </a:solidFill>
              </a:rPr>
              <a:t>sin_values</a:t>
            </a:r>
            <a:r>
              <a:rPr lang="en-US" dirty="0">
                <a:solidFill>
                  <a:schemeClr val="tx1"/>
                </a:solidFill>
              </a:rPr>
              <a:t> = </a:t>
            </a:r>
            <a:r>
              <a:rPr lang="en-US" dirty="0" err="1">
                <a:solidFill>
                  <a:schemeClr val="tx1"/>
                </a:solidFill>
              </a:rPr>
              <a:t>np.sin</a:t>
            </a:r>
            <a:r>
              <a:rPr lang="en-US" dirty="0">
                <a:solidFill>
                  <a:schemeClr val="tx1"/>
                </a:solidFill>
              </a:rPr>
              <a:t>(</a:t>
            </a:r>
            <a:r>
              <a:rPr lang="en-US" dirty="0" err="1">
                <a:solidFill>
                  <a:schemeClr val="tx1"/>
                </a:solidFill>
              </a:rPr>
              <a:t>angles_radians</a:t>
            </a:r>
            <a:r>
              <a:rPr lang="en-US" dirty="0">
                <a:solidFill>
                  <a:schemeClr val="tx1"/>
                </a:solidFill>
              </a:rPr>
              <a:t>)</a:t>
            </a:r>
          </a:p>
          <a:p>
            <a:pPr marL="0" indent="0">
              <a:buNone/>
            </a:pPr>
            <a:r>
              <a:rPr lang="en-US" dirty="0" err="1">
                <a:solidFill>
                  <a:schemeClr val="tx1"/>
                </a:solidFill>
              </a:rPr>
              <a:t>cos_values</a:t>
            </a:r>
            <a:r>
              <a:rPr lang="en-US" dirty="0">
                <a:solidFill>
                  <a:schemeClr val="tx1"/>
                </a:solidFill>
              </a:rPr>
              <a:t> = </a:t>
            </a:r>
            <a:r>
              <a:rPr lang="en-US" dirty="0" err="1">
                <a:solidFill>
                  <a:schemeClr val="tx1"/>
                </a:solidFill>
              </a:rPr>
              <a:t>np.cos</a:t>
            </a:r>
            <a:r>
              <a:rPr lang="en-US" dirty="0">
                <a:solidFill>
                  <a:schemeClr val="tx1"/>
                </a:solidFill>
              </a:rPr>
              <a:t>(</a:t>
            </a:r>
            <a:r>
              <a:rPr lang="en-US" dirty="0" err="1">
                <a:solidFill>
                  <a:schemeClr val="tx1"/>
                </a:solidFill>
              </a:rPr>
              <a:t>angles_radians</a:t>
            </a:r>
            <a:r>
              <a:rPr lang="en-US" dirty="0">
                <a:solidFill>
                  <a:schemeClr val="tx1"/>
                </a:solidFill>
              </a:rPr>
              <a:t>)</a:t>
            </a:r>
          </a:p>
          <a:p>
            <a:pPr marL="0" indent="0">
              <a:buNone/>
            </a:pPr>
            <a:r>
              <a:rPr lang="en-US" dirty="0" err="1">
                <a:solidFill>
                  <a:schemeClr val="tx1"/>
                </a:solidFill>
              </a:rPr>
              <a:t>tan_values</a:t>
            </a:r>
            <a:r>
              <a:rPr lang="en-US" dirty="0">
                <a:solidFill>
                  <a:schemeClr val="tx1"/>
                </a:solidFill>
              </a:rPr>
              <a:t> = </a:t>
            </a:r>
            <a:r>
              <a:rPr lang="en-US" dirty="0" err="1">
                <a:solidFill>
                  <a:schemeClr val="tx1"/>
                </a:solidFill>
              </a:rPr>
              <a:t>np.tan</a:t>
            </a:r>
            <a:r>
              <a:rPr lang="en-US" dirty="0">
                <a:solidFill>
                  <a:schemeClr val="tx1"/>
                </a:solidFill>
              </a:rPr>
              <a:t>(</a:t>
            </a:r>
            <a:r>
              <a:rPr lang="en-US" dirty="0" err="1">
                <a:solidFill>
                  <a:schemeClr val="tx1"/>
                </a:solidFill>
              </a:rPr>
              <a:t>angles_radians</a:t>
            </a:r>
            <a:r>
              <a:rPr lang="en-US" dirty="0">
                <a:solidFill>
                  <a:schemeClr val="tx1"/>
                </a:solidFill>
              </a:rPr>
              <a:t>)</a:t>
            </a:r>
          </a:p>
          <a:p>
            <a:pPr marL="0" indent="0">
              <a:buNone/>
            </a:pPr>
            <a:r>
              <a:rPr lang="en-US" dirty="0">
                <a:solidFill>
                  <a:schemeClr val="tx1"/>
                </a:solidFill>
              </a:rPr>
              <a:t># Print results</a:t>
            </a:r>
          </a:p>
          <a:p>
            <a:pPr marL="0" indent="0">
              <a:buNone/>
            </a:pPr>
            <a:r>
              <a:rPr lang="en-US" dirty="0">
                <a:solidFill>
                  <a:schemeClr val="tx1"/>
                </a:solidFill>
              </a:rPr>
              <a:t>print("Angles (degrees):", </a:t>
            </a:r>
            <a:r>
              <a:rPr lang="en-US" dirty="0" err="1">
                <a:solidFill>
                  <a:schemeClr val="tx1"/>
                </a:solidFill>
              </a:rPr>
              <a:t>angles_degrees</a:t>
            </a:r>
            <a:r>
              <a:rPr lang="en-US" dirty="0">
                <a:solidFill>
                  <a:schemeClr val="tx1"/>
                </a:solidFill>
              </a:rPr>
              <a:t>)</a:t>
            </a:r>
          </a:p>
          <a:p>
            <a:pPr marL="0" indent="0">
              <a:buNone/>
            </a:pPr>
            <a:r>
              <a:rPr lang="en-US" dirty="0">
                <a:solidFill>
                  <a:schemeClr val="tx1"/>
                </a:solidFill>
              </a:rPr>
              <a:t>print("Sine values:", </a:t>
            </a:r>
            <a:r>
              <a:rPr lang="en-US" dirty="0" err="1">
                <a:solidFill>
                  <a:schemeClr val="tx1"/>
                </a:solidFill>
              </a:rPr>
              <a:t>sin_values</a:t>
            </a:r>
            <a:r>
              <a:rPr lang="en-US" dirty="0">
                <a:solidFill>
                  <a:schemeClr val="tx1"/>
                </a:solidFill>
              </a:rPr>
              <a:t>)</a:t>
            </a:r>
          </a:p>
          <a:p>
            <a:pPr marL="0" indent="0">
              <a:buNone/>
            </a:pPr>
            <a:r>
              <a:rPr lang="en-US" dirty="0">
                <a:solidFill>
                  <a:schemeClr val="tx1"/>
                </a:solidFill>
              </a:rPr>
              <a:t>print("Cosine values:", </a:t>
            </a:r>
            <a:r>
              <a:rPr lang="en-US" dirty="0" err="1">
                <a:solidFill>
                  <a:schemeClr val="tx1"/>
                </a:solidFill>
              </a:rPr>
              <a:t>cos_values</a:t>
            </a:r>
            <a:r>
              <a:rPr lang="en-US" dirty="0">
                <a:solidFill>
                  <a:schemeClr val="tx1"/>
                </a:solidFill>
              </a:rPr>
              <a:t>)</a:t>
            </a:r>
          </a:p>
          <a:p>
            <a:pPr marL="0" indent="0">
              <a:buNone/>
            </a:pPr>
            <a:r>
              <a:rPr lang="en-US" dirty="0">
                <a:solidFill>
                  <a:schemeClr val="tx1"/>
                </a:solidFill>
              </a:rPr>
              <a:t>print("Tangent values:", </a:t>
            </a:r>
            <a:r>
              <a:rPr lang="en-US" dirty="0" err="1">
                <a:solidFill>
                  <a:schemeClr val="tx1"/>
                </a:solidFill>
              </a:rPr>
              <a:t>tan_values</a:t>
            </a:r>
            <a:r>
              <a:rPr lang="en-US" dirty="0">
                <a:solidFill>
                  <a:schemeClr val="tx1"/>
                </a:solidFill>
              </a:rPr>
              <a:t>)</a:t>
            </a:r>
          </a:p>
          <a:p>
            <a:pPr marL="0" indent="0">
              <a:buNone/>
            </a:pPr>
            <a:endParaRPr lang="en-US" dirty="0">
              <a:solidFill>
                <a:schemeClr val="tx1"/>
              </a:solidFill>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94161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83</a:t>
            </a:fld>
            <a:endParaRPr lang="en-NZ" dirty="0"/>
          </a:p>
        </p:txBody>
      </p:sp>
      <p:sp>
        <p:nvSpPr>
          <p:cNvPr id="3" name="Title 2"/>
          <p:cNvSpPr>
            <a:spLocks noGrp="1"/>
          </p:cNvSpPr>
          <p:nvPr>
            <p:ph type="title"/>
          </p:nvPr>
        </p:nvSpPr>
        <p:spPr>
          <a:xfrm>
            <a:off x="695400" y="395786"/>
            <a:ext cx="8677200" cy="838202"/>
          </a:xfrm>
        </p:spPr>
        <p:txBody>
          <a:bodyPr/>
          <a:lstStyle/>
          <a:p>
            <a:r>
              <a:rPr lang="en-US" dirty="0" err="1"/>
              <a:t>UFunc</a:t>
            </a:r>
            <a:r>
              <a:rPr lang="en-US" dirty="0"/>
              <a:t> – 3. Trigonometric contd..</a:t>
            </a:r>
          </a:p>
        </p:txBody>
      </p:sp>
      <p:sp>
        <p:nvSpPr>
          <p:cNvPr id="4" name="Text Placeholder 3"/>
          <p:cNvSpPr>
            <a:spLocks noGrp="1"/>
          </p:cNvSpPr>
          <p:nvPr>
            <p:ph type="body" sz="quarter" idx="17"/>
          </p:nvPr>
        </p:nvSpPr>
        <p:spPr>
          <a:xfrm>
            <a:off x="695400" y="1774447"/>
            <a:ext cx="10801201" cy="4320480"/>
          </a:xfrm>
        </p:spPr>
        <p:txBody>
          <a:bodyPr/>
          <a:lstStyle/>
          <a:p>
            <a:pPr marL="0" indent="0">
              <a:buNone/>
            </a:pPr>
            <a:r>
              <a:rPr lang="en-US" dirty="0">
                <a:solidFill>
                  <a:schemeClr val="tx1"/>
                </a:solidFill>
              </a:rPr>
              <a:t>Output:</a:t>
            </a:r>
          </a:p>
          <a:p>
            <a:pPr marL="0" indent="0">
              <a:buNone/>
            </a:pPr>
            <a:r>
              <a:rPr lang="en-US" dirty="0">
                <a:solidFill>
                  <a:schemeClr val="tx1"/>
                </a:solidFill>
              </a:rPr>
              <a:t>Angles (degrees): [ 0 30 45 60 90]</a:t>
            </a:r>
          </a:p>
          <a:p>
            <a:pPr marL="0" indent="0">
              <a:buNone/>
            </a:pPr>
            <a:r>
              <a:rPr lang="en-US" dirty="0">
                <a:solidFill>
                  <a:schemeClr val="tx1"/>
                </a:solidFill>
              </a:rPr>
              <a:t>Sine values: [0.         0.5        0.70710678    0.8660254    1.        ]</a:t>
            </a:r>
          </a:p>
          <a:p>
            <a:pPr marL="0" indent="0">
              <a:buNone/>
            </a:pPr>
            <a:r>
              <a:rPr lang="en-US" dirty="0">
                <a:solidFill>
                  <a:schemeClr val="tx1"/>
                </a:solidFill>
              </a:rPr>
              <a:t>Cosine values: [1.00000000e+00   8.66025404e-01   7.07106781e-01 5.00000000e-01    6.12323400e-17]</a:t>
            </a:r>
          </a:p>
          <a:p>
            <a:pPr marL="0" indent="0">
              <a:buNone/>
            </a:pPr>
            <a:r>
              <a:rPr lang="en-US" dirty="0">
                <a:solidFill>
                  <a:schemeClr val="tx1"/>
                </a:solidFill>
              </a:rPr>
              <a:t>Tangent values: [0.00000000e+00    5.77350269e-01   1.00000000e+00 1.73205081e+00    1.63312394e+16]</a:t>
            </a:r>
          </a:p>
          <a:p>
            <a:pPr marL="0" indent="0">
              <a:buNone/>
            </a:pPr>
            <a:endParaRPr lang="en-US" dirty="0"/>
          </a:p>
        </p:txBody>
      </p:sp>
    </p:spTree>
    <p:extLst>
      <p:ext uri="{BB962C8B-B14F-4D97-AF65-F5344CB8AC3E}">
        <p14:creationId xmlns:p14="http://schemas.microsoft.com/office/powerpoint/2010/main" val="2582999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Placeholder 2"/>
          <p:cNvSpPr>
            <a:spLocks noGrp="1"/>
          </p:cNvSpPr>
          <p:nvPr>
            <p:ph type="body" sz="quarter" idx="17"/>
          </p:nvPr>
        </p:nvSpPr>
        <p:spPr bwMode="auto">
          <a:xfrm>
            <a:off x="695855" y="1371600"/>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sz="2800" b="1" dirty="0">
                <a:solidFill>
                  <a:schemeClr val="tx1"/>
                </a:solidFill>
              </a:rPr>
              <a:t>Inverse trigonometric functions as given below: </a:t>
            </a:r>
          </a:p>
          <a:p>
            <a:pPr marL="0" indent="0" algn="just">
              <a:spcBef>
                <a:spcPct val="0"/>
              </a:spcBef>
              <a:spcAft>
                <a:spcPts val="1396"/>
              </a:spcAft>
              <a:buNone/>
            </a:pPr>
            <a:r>
              <a:rPr lang="en-US" altLang="en-US" sz="2800" dirty="0">
                <a:solidFill>
                  <a:schemeClr val="tx1"/>
                </a:solidFill>
                <a:latin typeface="Roboto Medium"/>
                <a:ea typeface="Roboto Medium"/>
                <a:cs typeface="Calibri" panose="020F0502020204030204" pitchFamily="34" charset="0"/>
              </a:rPr>
              <a:t> </a:t>
            </a:r>
            <a:r>
              <a:rPr lang="en-US" altLang="en-US" sz="2800" dirty="0" err="1">
                <a:solidFill>
                  <a:schemeClr val="tx1"/>
                </a:solidFill>
                <a:latin typeface="Roboto Medium"/>
                <a:ea typeface="Roboto Medium"/>
                <a:cs typeface="Calibri" panose="020F0502020204030204" pitchFamily="34" charset="0"/>
              </a:rPr>
              <a:t>NumPy</a:t>
            </a:r>
            <a:r>
              <a:rPr lang="en-US" altLang="en-US" sz="2800" dirty="0">
                <a:solidFill>
                  <a:schemeClr val="tx1"/>
                </a:solidFill>
                <a:latin typeface="Roboto Medium"/>
                <a:ea typeface="Roboto Medium"/>
                <a:cs typeface="Calibri" panose="020F0502020204030204" pitchFamily="34" charset="0"/>
              </a:rPr>
              <a:t> provides inverse trigonometric functions, which enable you to compute the arcsine, arccosine, and arctangent of values, returning angles in radians. Here's how you can use these functions:</a:t>
            </a:r>
          </a:p>
          <a:p>
            <a:pPr marL="0" indent="0" algn="just">
              <a:spcBef>
                <a:spcPct val="0"/>
              </a:spcBef>
              <a:spcAft>
                <a:spcPts val="1396"/>
              </a:spcAft>
              <a:buNone/>
            </a:pPr>
            <a:endParaRPr lang="en-IN" altLang="en-US" sz="2800" dirty="0">
              <a:solidFill>
                <a:schemeClr val="tx1"/>
              </a:solidFill>
              <a:latin typeface="Roboto Medium"/>
              <a:ea typeface="Roboto Medium"/>
              <a:cs typeface="Calibri" panose="020F0502020204030204" pitchFamily="34" charset="0"/>
            </a:endParaRPr>
          </a:p>
        </p:txBody>
      </p:sp>
      <p:sp>
        <p:nvSpPr>
          <p:cNvPr id="6" name="Title 1"/>
          <p:cNvSpPr>
            <a:spLocks noGrp="1"/>
          </p:cNvSpPr>
          <p:nvPr>
            <p:ph type="title"/>
          </p:nvPr>
        </p:nvSpPr>
        <p:spPr>
          <a:xfrm>
            <a:off x="195528" y="244739"/>
            <a:ext cx="10886545" cy="838729"/>
          </a:xfrm>
        </p:spPr>
        <p:txBody>
          <a:bodyPr/>
          <a:lstStyle/>
          <a:p>
            <a:pPr>
              <a:defRPr/>
            </a:pPr>
            <a:r>
              <a:rPr lang="en-US" dirty="0"/>
              <a:t>Computation on NumPy Arrays: </a:t>
            </a:r>
            <a:r>
              <a:rPr lang="en-US" dirty="0" err="1"/>
              <a:t>UFunc</a:t>
            </a:r>
            <a:r>
              <a:rPr lang="en-US" dirty="0"/>
              <a:t> – 3. Trigonometric </a:t>
            </a:r>
            <a:endParaRPr lang="en-IN" dirty="0"/>
          </a:p>
        </p:txBody>
      </p:sp>
    </p:spTree>
    <p:extLst>
      <p:ext uri="{BB962C8B-B14F-4D97-AF65-F5344CB8AC3E}">
        <p14:creationId xmlns:p14="http://schemas.microsoft.com/office/powerpoint/2010/main" val="32375354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85</a:t>
            </a:fld>
            <a:endParaRPr lang="en-NZ" dirty="0"/>
          </a:p>
        </p:txBody>
      </p:sp>
      <p:sp>
        <p:nvSpPr>
          <p:cNvPr id="3" name="Title 2"/>
          <p:cNvSpPr>
            <a:spLocks noGrp="1"/>
          </p:cNvSpPr>
          <p:nvPr>
            <p:ph type="title"/>
          </p:nvPr>
        </p:nvSpPr>
        <p:spPr>
          <a:xfrm>
            <a:off x="533400" y="152400"/>
            <a:ext cx="8677200" cy="290014"/>
          </a:xfrm>
        </p:spPr>
        <p:txBody>
          <a:bodyPr/>
          <a:lstStyle/>
          <a:p>
            <a:r>
              <a:rPr lang="en-US" dirty="0" err="1"/>
              <a:t>UFunc</a:t>
            </a:r>
            <a:r>
              <a:rPr lang="en-US" dirty="0"/>
              <a:t> – 3. Trigonometric contd..</a:t>
            </a:r>
          </a:p>
        </p:txBody>
      </p:sp>
      <p:sp>
        <p:nvSpPr>
          <p:cNvPr id="4" name="Text Placeholder 3"/>
          <p:cNvSpPr>
            <a:spLocks noGrp="1"/>
          </p:cNvSpPr>
          <p:nvPr>
            <p:ph type="body" sz="quarter" idx="17"/>
          </p:nvPr>
        </p:nvSpPr>
        <p:spPr>
          <a:xfrm>
            <a:off x="685800" y="609600"/>
            <a:ext cx="10810801" cy="5484816"/>
          </a:xfrm>
        </p:spPr>
        <p:txBody>
          <a:bodyPr/>
          <a:lstStyle/>
          <a:p>
            <a:pPr marL="0" indent="0">
              <a:buNone/>
            </a:pPr>
            <a:r>
              <a:rPr lang="en-US" dirty="0">
                <a:solidFill>
                  <a:schemeClr val="tx1"/>
                </a:solidFill>
              </a:rPr>
              <a:t>Example: </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1"/>
                </a:solidFill>
              </a:rPr>
              <a:t># Values for demonstration</a:t>
            </a:r>
          </a:p>
          <a:p>
            <a:pPr marL="0" indent="0">
              <a:buNone/>
            </a:pPr>
            <a:r>
              <a:rPr lang="en-US" dirty="0">
                <a:solidFill>
                  <a:schemeClr val="tx1"/>
                </a:solidFill>
              </a:rPr>
              <a:t>values = </a:t>
            </a:r>
            <a:r>
              <a:rPr lang="en-US" dirty="0" err="1">
                <a:solidFill>
                  <a:schemeClr val="tx1"/>
                </a:solidFill>
              </a:rPr>
              <a:t>np.array</a:t>
            </a:r>
            <a:r>
              <a:rPr lang="en-US" dirty="0">
                <a:solidFill>
                  <a:schemeClr val="tx1"/>
                </a:solidFill>
              </a:rPr>
              <a:t>([0, 0.5, 1])</a:t>
            </a:r>
          </a:p>
          <a:p>
            <a:pPr marL="0" indent="0">
              <a:buNone/>
            </a:pPr>
            <a:endParaRPr lang="en-US" dirty="0">
              <a:solidFill>
                <a:schemeClr val="tx1"/>
              </a:solidFill>
            </a:endParaRPr>
          </a:p>
          <a:p>
            <a:pPr marL="0" indent="0">
              <a:buNone/>
            </a:pPr>
            <a:r>
              <a:rPr lang="en-US" dirty="0">
                <a:solidFill>
                  <a:schemeClr val="tx1"/>
                </a:solidFill>
              </a:rPr>
              <a:t># Compute inverse trigonometric functions</a:t>
            </a:r>
          </a:p>
          <a:p>
            <a:pPr marL="0" indent="0">
              <a:buNone/>
            </a:pPr>
            <a:r>
              <a:rPr lang="en-US" dirty="0" err="1">
                <a:solidFill>
                  <a:schemeClr val="tx1"/>
                </a:solidFill>
              </a:rPr>
              <a:t>arcsin_values</a:t>
            </a:r>
            <a:r>
              <a:rPr lang="en-US" dirty="0">
                <a:solidFill>
                  <a:schemeClr val="tx1"/>
                </a:solidFill>
              </a:rPr>
              <a:t> = </a:t>
            </a:r>
            <a:r>
              <a:rPr lang="en-US" dirty="0" err="1">
                <a:solidFill>
                  <a:schemeClr val="tx1"/>
                </a:solidFill>
              </a:rPr>
              <a:t>np.arcsin</a:t>
            </a:r>
            <a:r>
              <a:rPr lang="en-US" dirty="0">
                <a:solidFill>
                  <a:schemeClr val="tx1"/>
                </a:solidFill>
              </a:rPr>
              <a:t>(values)</a:t>
            </a:r>
          </a:p>
          <a:p>
            <a:pPr marL="0" indent="0">
              <a:buNone/>
            </a:pPr>
            <a:r>
              <a:rPr lang="en-US" dirty="0" err="1">
                <a:solidFill>
                  <a:schemeClr val="tx1"/>
                </a:solidFill>
              </a:rPr>
              <a:t>arccos_values</a:t>
            </a:r>
            <a:r>
              <a:rPr lang="en-US" dirty="0">
                <a:solidFill>
                  <a:schemeClr val="tx1"/>
                </a:solidFill>
              </a:rPr>
              <a:t> = </a:t>
            </a:r>
            <a:r>
              <a:rPr lang="en-US" dirty="0" err="1">
                <a:solidFill>
                  <a:schemeClr val="tx1"/>
                </a:solidFill>
              </a:rPr>
              <a:t>np.arccos</a:t>
            </a:r>
            <a:r>
              <a:rPr lang="en-US" dirty="0">
                <a:solidFill>
                  <a:schemeClr val="tx1"/>
                </a:solidFill>
              </a:rPr>
              <a:t>(values)</a:t>
            </a:r>
          </a:p>
          <a:p>
            <a:pPr marL="0" indent="0">
              <a:buNone/>
            </a:pPr>
            <a:r>
              <a:rPr lang="en-US" dirty="0" err="1">
                <a:solidFill>
                  <a:schemeClr val="tx1"/>
                </a:solidFill>
              </a:rPr>
              <a:t>arctan_values</a:t>
            </a:r>
            <a:r>
              <a:rPr lang="en-US" dirty="0">
                <a:solidFill>
                  <a:schemeClr val="tx1"/>
                </a:solidFill>
              </a:rPr>
              <a:t> = </a:t>
            </a:r>
            <a:r>
              <a:rPr lang="en-US" dirty="0" err="1">
                <a:solidFill>
                  <a:schemeClr val="tx1"/>
                </a:solidFill>
              </a:rPr>
              <a:t>np.arctan</a:t>
            </a:r>
            <a:r>
              <a:rPr lang="en-US" dirty="0">
                <a:solidFill>
                  <a:schemeClr val="tx1"/>
                </a:solidFill>
              </a:rPr>
              <a:t>(values)</a:t>
            </a:r>
          </a:p>
          <a:p>
            <a:pPr marL="0" indent="0">
              <a:buNone/>
            </a:pPr>
            <a:endParaRPr lang="en-US" dirty="0"/>
          </a:p>
        </p:txBody>
      </p:sp>
    </p:spTree>
    <p:extLst>
      <p:ext uri="{BB962C8B-B14F-4D97-AF65-F5344CB8AC3E}">
        <p14:creationId xmlns:p14="http://schemas.microsoft.com/office/powerpoint/2010/main" val="3870177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86</a:t>
            </a:fld>
            <a:endParaRPr lang="en-NZ" dirty="0"/>
          </a:p>
        </p:txBody>
      </p:sp>
      <p:sp>
        <p:nvSpPr>
          <p:cNvPr id="3" name="Title 2"/>
          <p:cNvSpPr>
            <a:spLocks noGrp="1"/>
          </p:cNvSpPr>
          <p:nvPr>
            <p:ph type="title"/>
          </p:nvPr>
        </p:nvSpPr>
        <p:spPr>
          <a:xfrm>
            <a:off x="533400" y="152400"/>
            <a:ext cx="8677200" cy="290014"/>
          </a:xfrm>
        </p:spPr>
        <p:txBody>
          <a:bodyPr/>
          <a:lstStyle/>
          <a:p>
            <a:r>
              <a:rPr lang="en-US" dirty="0" err="1"/>
              <a:t>UFunc</a:t>
            </a:r>
            <a:r>
              <a:rPr lang="en-US" dirty="0"/>
              <a:t> – 3. Trigonometric contd..</a:t>
            </a:r>
          </a:p>
        </p:txBody>
      </p:sp>
      <p:sp>
        <p:nvSpPr>
          <p:cNvPr id="4" name="Text Placeholder 3"/>
          <p:cNvSpPr>
            <a:spLocks noGrp="1"/>
          </p:cNvSpPr>
          <p:nvPr>
            <p:ph type="body" sz="quarter" idx="17"/>
          </p:nvPr>
        </p:nvSpPr>
        <p:spPr>
          <a:xfrm>
            <a:off x="685800" y="609600"/>
            <a:ext cx="10810801" cy="5484816"/>
          </a:xfrm>
        </p:spPr>
        <p:txBody>
          <a:bodyPr/>
          <a:lstStyle/>
          <a:p>
            <a:pPr marL="0" indent="0">
              <a:buNone/>
            </a:pPr>
            <a:r>
              <a:rPr lang="en-US" dirty="0">
                <a:solidFill>
                  <a:schemeClr val="tx1"/>
                </a:solidFill>
              </a:rPr>
              <a:t># Convert angles from radians to degrees for easier interpretation</a:t>
            </a:r>
          </a:p>
          <a:p>
            <a:pPr marL="0" indent="0">
              <a:buNone/>
            </a:pPr>
            <a:r>
              <a:rPr lang="en-US" dirty="0" err="1">
                <a:solidFill>
                  <a:schemeClr val="tx1"/>
                </a:solidFill>
              </a:rPr>
              <a:t>arcsin_degrees</a:t>
            </a:r>
            <a:r>
              <a:rPr lang="en-US" dirty="0">
                <a:solidFill>
                  <a:schemeClr val="tx1"/>
                </a:solidFill>
              </a:rPr>
              <a:t> = </a:t>
            </a:r>
            <a:r>
              <a:rPr lang="en-US" dirty="0" err="1">
                <a:solidFill>
                  <a:schemeClr val="tx1"/>
                </a:solidFill>
              </a:rPr>
              <a:t>np.degrees</a:t>
            </a:r>
            <a:r>
              <a:rPr lang="en-US" dirty="0">
                <a:solidFill>
                  <a:schemeClr val="tx1"/>
                </a:solidFill>
              </a:rPr>
              <a:t>(</a:t>
            </a:r>
            <a:r>
              <a:rPr lang="en-US" dirty="0" err="1">
                <a:solidFill>
                  <a:schemeClr val="tx1"/>
                </a:solidFill>
              </a:rPr>
              <a:t>arcsin_values</a:t>
            </a:r>
            <a:r>
              <a:rPr lang="en-US" dirty="0">
                <a:solidFill>
                  <a:schemeClr val="tx1"/>
                </a:solidFill>
              </a:rPr>
              <a:t>)</a:t>
            </a:r>
          </a:p>
          <a:p>
            <a:pPr marL="0" indent="0">
              <a:buNone/>
            </a:pPr>
            <a:r>
              <a:rPr lang="en-US" dirty="0" err="1">
                <a:solidFill>
                  <a:schemeClr val="tx1"/>
                </a:solidFill>
              </a:rPr>
              <a:t>arccos_degrees</a:t>
            </a:r>
            <a:r>
              <a:rPr lang="en-US" dirty="0">
                <a:solidFill>
                  <a:schemeClr val="tx1"/>
                </a:solidFill>
              </a:rPr>
              <a:t> = </a:t>
            </a:r>
            <a:r>
              <a:rPr lang="en-US" dirty="0" err="1">
                <a:solidFill>
                  <a:schemeClr val="tx1"/>
                </a:solidFill>
              </a:rPr>
              <a:t>np.degrees</a:t>
            </a:r>
            <a:r>
              <a:rPr lang="en-US" dirty="0">
                <a:solidFill>
                  <a:schemeClr val="tx1"/>
                </a:solidFill>
              </a:rPr>
              <a:t>(</a:t>
            </a:r>
            <a:r>
              <a:rPr lang="en-US" dirty="0" err="1">
                <a:solidFill>
                  <a:schemeClr val="tx1"/>
                </a:solidFill>
              </a:rPr>
              <a:t>arccos_values</a:t>
            </a:r>
            <a:r>
              <a:rPr lang="en-US" dirty="0">
                <a:solidFill>
                  <a:schemeClr val="tx1"/>
                </a:solidFill>
              </a:rPr>
              <a:t>)</a:t>
            </a:r>
          </a:p>
          <a:p>
            <a:pPr marL="0" indent="0">
              <a:buNone/>
            </a:pPr>
            <a:r>
              <a:rPr lang="en-US" dirty="0" err="1">
                <a:solidFill>
                  <a:schemeClr val="tx1"/>
                </a:solidFill>
              </a:rPr>
              <a:t>arctan_degrees</a:t>
            </a:r>
            <a:r>
              <a:rPr lang="en-US" dirty="0">
                <a:solidFill>
                  <a:schemeClr val="tx1"/>
                </a:solidFill>
              </a:rPr>
              <a:t> = </a:t>
            </a:r>
            <a:r>
              <a:rPr lang="en-US" dirty="0" err="1">
                <a:solidFill>
                  <a:schemeClr val="tx1"/>
                </a:solidFill>
              </a:rPr>
              <a:t>np.degrees</a:t>
            </a:r>
            <a:r>
              <a:rPr lang="en-US" dirty="0">
                <a:solidFill>
                  <a:schemeClr val="tx1"/>
                </a:solidFill>
              </a:rPr>
              <a:t>(</a:t>
            </a:r>
            <a:r>
              <a:rPr lang="en-US" dirty="0" err="1">
                <a:solidFill>
                  <a:schemeClr val="tx1"/>
                </a:solidFill>
              </a:rPr>
              <a:t>arctan_values</a:t>
            </a:r>
            <a:r>
              <a:rPr lang="en-US" dirty="0">
                <a:solidFill>
                  <a:schemeClr val="tx1"/>
                </a:solidFill>
              </a:rPr>
              <a:t>)</a:t>
            </a:r>
          </a:p>
          <a:p>
            <a:pPr marL="0" indent="0">
              <a:buNone/>
            </a:pPr>
            <a:r>
              <a:rPr lang="en-US" dirty="0">
                <a:solidFill>
                  <a:schemeClr val="tx1"/>
                </a:solidFill>
              </a:rPr>
              <a:t># Print results</a:t>
            </a:r>
          </a:p>
          <a:p>
            <a:pPr marL="0" indent="0">
              <a:buNone/>
            </a:pPr>
            <a:r>
              <a:rPr lang="en-US" dirty="0">
                <a:solidFill>
                  <a:schemeClr val="tx1"/>
                </a:solidFill>
              </a:rPr>
              <a:t>print("Values:", values)</a:t>
            </a:r>
          </a:p>
          <a:p>
            <a:pPr marL="0" indent="0">
              <a:buNone/>
            </a:pPr>
            <a:r>
              <a:rPr lang="en-US" dirty="0">
                <a:solidFill>
                  <a:schemeClr val="tx1"/>
                </a:solidFill>
              </a:rPr>
              <a:t>print("Arcsine (radians):", </a:t>
            </a:r>
            <a:r>
              <a:rPr lang="en-US" dirty="0" err="1">
                <a:solidFill>
                  <a:schemeClr val="tx1"/>
                </a:solidFill>
              </a:rPr>
              <a:t>arcsin_values</a:t>
            </a:r>
            <a:r>
              <a:rPr lang="en-US" dirty="0">
                <a:solidFill>
                  <a:schemeClr val="tx1"/>
                </a:solidFill>
              </a:rPr>
              <a:t>)</a:t>
            </a:r>
          </a:p>
          <a:p>
            <a:pPr marL="0" indent="0">
              <a:buNone/>
            </a:pPr>
            <a:r>
              <a:rPr lang="en-US" dirty="0">
                <a:solidFill>
                  <a:schemeClr val="tx1"/>
                </a:solidFill>
              </a:rPr>
              <a:t>print("Arcsine (degrees):", </a:t>
            </a:r>
            <a:r>
              <a:rPr lang="en-US" dirty="0" err="1">
                <a:solidFill>
                  <a:schemeClr val="tx1"/>
                </a:solidFill>
              </a:rPr>
              <a:t>arcsin_degrees</a:t>
            </a:r>
            <a:r>
              <a:rPr lang="en-US" dirty="0">
                <a:solidFill>
                  <a:schemeClr val="tx1"/>
                </a:solidFill>
              </a:rPr>
              <a:t>)</a:t>
            </a:r>
          </a:p>
          <a:p>
            <a:pPr marL="0" indent="0">
              <a:buNone/>
            </a:pPr>
            <a:r>
              <a:rPr lang="en-US" dirty="0">
                <a:solidFill>
                  <a:schemeClr val="tx1"/>
                </a:solidFill>
              </a:rPr>
              <a:t>print("Arccosine (radians):", </a:t>
            </a:r>
            <a:r>
              <a:rPr lang="en-US" dirty="0" err="1">
                <a:solidFill>
                  <a:schemeClr val="tx1"/>
                </a:solidFill>
              </a:rPr>
              <a:t>arccos_values</a:t>
            </a:r>
            <a:r>
              <a:rPr lang="en-US" dirty="0">
                <a:solidFill>
                  <a:schemeClr val="tx1"/>
                </a:solidFill>
              </a:rPr>
              <a:t>)</a:t>
            </a:r>
          </a:p>
          <a:p>
            <a:pPr marL="0" indent="0">
              <a:buNone/>
            </a:pPr>
            <a:r>
              <a:rPr lang="en-US" dirty="0">
                <a:solidFill>
                  <a:schemeClr val="tx1"/>
                </a:solidFill>
              </a:rPr>
              <a:t>print("Arccosine (degrees):", </a:t>
            </a:r>
            <a:r>
              <a:rPr lang="en-US" dirty="0" err="1">
                <a:solidFill>
                  <a:schemeClr val="tx1"/>
                </a:solidFill>
              </a:rPr>
              <a:t>arccos_degrees</a:t>
            </a:r>
            <a:r>
              <a:rPr lang="en-US" dirty="0">
                <a:solidFill>
                  <a:schemeClr val="tx1"/>
                </a:solidFill>
              </a:rPr>
              <a:t>)</a:t>
            </a:r>
          </a:p>
          <a:p>
            <a:pPr marL="0" indent="0">
              <a:buNone/>
            </a:pPr>
            <a:r>
              <a:rPr lang="en-US" dirty="0">
                <a:solidFill>
                  <a:schemeClr val="tx1"/>
                </a:solidFill>
              </a:rPr>
              <a:t>print("Arctangent (radians):", </a:t>
            </a:r>
            <a:r>
              <a:rPr lang="en-US" dirty="0" err="1">
                <a:solidFill>
                  <a:schemeClr val="tx1"/>
                </a:solidFill>
              </a:rPr>
              <a:t>arctan_values</a:t>
            </a:r>
            <a:r>
              <a:rPr lang="en-US" dirty="0">
                <a:solidFill>
                  <a:schemeClr val="tx1"/>
                </a:solidFill>
              </a:rPr>
              <a:t>)</a:t>
            </a:r>
          </a:p>
          <a:p>
            <a:pPr marL="0" indent="0">
              <a:buNone/>
            </a:pPr>
            <a:r>
              <a:rPr lang="en-US" dirty="0">
                <a:solidFill>
                  <a:schemeClr val="tx1"/>
                </a:solidFill>
              </a:rPr>
              <a:t>print("Arctangent (degrees):", </a:t>
            </a:r>
            <a:r>
              <a:rPr lang="en-US" dirty="0" err="1">
                <a:solidFill>
                  <a:schemeClr val="tx1"/>
                </a:solidFill>
              </a:rPr>
              <a:t>arctan_degrees</a:t>
            </a:r>
            <a:r>
              <a:rPr lang="en-US" dirty="0">
                <a:solidFill>
                  <a:schemeClr val="tx1"/>
                </a:solidFill>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11245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87</a:t>
            </a:fld>
            <a:endParaRPr lang="en-NZ" dirty="0"/>
          </a:p>
        </p:txBody>
      </p:sp>
      <p:sp>
        <p:nvSpPr>
          <p:cNvPr id="3" name="Title 2"/>
          <p:cNvSpPr>
            <a:spLocks noGrp="1"/>
          </p:cNvSpPr>
          <p:nvPr>
            <p:ph type="title"/>
          </p:nvPr>
        </p:nvSpPr>
        <p:spPr>
          <a:xfrm>
            <a:off x="533400" y="152400"/>
            <a:ext cx="8677200" cy="290014"/>
          </a:xfrm>
        </p:spPr>
        <p:txBody>
          <a:bodyPr/>
          <a:lstStyle/>
          <a:p>
            <a:r>
              <a:rPr lang="en-US" dirty="0" err="1"/>
              <a:t>UFunc</a:t>
            </a:r>
            <a:r>
              <a:rPr lang="en-US" dirty="0"/>
              <a:t> – 3. Trigonometric contd..</a:t>
            </a:r>
          </a:p>
        </p:txBody>
      </p:sp>
      <p:sp>
        <p:nvSpPr>
          <p:cNvPr id="4" name="Text Placeholder 3"/>
          <p:cNvSpPr>
            <a:spLocks noGrp="1"/>
          </p:cNvSpPr>
          <p:nvPr>
            <p:ph type="body" sz="quarter" idx="17"/>
          </p:nvPr>
        </p:nvSpPr>
        <p:spPr>
          <a:xfrm>
            <a:off x="685800" y="609600"/>
            <a:ext cx="10810801" cy="5484816"/>
          </a:xfrm>
        </p:spPr>
        <p:txBody>
          <a:bodyPr/>
          <a:lstStyle/>
          <a:p>
            <a:pPr marL="0" indent="0">
              <a:buNone/>
            </a:pPr>
            <a:r>
              <a:rPr lang="en-US" dirty="0">
                <a:solidFill>
                  <a:schemeClr val="tx1"/>
                </a:solidFill>
              </a:rPr>
              <a:t>Output:</a:t>
            </a:r>
          </a:p>
          <a:p>
            <a:pPr marL="0" indent="0">
              <a:buNone/>
            </a:pPr>
            <a:r>
              <a:rPr lang="en-US" dirty="0">
                <a:solidFill>
                  <a:schemeClr val="tx1"/>
                </a:solidFill>
              </a:rPr>
              <a:t>Values: [0.  0.5 1. ]</a:t>
            </a:r>
          </a:p>
          <a:p>
            <a:pPr marL="0" indent="0">
              <a:buNone/>
            </a:pPr>
            <a:r>
              <a:rPr lang="en-US" dirty="0">
                <a:solidFill>
                  <a:schemeClr val="tx1"/>
                </a:solidFill>
              </a:rPr>
              <a:t>Arcsine (radians): [0.         0.52359878 1.57079633]</a:t>
            </a:r>
          </a:p>
          <a:p>
            <a:pPr marL="0" indent="0">
              <a:buNone/>
            </a:pPr>
            <a:r>
              <a:rPr lang="en-US" dirty="0">
                <a:solidFill>
                  <a:schemeClr val="tx1"/>
                </a:solidFill>
              </a:rPr>
              <a:t>Arcsine (degrees): [ 0. 30. 90.]</a:t>
            </a:r>
          </a:p>
          <a:p>
            <a:pPr marL="0" indent="0">
              <a:buNone/>
            </a:pPr>
            <a:r>
              <a:rPr lang="en-US" dirty="0">
                <a:solidFill>
                  <a:schemeClr val="tx1"/>
                </a:solidFill>
              </a:rPr>
              <a:t>Arccosine (radians): [1.57079633 1.04719755 0.        ]</a:t>
            </a:r>
          </a:p>
          <a:p>
            <a:pPr marL="0" indent="0">
              <a:buNone/>
            </a:pPr>
            <a:r>
              <a:rPr lang="en-US" dirty="0">
                <a:solidFill>
                  <a:schemeClr val="tx1"/>
                </a:solidFill>
              </a:rPr>
              <a:t>Arccosine (degrees): [90. 60.  0.]</a:t>
            </a:r>
          </a:p>
          <a:p>
            <a:pPr marL="0" indent="0">
              <a:buNone/>
            </a:pPr>
            <a:r>
              <a:rPr lang="en-US" dirty="0">
                <a:solidFill>
                  <a:schemeClr val="tx1"/>
                </a:solidFill>
              </a:rPr>
              <a:t>Arctangent (radians): [0.         0.46364761 0.78539816]</a:t>
            </a:r>
          </a:p>
          <a:p>
            <a:pPr marL="0" indent="0">
              <a:buNone/>
            </a:pPr>
            <a:r>
              <a:rPr lang="en-US" dirty="0">
                <a:solidFill>
                  <a:schemeClr val="tx1"/>
                </a:solidFill>
              </a:rPr>
              <a:t>Arctangent (degrees): [ 0. 26. 45.]</a:t>
            </a:r>
          </a:p>
          <a:p>
            <a:pPr marL="0" indent="0">
              <a:buNone/>
            </a:pPr>
            <a:endParaRPr lang="en-US" dirty="0"/>
          </a:p>
        </p:txBody>
      </p:sp>
    </p:spTree>
    <p:extLst>
      <p:ext uri="{BB962C8B-B14F-4D97-AF65-F5344CB8AC3E}">
        <p14:creationId xmlns:p14="http://schemas.microsoft.com/office/powerpoint/2010/main" val="1388321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026"/>
            <a:ext cx="11496145" cy="838729"/>
          </a:xfrm>
        </p:spPr>
        <p:txBody>
          <a:bodyPr/>
          <a:lstStyle/>
          <a:p>
            <a:pPr>
              <a:defRPr/>
            </a:pPr>
            <a:r>
              <a:rPr lang="en-US" dirty="0"/>
              <a:t>Computation on NumPy Arrays: </a:t>
            </a:r>
            <a:r>
              <a:rPr lang="en-US" dirty="0" err="1"/>
              <a:t>UFunc</a:t>
            </a:r>
            <a:r>
              <a:rPr lang="en-US" dirty="0"/>
              <a:t> – 4. Exponents and logarithms</a:t>
            </a:r>
            <a:endParaRPr lang="en-IN" dirty="0"/>
          </a:p>
        </p:txBody>
      </p:sp>
      <p:sp>
        <p:nvSpPr>
          <p:cNvPr id="7" name="Text Placeholder 6"/>
          <p:cNvSpPr>
            <a:spLocks noGrp="1"/>
          </p:cNvSpPr>
          <p:nvPr>
            <p:ph type="body" sz="quarter" idx="17"/>
          </p:nvPr>
        </p:nvSpPr>
        <p:spPr>
          <a:xfrm>
            <a:off x="381000" y="903755"/>
            <a:ext cx="10801201" cy="4320480"/>
          </a:xfrm>
        </p:spPr>
        <p:txBody>
          <a:bodyPr/>
          <a:lstStyle/>
          <a:p>
            <a:pPr marL="0" indent="0" algn="just">
              <a:buNone/>
            </a:pPr>
            <a:r>
              <a:rPr lang="en-US" b="1" dirty="0">
                <a:solidFill>
                  <a:schemeClr val="tx1"/>
                </a:solidFill>
              </a:rPr>
              <a:t>Exponents: </a:t>
            </a:r>
            <a:r>
              <a:rPr lang="en-US" dirty="0">
                <a:solidFill>
                  <a:schemeClr val="tx1"/>
                </a:solidFill>
              </a:rPr>
              <a:t>The common type of operation available in a </a:t>
            </a:r>
            <a:r>
              <a:rPr lang="en-US" dirty="0" err="1">
                <a:solidFill>
                  <a:schemeClr val="tx1"/>
                </a:solidFill>
              </a:rPr>
              <a:t>NumPy</a:t>
            </a:r>
            <a:r>
              <a:rPr lang="en-US" dirty="0">
                <a:solidFill>
                  <a:schemeClr val="tx1"/>
                </a:solidFill>
              </a:rPr>
              <a:t> </a:t>
            </a:r>
            <a:r>
              <a:rPr lang="en-US" dirty="0" err="1">
                <a:solidFill>
                  <a:schemeClr val="tx1"/>
                </a:solidFill>
              </a:rPr>
              <a:t>ufunc</a:t>
            </a:r>
            <a:r>
              <a:rPr lang="en-US" dirty="0">
                <a:solidFill>
                  <a:schemeClr val="tx1"/>
                </a:solidFill>
              </a:rPr>
              <a:t> are the exponentials</a:t>
            </a:r>
          </a:p>
          <a:p>
            <a:pPr marL="0" indent="0" algn="just">
              <a:buNone/>
            </a:pPr>
            <a:r>
              <a:rPr lang="en-US" b="1" dirty="0">
                <a:solidFill>
                  <a:schemeClr val="tx1"/>
                </a:solidFill>
              </a:rPr>
              <a:t>Logarithms: </a:t>
            </a:r>
            <a:r>
              <a:rPr lang="en-US" dirty="0">
                <a:solidFill>
                  <a:schemeClr val="tx1"/>
                </a:solidFill>
              </a:rPr>
              <a:t>The inverse of the exponentials is the logarithms, are also available as natural logarithm; base-2 logarithm or the base-10 logarithm</a:t>
            </a:r>
          </a:p>
          <a:p>
            <a:pPr marL="0" indent="0" algn="just">
              <a:buNone/>
            </a:pPr>
            <a:r>
              <a:rPr lang="en-US" dirty="0">
                <a:solidFill>
                  <a:schemeClr val="tx1"/>
                </a:solidFill>
              </a:rPr>
              <a:t>Exponential Functions:</a:t>
            </a:r>
          </a:p>
          <a:p>
            <a:pPr marL="0" indent="0" algn="just">
              <a:buNone/>
            </a:pPr>
            <a:endParaRPr lang="en-US" dirty="0">
              <a:solidFill>
                <a:schemeClr val="tx1"/>
              </a:solidFill>
            </a:endParaRPr>
          </a:p>
          <a:p>
            <a:pPr marL="0" indent="0" algn="just">
              <a:buNone/>
            </a:pPr>
            <a:r>
              <a:rPr lang="en-US" dirty="0" err="1">
                <a:solidFill>
                  <a:schemeClr val="tx1"/>
                </a:solidFill>
              </a:rPr>
              <a:t>np.exp</a:t>
            </a:r>
            <a:r>
              <a:rPr lang="en-US" dirty="0">
                <a:solidFill>
                  <a:schemeClr val="tx1"/>
                </a:solidFill>
              </a:rPr>
              <a:t>(x): Compute the exponential of each element in the array x.</a:t>
            </a:r>
          </a:p>
          <a:p>
            <a:pPr marL="0" indent="0" algn="just">
              <a:buNone/>
            </a:pPr>
            <a:r>
              <a:rPr lang="en-US" dirty="0">
                <a:solidFill>
                  <a:schemeClr val="tx1"/>
                </a:solidFill>
              </a:rPr>
              <a:t>np.exp2(x): Compute 2 raised to the power of each element in the array x.</a:t>
            </a:r>
          </a:p>
          <a:p>
            <a:pPr marL="0" indent="0" algn="just">
              <a:buNone/>
            </a:pPr>
            <a:r>
              <a:rPr lang="en-US" dirty="0">
                <a:solidFill>
                  <a:schemeClr val="tx1"/>
                </a:solidFill>
              </a:rPr>
              <a:t>np.expm1(x): Compute </a:t>
            </a:r>
            <a:r>
              <a:rPr lang="en-US" dirty="0" err="1">
                <a:solidFill>
                  <a:schemeClr val="tx1"/>
                </a:solidFill>
              </a:rPr>
              <a:t>exp</a:t>
            </a:r>
            <a:r>
              <a:rPr lang="en-US" dirty="0">
                <a:solidFill>
                  <a:schemeClr val="tx1"/>
                </a:solidFill>
              </a:rPr>
              <a:t>(x) - 1 [e</a:t>
            </a:r>
            <a:r>
              <a:rPr lang="en-US" baseline="30000" dirty="0">
                <a:solidFill>
                  <a:schemeClr val="tx1"/>
                </a:solidFill>
              </a:rPr>
              <a:t>x</a:t>
            </a:r>
            <a:r>
              <a:rPr lang="en-US" dirty="0">
                <a:solidFill>
                  <a:schemeClr val="tx1"/>
                </a:solidFill>
              </a:rPr>
              <a:t> - 1]for each element in the array x. </a:t>
            </a:r>
          </a:p>
        </p:txBody>
      </p:sp>
    </p:spTree>
    <p:extLst>
      <p:ext uri="{BB962C8B-B14F-4D97-AF65-F5344CB8AC3E}">
        <p14:creationId xmlns:p14="http://schemas.microsoft.com/office/powerpoint/2010/main" val="2750963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89</a:t>
            </a:fld>
            <a:endParaRPr lang="en-NZ" dirty="0"/>
          </a:p>
        </p:txBody>
      </p:sp>
      <p:sp>
        <p:nvSpPr>
          <p:cNvPr id="4" name="Text Placeholder 3"/>
          <p:cNvSpPr>
            <a:spLocks noGrp="1"/>
          </p:cNvSpPr>
          <p:nvPr>
            <p:ph type="body" sz="quarter" idx="17"/>
          </p:nvPr>
        </p:nvSpPr>
        <p:spPr>
          <a:xfrm>
            <a:off x="457200" y="304800"/>
            <a:ext cx="11039401" cy="5789616"/>
          </a:xfrm>
        </p:spPr>
        <p:txBody>
          <a:bodyPr/>
          <a:lstStyle/>
          <a:p>
            <a:pPr marL="0" indent="0">
              <a:buNone/>
            </a:pPr>
            <a:r>
              <a:rPr lang="en-US" dirty="0">
                <a:solidFill>
                  <a:schemeClr val="tx1"/>
                </a:solidFill>
              </a:rPr>
              <a:t>Exponential values of natural numbers from 1 to 10</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r>
              <a:rPr lang="en-US" dirty="0">
                <a:solidFill>
                  <a:schemeClr val="tx1"/>
                </a:solidFill>
              </a:rPr>
              <a:t>for </a:t>
            </a:r>
            <a:r>
              <a:rPr lang="en-US" dirty="0" err="1">
                <a:solidFill>
                  <a:schemeClr val="tx1"/>
                </a:solidFill>
              </a:rPr>
              <a:t>i</a:t>
            </a:r>
            <a:r>
              <a:rPr lang="en-US" dirty="0">
                <a:solidFill>
                  <a:schemeClr val="tx1"/>
                </a:solidFill>
              </a:rPr>
              <a:t> in range(1, 11):</a:t>
            </a:r>
          </a:p>
          <a:p>
            <a:pPr marL="0" indent="0">
              <a:buNone/>
            </a:pPr>
            <a:r>
              <a:rPr lang="en-US" dirty="0">
                <a:solidFill>
                  <a:schemeClr val="tx1"/>
                </a:solidFill>
              </a:rPr>
              <a:t>    print(</a:t>
            </a:r>
            <a:r>
              <a:rPr lang="en-US" dirty="0" err="1">
                <a:solidFill>
                  <a:schemeClr val="tx1"/>
                </a:solidFill>
              </a:rPr>
              <a:t>np.exp</a:t>
            </a:r>
            <a:r>
              <a:rPr lang="en-US" dirty="0">
                <a:solidFill>
                  <a:schemeClr val="tx1"/>
                </a:solidFill>
              </a:rPr>
              <a:t>(</a:t>
            </a:r>
            <a:r>
              <a:rPr lang="en-US" dirty="0" err="1">
                <a:solidFill>
                  <a:schemeClr val="tx1"/>
                </a:solidFill>
              </a:rPr>
              <a:t>i</a:t>
            </a:r>
            <a:r>
              <a:rPr lang="en-US" dirty="0">
                <a:solidFill>
                  <a:schemeClr val="tx1"/>
                </a:solidFill>
              </a:rPr>
              <a:t>))</a:t>
            </a:r>
          </a:p>
          <a:p>
            <a:pPr marL="0" indent="0">
              <a:buNone/>
            </a:pPr>
            <a:endParaRPr lang="en-US" dirty="0"/>
          </a:p>
        </p:txBody>
      </p:sp>
      <p:pic>
        <p:nvPicPr>
          <p:cNvPr id="6" name="Picture 5"/>
          <p:cNvPicPr>
            <a:picLocks noChangeAspect="1"/>
          </p:cNvPicPr>
          <p:nvPr/>
        </p:nvPicPr>
        <p:blipFill>
          <a:blip r:embed="rId2"/>
          <a:stretch>
            <a:fillRect/>
          </a:stretch>
        </p:blipFill>
        <p:spPr>
          <a:xfrm>
            <a:off x="838200" y="2362200"/>
            <a:ext cx="2895600" cy="3469833"/>
          </a:xfrm>
          <a:prstGeom prst="rect">
            <a:avLst/>
          </a:prstGeom>
        </p:spPr>
      </p:pic>
    </p:spTree>
    <p:extLst>
      <p:ext uri="{BB962C8B-B14F-4D97-AF65-F5344CB8AC3E}">
        <p14:creationId xmlns:p14="http://schemas.microsoft.com/office/powerpoint/2010/main" val="2238673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855" y="395553"/>
            <a:ext cx="7241646" cy="838729"/>
          </a:xfrm>
        </p:spPr>
        <p:txBody>
          <a:bodyPr/>
          <a:lstStyle/>
          <a:p>
            <a:pPr>
              <a:defRPr/>
            </a:pPr>
            <a:r>
              <a:rPr lang="en-IN" dirty="0"/>
              <a:t>Array Module  - Append and extend </a:t>
            </a:r>
            <a:r>
              <a:rPr lang="en-IN" altLang="en-US" dirty="0">
                <a:latin typeface="Roboto Medium"/>
                <a:ea typeface="Calibri" panose="020F0502020204030204" pitchFamily="34" charset="0"/>
                <a:cs typeface="Times New Roman" panose="02020603050405020304" pitchFamily="18" charset="0"/>
              </a:rPr>
              <a:t>array</a:t>
            </a:r>
            <a:br>
              <a:rPr lang="en-IN" altLang="en-US" dirty="0">
                <a:latin typeface="Roboto Medium"/>
                <a:ea typeface="Calibri" panose="020F0502020204030204" pitchFamily="34" charset="0"/>
                <a:cs typeface="Times New Roman" panose="02020603050405020304" pitchFamily="18" charset="0"/>
              </a:rPr>
            </a:br>
            <a:endParaRPr lang="en-IN" dirty="0"/>
          </a:p>
        </p:txBody>
      </p:sp>
      <p:sp>
        <p:nvSpPr>
          <p:cNvPr id="47107" name="Text Placeholder 2"/>
          <p:cNvSpPr>
            <a:spLocks noGrp="1"/>
          </p:cNvSpPr>
          <p:nvPr>
            <p:ph type="body" sz="quarter" idx="17"/>
          </p:nvPr>
        </p:nvSpPr>
        <p:spPr bwMode="auto">
          <a:xfrm>
            <a:off x="318824" y="1774032"/>
            <a:ext cx="4320646" cy="3683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numCol="1" anchor="t" anchorCtr="0" compatLnSpc="1">
            <a:prstTxWarp prst="textNoShape">
              <a:avLst/>
            </a:prstTxWarp>
          </a:bodyPr>
          <a:lstStyle/>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import array as </a:t>
            </a:r>
            <a:r>
              <a:rPr lang="en-US" altLang="en-US" dirty="0" err="1">
                <a:solidFill>
                  <a:schemeClr val="tx1"/>
                </a:solidFill>
                <a:latin typeface="Roboto Medium"/>
                <a:ea typeface="Calibri" panose="020F0502020204030204" pitchFamily="34" charset="0"/>
                <a:cs typeface="Times New Roman" panose="02020603050405020304" pitchFamily="18" charset="0"/>
              </a:rPr>
              <a:t>ar</a:t>
            </a:r>
            <a:endParaRPr lang="en-US" altLang="en-US" dirty="0">
              <a:solidFill>
                <a:schemeClr val="tx1"/>
              </a:solidFill>
              <a:latin typeface="Roboto Medium"/>
              <a:ea typeface="Calibri" panose="020F0502020204030204" pitchFamily="34" charset="0"/>
              <a:cs typeface="Times New Roman" panose="02020603050405020304" pitchFamily="18" charset="0"/>
            </a:endParaRP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&gt;&gt;&gt; a=</a:t>
            </a:r>
            <a:r>
              <a:rPr lang="en-US" altLang="en-US" dirty="0" err="1">
                <a:solidFill>
                  <a:schemeClr val="tx1"/>
                </a:solidFill>
                <a:latin typeface="Roboto Medium"/>
                <a:ea typeface="Calibri" panose="020F0502020204030204" pitchFamily="34" charset="0"/>
                <a:cs typeface="Times New Roman" panose="02020603050405020304" pitchFamily="18" charset="0"/>
              </a:rPr>
              <a:t>ar.array</a:t>
            </a:r>
            <a:r>
              <a:rPr lang="en-US" altLang="en-US" dirty="0">
                <a:solidFill>
                  <a:schemeClr val="tx1"/>
                </a:solidFill>
                <a:latin typeface="Roboto Medium"/>
                <a:ea typeface="Calibri" panose="020F0502020204030204" pitchFamily="34" charset="0"/>
                <a:cs typeface="Times New Roman" panose="02020603050405020304" pitchFamily="18" charset="0"/>
              </a:rPr>
              <a:t>('</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',[11,22,33])</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&gt;&gt;&gt; </a:t>
            </a:r>
            <a:r>
              <a:rPr lang="en-US" altLang="en-US" dirty="0" err="1">
                <a:solidFill>
                  <a:schemeClr val="tx1"/>
                </a:solidFill>
                <a:latin typeface="Roboto Medium"/>
                <a:ea typeface="Calibri" panose="020F0502020204030204" pitchFamily="34" charset="0"/>
                <a:cs typeface="Times New Roman" panose="02020603050405020304" pitchFamily="18" charset="0"/>
              </a:rPr>
              <a:t>a.append</a:t>
            </a:r>
            <a:r>
              <a:rPr lang="en-US" altLang="en-US" dirty="0">
                <a:solidFill>
                  <a:schemeClr val="tx1"/>
                </a:solidFill>
                <a:latin typeface="Roboto Medium"/>
                <a:ea typeface="Calibri" panose="020F0502020204030204" pitchFamily="34" charset="0"/>
                <a:cs typeface="Times New Roman" panose="02020603050405020304" pitchFamily="18" charset="0"/>
              </a:rPr>
              <a:t>(55)</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&gt;&gt;&gt; a</a:t>
            </a:r>
          </a:p>
          <a:p>
            <a:pPr marL="0" indent="0">
              <a:spcBef>
                <a:spcPct val="0"/>
              </a:spcBef>
              <a:spcAft>
                <a:spcPts val="1396"/>
              </a:spcAft>
              <a:buNone/>
            </a:pPr>
            <a:r>
              <a:rPr lang="en-US" altLang="en-US" dirty="0">
                <a:solidFill>
                  <a:schemeClr val="tx1"/>
                </a:solidFill>
                <a:latin typeface="Roboto Medium"/>
                <a:ea typeface="Calibri" panose="020F0502020204030204" pitchFamily="34" charset="0"/>
                <a:cs typeface="Times New Roman" panose="02020603050405020304" pitchFamily="18" charset="0"/>
              </a:rPr>
              <a:t>array('</a:t>
            </a:r>
            <a:r>
              <a:rPr lang="en-US" altLang="en-US" dirty="0" err="1">
                <a:solidFill>
                  <a:schemeClr val="tx1"/>
                </a:solidFill>
                <a:latin typeface="Roboto Medium"/>
                <a:ea typeface="Calibri" panose="020F0502020204030204" pitchFamily="34" charset="0"/>
                <a:cs typeface="Times New Roman" panose="02020603050405020304" pitchFamily="18" charset="0"/>
              </a:rPr>
              <a:t>i</a:t>
            </a:r>
            <a:r>
              <a:rPr lang="en-US" altLang="en-US" dirty="0">
                <a:solidFill>
                  <a:schemeClr val="tx1"/>
                </a:solidFill>
                <a:latin typeface="Roboto Medium"/>
                <a:ea typeface="Calibri" panose="020F0502020204030204" pitchFamily="34" charset="0"/>
                <a:cs typeface="Times New Roman" panose="02020603050405020304" pitchFamily="18" charset="0"/>
              </a:rPr>
              <a:t>', [11, 22, 33, 55])</a:t>
            </a:r>
            <a:endParaRPr lang="en-IN" altLang="en-US" dirty="0">
              <a:solidFill>
                <a:schemeClr val="tx1"/>
              </a:solidFill>
              <a:latin typeface="Roboto Medium"/>
              <a:ea typeface="Calibri" panose="020F0502020204030204" pitchFamily="34" charset="0"/>
              <a:cs typeface="Times New Roman" panose="02020603050405020304" pitchFamily="18" charset="0"/>
            </a:endParaRPr>
          </a:p>
        </p:txBody>
      </p:sp>
      <p:sp>
        <p:nvSpPr>
          <p:cNvPr id="47108" name="Text Placeholder 2"/>
          <p:cNvSpPr txBox="1">
            <a:spLocks/>
          </p:cNvSpPr>
          <p:nvPr/>
        </p:nvSpPr>
        <p:spPr bwMode="auto">
          <a:xfrm>
            <a:off x="4738688" y="1774032"/>
            <a:ext cx="7008813" cy="3683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436" tIns="45718" rIns="91436" bIns="45718"/>
          <a:lstStyle>
            <a:lvl1pPr>
              <a:defRPr sz="2600">
                <a:solidFill>
                  <a:schemeClr val="tx1"/>
                </a:solidFill>
                <a:latin typeface="Calibri" panose="020F0502020204030204" pitchFamily="34" charset="0"/>
              </a:defRPr>
            </a:lvl1pPr>
            <a:lvl2pPr marL="839788" indent="-547688">
              <a:defRPr sz="2600">
                <a:solidFill>
                  <a:schemeClr val="tx1"/>
                </a:solidFill>
                <a:latin typeface="Calibri" panose="020F0502020204030204" pitchFamily="34" charset="0"/>
              </a:defRPr>
            </a:lvl2pPr>
            <a:lvl3pPr marL="711200">
              <a:defRPr sz="2600">
                <a:solidFill>
                  <a:schemeClr val="tx1"/>
                </a:solidFill>
                <a:latin typeface="Calibri" panose="020F0502020204030204" pitchFamily="34" charset="0"/>
              </a:defRPr>
            </a:lvl3pPr>
            <a:lvl4pPr marL="1068388">
              <a:defRPr sz="2600">
                <a:solidFill>
                  <a:schemeClr val="tx1"/>
                </a:solidFill>
                <a:latin typeface="Calibri" panose="020F0502020204030204" pitchFamily="34" charset="0"/>
              </a:defRPr>
            </a:lvl4pPr>
            <a:lvl5pPr marL="1311275">
              <a:defRPr sz="2600">
                <a:solidFill>
                  <a:schemeClr val="tx1"/>
                </a:solidFill>
                <a:latin typeface="Calibri" panose="020F0502020204030204" pitchFamily="34" charset="0"/>
              </a:defRPr>
            </a:lvl5pPr>
            <a:lvl6pPr marL="1768475" indent="-782638" eaLnBrk="0" fontAlgn="base" hangingPunct="0">
              <a:spcBef>
                <a:spcPct val="0"/>
              </a:spcBef>
              <a:spcAft>
                <a:spcPct val="0"/>
              </a:spcAft>
              <a:defRPr sz="2600">
                <a:solidFill>
                  <a:schemeClr val="tx1"/>
                </a:solidFill>
                <a:latin typeface="Calibri" panose="020F0502020204030204" pitchFamily="34" charset="0"/>
              </a:defRPr>
            </a:lvl6pPr>
            <a:lvl7pPr marL="2225675" indent="-782638" eaLnBrk="0" fontAlgn="base" hangingPunct="0">
              <a:spcBef>
                <a:spcPct val="0"/>
              </a:spcBef>
              <a:spcAft>
                <a:spcPct val="0"/>
              </a:spcAft>
              <a:defRPr sz="2600">
                <a:solidFill>
                  <a:schemeClr val="tx1"/>
                </a:solidFill>
                <a:latin typeface="Calibri" panose="020F0502020204030204" pitchFamily="34" charset="0"/>
              </a:defRPr>
            </a:lvl7pPr>
            <a:lvl8pPr marL="2682875" indent="-782638" eaLnBrk="0" fontAlgn="base" hangingPunct="0">
              <a:spcBef>
                <a:spcPct val="0"/>
              </a:spcBef>
              <a:spcAft>
                <a:spcPct val="0"/>
              </a:spcAft>
              <a:defRPr sz="2600">
                <a:solidFill>
                  <a:schemeClr val="tx1"/>
                </a:solidFill>
                <a:latin typeface="Calibri" panose="020F0502020204030204" pitchFamily="34" charset="0"/>
              </a:defRPr>
            </a:lvl8pPr>
            <a:lvl9pPr marL="3140075" indent="-782638" eaLnBrk="0" fontAlgn="base" hangingPunct="0">
              <a:spcBef>
                <a:spcPct val="0"/>
              </a:spcBef>
              <a:spcAft>
                <a:spcPct val="0"/>
              </a:spcAft>
              <a:defRPr sz="2600">
                <a:solidFill>
                  <a:schemeClr val="tx1"/>
                </a:solidFill>
                <a:latin typeface="Calibri" panose="020F0502020204030204" pitchFamily="34" charset="0"/>
              </a:defRPr>
            </a:lvl9pPr>
          </a:lstStyle>
          <a:p>
            <a:pPr defTabSz="761970">
              <a:spcAft>
                <a:spcPts val="1396"/>
              </a:spcAft>
            </a:pPr>
            <a:r>
              <a:rPr lang="en-US" altLang="en-US" sz="2417">
                <a:latin typeface="Roboto Medium"/>
                <a:ea typeface="Calibri" panose="020F0502020204030204" pitchFamily="34" charset="0"/>
                <a:cs typeface="Times New Roman" panose="02020603050405020304" pitchFamily="18" charset="0"/>
              </a:rPr>
              <a:t>a.extend([1,11,111])</a:t>
            </a:r>
          </a:p>
          <a:p>
            <a:pPr defTabSz="761970">
              <a:spcAft>
                <a:spcPts val="1396"/>
              </a:spcAft>
            </a:pPr>
            <a:r>
              <a:rPr lang="en-US" altLang="en-US" sz="2417">
                <a:latin typeface="Roboto Medium"/>
                <a:ea typeface="Calibri" panose="020F0502020204030204" pitchFamily="34" charset="0"/>
                <a:cs typeface="Times New Roman" panose="02020603050405020304" pitchFamily="18" charset="0"/>
              </a:rPr>
              <a:t>&gt;&gt;&gt; a</a:t>
            </a:r>
          </a:p>
          <a:p>
            <a:pPr defTabSz="761970">
              <a:spcAft>
                <a:spcPts val="1396"/>
              </a:spcAft>
            </a:pPr>
            <a:r>
              <a:rPr lang="en-US" altLang="en-US" sz="2417">
                <a:latin typeface="Roboto Medium"/>
                <a:ea typeface="Calibri" panose="020F0502020204030204" pitchFamily="34" charset="0"/>
                <a:cs typeface="Times New Roman" panose="02020603050405020304" pitchFamily="18" charset="0"/>
              </a:rPr>
              <a:t>array('i', [11, 22, 33, 55, 1, 11, 111])</a:t>
            </a:r>
            <a:endParaRPr lang="en-IN" altLang="en-US" sz="2417">
              <a:latin typeface="Roboto Medium"/>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7329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90</a:t>
            </a:fld>
            <a:endParaRPr lang="en-NZ" dirty="0"/>
          </a:p>
        </p:txBody>
      </p:sp>
      <p:sp>
        <p:nvSpPr>
          <p:cNvPr id="4" name="Text Placeholder 3"/>
          <p:cNvSpPr>
            <a:spLocks noGrp="1"/>
          </p:cNvSpPr>
          <p:nvPr>
            <p:ph type="body" sz="quarter" idx="17"/>
          </p:nvPr>
        </p:nvSpPr>
        <p:spPr>
          <a:xfrm>
            <a:off x="609600" y="228600"/>
            <a:ext cx="10887001" cy="5865816"/>
          </a:xfrm>
        </p:spPr>
        <p:txBody>
          <a:bodyPr/>
          <a:lstStyle/>
          <a:p>
            <a:pPr marL="0" indent="0" algn="just">
              <a:buNone/>
            </a:pPr>
            <a:r>
              <a:rPr lang="en-US" b="1" dirty="0">
                <a:solidFill>
                  <a:schemeClr val="tx1"/>
                </a:solidFill>
              </a:rPr>
              <a:t>np.exp2(x): </a:t>
            </a:r>
            <a:r>
              <a:rPr lang="en-US" dirty="0">
                <a:solidFill>
                  <a:schemeClr val="tx1"/>
                </a:solidFill>
              </a:rPr>
              <a:t> is a function provided by the </a:t>
            </a:r>
            <a:r>
              <a:rPr lang="en-US" dirty="0" err="1">
                <a:solidFill>
                  <a:schemeClr val="tx1"/>
                </a:solidFill>
              </a:rPr>
              <a:t>NumPy</a:t>
            </a:r>
            <a:r>
              <a:rPr lang="en-US" dirty="0">
                <a:solidFill>
                  <a:schemeClr val="tx1"/>
                </a:solidFill>
              </a:rPr>
              <a:t> library in Python. It calculates 2</a:t>
            </a:r>
            <a:r>
              <a:rPr lang="en-US" baseline="30000" dirty="0">
                <a:solidFill>
                  <a:schemeClr val="tx1"/>
                </a:solidFill>
              </a:rPr>
              <a:t>x</a:t>
            </a:r>
            <a:r>
              <a:rPr lang="en-US" dirty="0">
                <a:solidFill>
                  <a:schemeClr val="tx1"/>
                </a:solidFill>
              </a:rPr>
              <a:t> for each element in the input array x. This function is particularly useful when you want to compute exponentiation with a base of 2. It's similar to </a:t>
            </a:r>
            <a:r>
              <a:rPr lang="en-US" dirty="0" err="1">
                <a:solidFill>
                  <a:schemeClr val="tx1"/>
                </a:solidFill>
              </a:rPr>
              <a:t>np.power</a:t>
            </a:r>
            <a:r>
              <a:rPr lang="en-US" dirty="0">
                <a:solidFill>
                  <a:schemeClr val="tx1"/>
                </a:solidFill>
              </a:rPr>
              <a:t>(2, x), but np.exp2(x) may be more optimized for this specific operation.</a:t>
            </a:r>
          </a:p>
          <a:p>
            <a:pPr marL="0" indent="0" algn="just">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lgn="just">
              <a:buNone/>
            </a:pPr>
            <a:r>
              <a:rPr lang="en-US" dirty="0">
                <a:solidFill>
                  <a:schemeClr val="tx1"/>
                </a:solidFill>
              </a:rPr>
              <a:t>for </a:t>
            </a:r>
            <a:r>
              <a:rPr lang="en-US" dirty="0" err="1">
                <a:solidFill>
                  <a:schemeClr val="tx1"/>
                </a:solidFill>
              </a:rPr>
              <a:t>i</a:t>
            </a:r>
            <a:r>
              <a:rPr lang="en-US" dirty="0">
                <a:solidFill>
                  <a:schemeClr val="tx1"/>
                </a:solidFill>
              </a:rPr>
              <a:t> in range(1, 11):</a:t>
            </a:r>
          </a:p>
          <a:p>
            <a:pPr marL="0" indent="0" algn="just">
              <a:buNone/>
            </a:pPr>
            <a:r>
              <a:rPr lang="en-US" dirty="0">
                <a:solidFill>
                  <a:schemeClr val="tx1"/>
                </a:solidFill>
              </a:rPr>
              <a:t>    result = np.exp2(</a:t>
            </a:r>
            <a:r>
              <a:rPr lang="en-US" dirty="0" err="1">
                <a:solidFill>
                  <a:schemeClr val="tx1"/>
                </a:solidFill>
              </a:rPr>
              <a:t>i</a:t>
            </a:r>
            <a:r>
              <a:rPr lang="en-US" dirty="0">
                <a:solidFill>
                  <a:schemeClr val="tx1"/>
                </a:solidFill>
              </a:rPr>
              <a:t>)</a:t>
            </a:r>
          </a:p>
          <a:p>
            <a:pPr marL="0" indent="0" algn="just">
              <a:buNone/>
            </a:pPr>
            <a:r>
              <a:rPr lang="en-US" dirty="0">
                <a:solidFill>
                  <a:schemeClr val="tx1"/>
                </a:solidFill>
              </a:rPr>
              <a:t>    print(result)</a:t>
            </a:r>
          </a:p>
          <a:p>
            <a:pPr marL="0" indent="0" algn="just">
              <a:buNone/>
            </a:pPr>
            <a:endParaRPr lang="en-US" dirty="0">
              <a:solidFill>
                <a:schemeClr val="tx1"/>
              </a:solidFill>
            </a:endParaRPr>
          </a:p>
        </p:txBody>
      </p:sp>
      <p:pic>
        <p:nvPicPr>
          <p:cNvPr id="6" name="Picture 5"/>
          <p:cNvPicPr>
            <a:picLocks noChangeAspect="1"/>
          </p:cNvPicPr>
          <p:nvPr/>
        </p:nvPicPr>
        <p:blipFill>
          <a:blip r:embed="rId2"/>
          <a:stretch>
            <a:fillRect/>
          </a:stretch>
        </p:blipFill>
        <p:spPr>
          <a:xfrm>
            <a:off x="5791200" y="1600200"/>
            <a:ext cx="2567117" cy="4605252"/>
          </a:xfrm>
          <a:prstGeom prst="rect">
            <a:avLst/>
          </a:prstGeom>
        </p:spPr>
      </p:pic>
    </p:spTree>
    <p:extLst>
      <p:ext uri="{BB962C8B-B14F-4D97-AF65-F5344CB8AC3E}">
        <p14:creationId xmlns:p14="http://schemas.microsoft.com/office/powerpoint/2010/main" val="1632121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91</a:t>
            </a:fld>
            <a:endParaRPr lang="en-NZ" dirty="0"/>
          </a:p>
        </p:txBody>
      </p:sp>
      <p:sp>
        <p:nvSpPr>
          <p:cNvPr id="3" name="Title 2"/>
          <p:cNvSpPr>
            <a:spLocks noGrp="1"/>
          </p:cNvSpPr>
          <p:nvPr>
            <p:ph type="title"/>
          </p:nvPr>
        </p:nvSpPr>
        <p:spPr>
          <a:xfrm>
            <a:off x="695400" y="152400"/>
            <a:ext cx="10671746" cy="366214"/>
          </a:xfrm>
        </p:spPr>
        <p:txBody>
          <a:bodyPr/>
          <a:lstStyle/>
          <a:p>
            <a:r>
              <a:rPr lang="en-US" dirty="0" err="1"/>
              <a:t>UFunc</a:t>
            </a:r>
            <a:r>
              <a:rPr lang="en-US" dirty="0"/>
              <a:t> – 4. Exponents and logarithms contd..</a:t>
            </a:r>
          </a:p>
        </p:txBody>
      </p:sp>
      <p:sp>
        <p:nvSpPr>
          <p:cNvPr id="4" name="Text Placeholder 3"/>
          <p:cNvSpPr>
            <a:spLocks noGrp="1"/>
          </p:cNvSpPr>
          <p:nvPr>
            <p:ph type="body" sz="quarter" idx="17"/>
          </p:nvPr>
        </p:nvSpPr>
        <p:spPr/>
        <p:txBody>
          <a:bodyPr/>
          <a:lstStyle/>
          <a:p>
            <a:pPr marL="0" indent="0" algn="just">
              <a:buNone/>
            </a:pPr>
            <a:r>
              <a:rPr lang="en-US" dirty="0">
                <a:solidFill>
                  <a:schemeClr val="tx1"/>
                </a:solidFill>
              </a:rPr>
              <a:t>Logarithmic Functions:</a:t>
            </a:r>
          </a:p>
          <a:p>
            <a:pPr marL="0" indent="0" algn="just">
              <a:buNone/>
            </a:pPr>
            <a:endParaRPr lang="en-US" dirty="0">
              <a:solidFill>
                <a:schemeClr val="tx1"/>
              </a:solidFill>
            </a:endParaRPr>
          </a:p>
          <a:p>
            <a:pPr marL="0" indent="0" algn="just">
              <a:buNone/>
            </a:pPr>
            <a:r>
              <a:rPr lang="en-US" dirty="0">
                <a:solidFill>
                  <a:schemeClr val="tx1"/>
                </a:solidFill>
              </a:rPr>
              <a:t>np.log(x): Natural logarithm (base e) of each element in the array x.</a:t>
            </a:r>
          </a:p>
          <a:p>
            <a:pPr marL="0" indent="0" algn="just">
              <a:buNone/>
            </a:pPr>
            <a:r>
              <a:rPr lang="en-US" dirty="0">
                <a:solidFill>
                  <a:schemeClr val="tx1"/>
                </a:solidFill>
              </a:rPr>
              <a:t>np.log2(x): Base-2 logarithm of each element in the array x.</a:t>
            </a:r>
          </a:p>
          <a:p>
            <a:pPr marL="0" indent="0" algn="just">
              <a:buNone/>
            </a:pPr>
            <a:r>
              <a:rPr lang="en-US" dirty="0">
                <a:solidFill>
                  <a:schemeClr val="tx1"/>
                </a:solidFill>
              </a:rPr>
              <a:t>np.log10(x): Base-10 logarithm of each element in the array x.</a:t>
            </a:r>
          </a:p>
          <a:p>
            <a:pPr marL="0" indent="0" algn="just">
              <a:buNone/>
            </a:pPr>
            <a:r>
              <a:rPr lang="en-US" dirty="0">
                <a:solidFill>
                  <a:schemeClr val="tx1"/>
                </a:solidFill>
              </a:rPr>
              <a:t>np.log1p(x): Natural logarithm (base e) of 1 + x for each element in the array x.</a:t>
            </a:r>
          </a:p>
          <a:p>
            <a:pPr marL="0" indent="0">
              <a:buNone/>
            </a:pPr>
            <a:endParaRPr lang="en-US" dirty="0">
              <a:solidFill>
                <a:schemeClr val="tx1"/>
              </a:solidFill>
            </a:endParaRPr>
          </a:p>
        </p:txBody>
      </p:sp>
    </p:spTree>
    <p:extLst>
      <p:ext uri="{BB962C8B-B14F-4D97-AF65-F5344CB8AC3E}">
        <p14:creationId xmlns:p14="http://schemas.microsoft.com/office/powerpoint/2010/main" val="3159462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92</a:t>
            </a:fld>
            <a:endParaRPr lang="en-NZ" dirty="0"/>
          </a:p>
        </p:txBody>
      </p:sp>
      <p:sp>
        <p:nvSpPr>
          <p:cNvPr id="4" name="Text Placeholder 3"/>
          <p:cNvSpPr>
            <a:spLocks noGrp="1"/>
          </p:cNvSpPr>
          <p:nvPr>
            <p:ph type="body" sz="quarter" idx="17"/>
          </p:nvPr>
        </p:nvSpPr>
        <p:spPr>
          <a:xfrm>
            <a:off x="533400" y="228600"/>
            <a:ext cx="10963201" cy="5865816"/>
          </a:xfrm>
        </p:spPr>
        <p:txBody>
          <a:bodyPr/>
          <a:lstStyle/>
          <a:p>
            <a:pPr marL="0" indent="0" algn="just">
              <a:buNone/>
            </a:pPr>
            <a:r>
              <a:rPr lang="en-US" b="1" dirty="0">
                <a:solidFill>
                  <a:schemeClr val="tx1"/>
                </a:solidFill>
              </a:rPr>
              <a:t>np.log(x)</a:t>
            </a:r>
            <a:r>
              <a:rPr lang="en-US" dirty="0">
                <a:solidFill>
                  <a:schemeClr val="tx1"/>
                </a:solidFill>
              </a:rPr>
              <a:t> : is a function provided by the </a:t>
            </a:r>
            <a:r>
              <a:rPr lang="en-US" dirty="0" err="1">
                <a:solidFill>
                  <a:schemeClr val="tx1"/>
                </a:solidFill>
              </a:rPr>
              <a:t>NumPy</a:t>
            </a:r>
            <a:r>
              <a:rPr lang="en-US" dirty="0">
                <a:solidFill>
                  <a:schemeClr val="tx1"/>
                </a:solidFill>
              </a:rPr>
              <a:t> library in Python. It calculates the natural logarithm (base 𝑒) of each element in the input array x. In other words, it computes </a:t>
            </a:r>
            <a:r>
              <a:rPr lang="en-US" dirty="0" err="1">
                <a:solidFill>
                  <a:schemeClr val="tx1"/>
                </a:solidFill>
              </a:rPr>
              <a:t>ln</a:t>
            </a:r>
            <a:r>
              <a:rPr lang="en-US" dirty="0">
                <a:solidFill>
                  <a:schemeClr val="tx1"/>
                </a:solidFill>
              </a:rPr>
              <a:t>(𝑥) for each value of x. This function is commonly used in various mathematical and scientific computations.</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r>
              <a:rPr lang="en-US" dirty="0">
                <a:solidFill>
                  <a:schemeClr val="tx1"/>
                </a:solidFill>
              </a:rPr>
              <a:t>for </a:t>
            </a:r>
            <a:r>
              <a:rPr lang="en-US" dirty="0" err="1">
                <a:solidFill>
                  <a:schemeClr val="tx1"/>
                </a:solidFill>
              </a:rPr>
              <a:t>i</a:t>
            </a:r>
            <a:r>
              <a:rPr lang="en-US" dirty="0">
                <a:solidFill>
                  <a:schemeClr val="tx1"/>
                </a:solidFill>
              </a:rPr>
              <a:t> in range(1, 11):</a:t>
            </a:r>
          </a:p>
          <a:p>
            <a:pPr marL="0" indent="0">
              <a:buNone/>
            </a:pPr>
            <a:r>
              <a:rPr lang="en-US" dirty="0">
                <a:solidFill>
                  <a:schemeClr val="tx1"/>
                </a:solidFill>
              </a:rPr>
              <a:t>    result = np.log(</a:t>
            </a:r>
            <a:r>
              <a:rPr lang="en-US" dirty="0" err="1">
                <a:solidFill>
                  <a:schemeClr val="tx1"/>
                </a:solidFill>
              </a:rPr>
              <a:t>i</a:t>
            </a:r>
            <a:r>
              <a:rPr lang="en-US" dirty="0">
                <a:solidFill>
                  <a:schemeClr val="tx1"/>
                </a:solidFill>
              </a:rPr>
              <a:t>)</a:t>
            </a:r>
          </a:p>
          <a:p>
            <a:pPr marL="0" indent="0">
              <a:buNone/>
            </a:pPr>
            <a:r>
              <a:rPr lang="en-US" dirty="0">
                <a:solidFill>
                  <a:schemeClr val="tx1"/>
                </a:solidFill>
              </a:rPr>
              <a:t>    print(result)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p:cNvPicPr>
            <a:picLocks noChangeAspect="1"/>
          </p:cNvPicPr>
          <p:nvPr/>
        </p:nvPicPr>
        <p:blipFill>
          <a:blip r:embed="rId2"/>
          <a:stretch>
            <a:fillRect/>
          </a:stretch>
        </p:blipFill>
        <p:spPr>
          <a:xfrm>
            <a:off x="5791200" y="1566648"/>
            <a:ext cx="2783858" cy="4527768"/>
          </a:xfrm>
          <a:prstGeom prst="rect">
            <a:avLst/>
          </a:prstGeom>
        </p:spPr>
      </p:pic>
    </p:spTree>
    <p:extLst>
      <p:ext uri="{BB962C8B-B14F-4D97-AF65-F5344CB8AC3E}">
        <p14:creationId xmlns:p14="http://schemas.microsoft.com/office/powerpoint/2010/main" val="27504131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93</a:t>
            </a:fld>
            <a:endParaRPr lang="en-NZ" dirty="0"/>
          </a:p>
        </p:txBody>
      </p:sp>
      <p:sp>
        <p:nvSpPr>
          <p:cNvPr id="4" name="Text Placeholder 3"/>
          <p:cNvSpPr>
            <a:spLocks noGrp="1"/>
          </p:cNvSpPr>
          <p:nvPr>
            <p:ph type="body" sz="quarter" idx="17"/>
          </p:nvPr>
        </p:nvSpPr>
        <p:spPr>
          <a:xfrm>
            <a:off x="609600" y="228600"/>
            <a:ext cx="10887001" cy="5865816"/>
          </a:xfrm>
        </p:spPr>
        <p:txBody>
          <a:bodyPr/>
          <a:lstStyle/>
          <a:p>
            <a:pPr marL="0" indent="0" algn="just">
              <a:buNone/>
            </a:pPr>
            <a:r>
              <a:rPr lang="en-US" b="1" dirty="0">
                <a:solidFill>
                  <a:schemeClr val="tx1"/>
                </a:solidFill>
              </a:rPr>
              <a:t>np.log2(x):</a:t>
            </a:r>
            <a:r>
              <a:rPr lang="en-US" dirty="0">
                <a:solidFill>
                  <a:schemeClr val="tx1"/>
                </a:solidFill>
              </a:rPr>
              <a:t> is a function provided by the </a:t>
            </a:r>
            <a:r>
              <a:rPr lang="en-US" dirty="0" err="1">
                <a:solidFill>
                  <a:schemeClr val="tx1"/>
                </a:solidFill>
              </a:rPr>
              <a:t>NumPy</a:t>
            </a:r>
            <a:r>
              <a:rPr lang="en-US" dirty="0">
                <a:solidFill>
                  <a:schemeClr val="tx1"/>
                </a:solidFill>
              </a:rPr>
              <a:t> library in Python. It calculates the base-2 logarithm of each element in the input array x. In other words, it computes log 2(x) for each value of x. This function is useful when you want to transform data to a logarithmic scale with base 2, particularly in computer science and information theory contexts where base-2 logarithms are common.</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r>
              <a:rPr lang="en-US" dirty="0">
                <a:solidFill>
                  <a:schemeClr val="tx1"/>
                </a:solidFill>
              </a:rPr>
              <a:t>for </a:t>
            </a:r>
            <a:r>
              <a:rPr lang="en-US" dirty="0" err="1">
                <a:solidFill>
                  <a:schemeClr val="tx1"/>
                </a:solidFill>
              </a:rPr>
              <a:t>i</a:t>
            </a:r>
            <a:r>
              <a:rPr lang="en-US" dirty="0">
                <a:solidFill>
                  <a:schemeClr val="tx1"/>
                </a:solidFill>
              </a:rPr>
              <a:t> in range(1, 11):</a:t>
            </a:r>
          </a:p>
          <a:p>
            <a:pPr marL="0" indent="0">
              <a:buNone/>
            </a:pPr>
            <a:r>
              <a:rPr lang="en-US" dirty="0">
                <a:solidFill>
                  <a:schemeClr val="tx1"/>
                </a:solidFill>
              </a:rPr>
              <a:t>    result = np.log2(</a:t>
            </a:r>
            <a:r>
              <a:rPr lang="en-US" dirty="0" err="1">
                <a:solidFill>
                  <a:schemeClr val="tx1"/>
                </a:solidFill>
              </a:rPr>
              <a:t>i</a:t>
            </a:r>
            <a:r>
              <a:rPr lang="en-US" dirty="0">
                <a:solidFill>
                  <a:schemeClr val="tx1"/>
                </a:solidFill>
              </a:rPr>
              <a:t>)</a:t>
            </a:r>
          </a:p>
          <a:p>
            <a:pPr marL="0" indent="0">
              <a:buNone/>
            </a:pPr>
            <a:r>
              <a:rPr lang="en-US" dirty="0">
                <a:solidFill>
                  <a:schemeClr val="tx1"/>
                </a:solidFill>
              </a:rPr>
              <a:t>    print(result)</a:t>
            </a:r>
          </a:p>
          <a:p>
            <a:pPr marL="0" indent="0">
              <a:buNone/>
            </a:pPr>
            <a:endParaRPr lang="en-US" dirty="0"/>
          </a:p>
        </p:txBody>
      </p:sp>
      <p:pic>
        <p:nvPicPr>
          <p:cNvPr id="5" name="Picture 4"/>
          <p:cNvPicPr>
            <a:picLocks noChangeAspect="1"/>
          </p:cNvPicPr>
          <p:nvPr/>
        </p:nvPicPr>
        <p:blipFill>
          <a:blip r:embed="rId2"/>
          <a:stretch>
            <a:fillRect/>
          </a:stretch>
        </p:blipFill>
        <p:spPr>
          <a:xfrm>
            <a:off x="5257800" y="2057400"/>
            <a:ext cx="3267075" cy="4311950"/>
          </a:xfrm>
          <a:prstGeom prst="rect">
            <a:avLst/>
          </a:prstGeom>
        </p:spPr>
      </p:pic>
    </p:spTree>
    <p:extLst>
      <p:ext uri="{BB962C8B-B14F-4D97-AF65-F5344CB8AC3E}">
        <p14:creationId xmlns:p14="http://schemas.microsoft.com/office/powerpoint/2010/main" val="581784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94</a:t>
            </a:fld>
            <a:endParaRPr lang="en-NZ" dirty="0"/>
          </a:p>
        </p:txBody>
      </p:sp>
      <p:sp>
        <p:nvSpPr>
          <p:cNvPr id="4" name="Text Placeholder 3"/>
          <p:cNvSpPr>
            <a:spLocks noGrp="1"/>
          </p:cNvSpPr>
          <p:nvPr>
            <p:ph type="body" sz="quarter" idx="17"/>
          </p:nvPr>
        </p:nvSpPr>
        <p:spPr>
          <a:xfrm>
            <a:off x="533400" y="228600"/>
            <a:ext cx="10963201" cy="5865816"/>
          </a:xfrm>
        </p:spPr>
        <p:txBody>
          <a:bodyPr/>
          <a:lstStyle/>
          <a:p>
            <a:pPr marL="0" indent="0" algn="just">
              <a:buNone/>
            </a:pPr>
            <a:r>
              <a:rPr lang="en-US" b="1" dirty="0">
                <a:solidFill>
                  <a:schemeClr val="tx1"/>
                </a:solidFill>
              </a:rPr>
              <a:t>np.log10(x):</a:t>
            </a:r>
            <a:r>
              <a:rPr lang="en-US" dirty="0">
                <a:solidFill>
                  <a:schemeClr val="tx1"/>
                </a:solidFill>
              </a:rPr>
              <a:t> is a function provided by the </a:t>
            </a:r>
            <a:r>
              <a:rPr lang="en-US" dirty="0" err="1">
                <a:solidFill>
                  <a:schemeClr val="tx1"/>
                </a:solidFill>
              </a:rPr>
              <a:t>NumPy</a:t>
            </a:r>
            <a:r>
              <a:rPr lang="en-US" dirty="0">
                <a:solidFill>
                  <a:schemeClr val="tx1"/>
                </a:solidFill>
              </a:rPr>
              <a:t> library in Python. It calculates the base-10 logarithm of each element in the input array x. In other words, it computes            for each value of  x. This function is commonly used when you want to transform data to a logarithmic scale, particularly for visualization or when dealing with orders of magnitude.</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r>
              <a:rPr lang="en-US" dirty="0">
                <a:solidFill>
                  <a:schemeClr val="tx1"/>
                </a:solidFill>
              </a:rPr>
              <a:t>for </a:t>
            </a:r>
            <a:r>
              <a:rPr lang="en-US" dirty="0" err="1">
                <a:solidFill>
                  <a:schemeClr val="tx1"/>
                </a:solidFill>
              </a:rPr>
              <a:t>i</a:t>
            </a:r>
            <a:r>
              <a:rPr lang="en-US" dirty="0">
                <a:solidFill>
                  <a:schemeClr val="tx1"/>
                </a:solidFill>
              </a:rPr>
              <a:t> in range(1, 11):</a:t>
            </a:r>
          </a:p>
          <a:p>
            <a:pPr marL="0" indent="0">
              <a:buNone/>
            </a:pPr>
            <a:r>
              <a:rPr lang="en-US" dirty="0">
                <a:solidFill>
                  <a:schemeClr val="tx1"/>
                </a:solidFill>
              </a:rPr>
              <a:t>    result = np.log10(</a:t>
            </a:r>
            <a:r>
              <a:rPr lang="en-US" dirty="0" err="1">
                <a:solidFill>
                  <a:schemeClr val="tx1"/>
                </a:solidFill>
              </a:rPr>
              <a:t>i</a:t>
            </a:r>
            <a:r>
              <a:rPr lang="en-US" dirty="0">
                <a:solidFill>
                  <a:schemeClr val="tx1"/>
                </a:solidFill>
              </a:rPr>
              <a:t>)</a:t>
            </a:r>
          </a:p>
          <a:p>
            <a:pPr marL="0" indent="0">
              <a:buNone/>
            </a:pPr>
            <a:r>
              <a:rPr lang="en-US" dirty="0">
                <a:solidFill>
                  <a:schemeClr val="tx1"/>
                </a:solidFill>
              </a:rPr>
              <a:t>    print(result)</a:t>
            </a:r>
          </a:p>
          <a:p>
            <a:pPr marL="0" indent="0">
              <a:buNone/>
            </a:pPr>
            <a:endParaRPr lang="en-US" dirty="0"/>
          </a:p>
        </p:txBody>
      </p:sp>
      <p:pic>
        <p:nvPicPr>
          <p:cNvPr id="6" name="Picture 5"/>
          <p:cNvPicPr>
            <a:picLocks noChangeAspect="1"/>
          </p:cNvPicPr>
          <p:nvPr/>
        </p:nvPicPr>
        <p:blipFill>
          <a:blip r:embed="rId2"/>
          <a:stretch>
            <a:fillRect/>
          </a:stretch>
        </p:blipFill>
        <p:spPr>
          <a:xfrm>
            <a:off x="2057400" y="990600"/>
            <a:ext cx="838200" cy="371203"/>
          </a:xfrm>
          <a:prstGeom prst="rect">
            <a:avLst/>
          </a:prstGeom>
        </p:spPr>
      </p:pic>
      <p:pic>
        <p:nvPicPr>
          <p:cNvPr id="7" name="Picture 6"/>
          <p:cNvPicPr>
            <a:picLocks noChangeAspect="1"/>
          </p:cNvPicPr>
          <p:nvPr/>
        </p:nvPicPr>
        <p:blipFill>
          <a:blip r:embed="rId3"/>
          <a:stretch>
            <a:fillRect/>
          </a:stretch>
        </p:blipFill>
        <p:spPr>
          <a:xfrm>
            <a:off x="6705600" y="1676400"/>
            <a:ext cx="2938463" cy="4638006"/>
          </a:xfrm>
          <a:prstGeom prst="rect">
            <a:avLst/>
          </a:prstGeom>
        </p:spPr>
      </p:pic>
    </p:spTree>
    <p:extLst>
      <p:ext uri="{BB962C8B-B14F-4D97-AF65-F5344CB8AC3E}">
        <p14:creationId xmlns:p14="http://schemas.microsoft.com/office/powerpoint/2010/main" val="14034506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95</a:t>
            </a:fld>
            <a:endParaRPr lang="en-NZ" dirty="0"/>
          </a:p>
        </p:txBody>
      </p:sp>
      <p:sp>
        <p:nvSpPr>
          <p:cNvPr id="4" name="Text Placeholder 3"/>
          <p:cNvSpPr>
            <a:spLocks noGrp="1"/>
          </p:cNvSpPr>
          <p:nvPr>
            <p:ph type="body" sz="quarter" idx="17"/>
          </p:nvPr>
        </p:nvSpPr>
        <p:spPr>
          <a:xfrm>
            <a:off x="457200" y="228600"/>
            <a:ext cx="11039401" cy="5865816"/>
          </a:xfrm>
        </p:spPr>
        <p:txBody>
          <a:bodyPr/>
          <a:lstStyle/>
          <a:p>
            <a:pPr marL="0" indent="0" algn="just">
              <a:buNone/>
            </a:pPr>
            <a:r>
              <a:rPr lang="en-US" b="1" dirty="0">
                <a:solidFill>
                  <a:schemeClr val="tx1"/>
                </a:solidFill>
              </a:rPr>
              <a:t>np.log1p(x):</a:t>
            </a:r>
            <a:r>
              <a:rPr lang="en-US" dirty="0">
                <a:solidFill>
                  <a:schemeClr val="tx1"/>
                </a:solidFill>
              </a:rPr>
              <a:t> is a function provided by the </a:t>
            </a:r>
            <a:r>
              <a:rPr lang="en-US" dirty="0" err="1">
                <a:solidFill>
                  <a:schemeClr val="tx1"/>
                </a:solidFill>
              </a:rPr>
              <a:t>NumPy</a:t>
            </a:r>
            <a:r>
              <a:rPr lang="en-US" dirty="0">
                <a:solidFill>
                  <a:schemeClr val="tx1"/>
                </a:solidFill>
              </a:rPr>
              <a:t> library in Python. It calculates the natural logarithm of 1+x for each element in the input array x. In other words, it computes </a:t>
            </a:r>
            <a:r>
              <a:rPr lang="en-US" dirty="0" err="1">
                <a:solidFill>
                  <a:schemeClr val="tx1"/>
                </a:solidFill>
              </a:rPr>
              <a:t>ln</a:t>
            </a:r>
            <a:r>
              <a:rPr lang="en-US" dirty="0">
                <a:solidFill>
                  <a:schemeClr val="tx1"/>
                </a:solidFill>
              </a:rPr>
              <a:t>(1+x) for each value of x. This function is particularly useful when dealing with small values of x where directly computing </a:t>
            </a:r>
            <a:r>
              <a:rPr lang="en-US" dirty="0" err="1">
                <a:solidFill>
                  <a:schemeClr val="tx1"/>
                </a:solidFill>
              </a:rPr>
              <a:t>ln</a:t>
            </a:r>
            <a:r>
              <a:rPr lang="en-US" dirty="0">
                <a:solidFill>
                  <a:schemeClr val="tx1"/>
                </a:solidFill>
              </a:rPr>
              <a:t>(1+x) might result in loss of precision due to cancellation errors.</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r>
              <a:rPr lang="en-US" dirty="0">
                <a:solidFill>
                  <a:schemeClr val="tx1"/>
                </a:solidFill>
              </a:rPr>
              <a:t>for </a:t>
            </a:r>
            <a:r>
              <a:rPr lang="en-US" dirty="0" err="1">
                <a:solidFill>
                  <a:schemeClr val="tx1"/>
                </a:solidFill>
              </a:rPr>
              <a:t>i</a:t>
            </a:r>
            <a:r>
              <a:rPr lang="en-US" dirty="0">
                <a:solidFill>
                  <a:schemeClr val="tx1"/>
                </a:solidFill>
              </a:rPr>
              <a:t> in range(1, 11):</a:t>
            </a:r>
          </a:p>
          <a:p>
            <a:pPr marL="0" indent="0">
              <a:buNone/>
            </a:pPr>
            <a:r>
              <a:rPr lang="en-US" dirty="0">
                <a:solidFill>
                  <a:schemeClr val="tx1"/>
                </a:solidFill>
              </a:rPr>
              <a:t>    result = np.log1p(</a:t>
            </a:r>
            <a:r>
              <a:rPr lang="en-US" dirty="0" err="1">
                <a:solidFill>
                  <a:schemeClr val="tx1"/>
                </a:solidFill>
              </a:rPr>
              <a:t>i</a:t>
            </a:r>
            <a:r>
              <a:rPr lang="en-US" dirty="0">
                <a:solidFill>
                  <a:schemeClr val="tx1"/>
                </a:solidFill>
              </a:rPr>
              <a:t>)</a:t>
            </a:r>
          </a:p>
          <a:p>
            <a:pPr marL="0" indent="0">
              <a:buNone/>
            </a:pPr>
            <a:r>
              <a:rPr lang="en-US" dirty="0">
                <a:solidFill>
                  <a:schemeClr val="tx1"/>
                </a:solidFill>
              </a:rPr>
              <a:t>    print(result)</a:t>
            </a: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p:cNvPicPr>
            <a:picLocks noChangeAspect="1"/>
          </p:cNvPicPr>
          <p:nvPr/>
        </p:nvPicPr>
        <p:blipFill>
          <a:blip r:embed="rId2"/>
          <a:stretch>
            <a:fillRect/>
          </a:stretch>
        </p:blipFill>
        <p:spPr>
          <a:xfrm>
            <a:off x="5143500" y="1981200"/>
            <a:ext cx="2857500" cy="4343400"/>
          </a:xfrm>
          <a:prstGeom prst="rect">
            <a:avLst/>
          </a:prstGeom>
        </p:spPr>
      </p:pic>
    </p:spTree>
    <p:extLst>
      <p:ext uri="{BB962C8B-B14F-4D97-AF65-F5344CB8AC3E}">
        <p14:creationId xmlns:p14="http://schemas.microsoft.com/office/powerpoint/2010/main" val="30647299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96</a:t>
            </a:fld>
            <a:endParaRPr lang="en-NZ" dirty="0"/>
          </a:p>
        </p:txBody>
      </p:sp>
      <p:sp>
        <p:nvSpPr>
          <p:cNvPr id="3" name="Title 2"/>
          <p:cNvSpPr>
            <a:spLocks noGrp="1"/>
          </p:cNvSpPr>
          <p:nvPr>
            <p:ph type="title"/>
          </p:nvPr>
        </p:nvSpPr>
        <p:spPr>
          <a:xfrm>
            <a:off x="695400" y="152400"/>
            <a:ext cx="10671746" cy="366214"/>
          </a:xfrm>
        </p:spPr>
        <p:txBody>
          <a:bodyPr/>
          <a:lstStyle/>
          <a:p>
            <a:r>
              <a:rPr lang="en-US" dirty="0" err="1"/>
              <a:t>UFunc</a:t>
            </a:r>
            <a:r>
              <a:rPr lang="en-US" dirty="0"/>
              <a:t> – 4. Exponents and logarithms contd..</a:t>
            </a:r>
          </a:p>
        </p:txBody>
      </p:sp>
      <p:sp>
        <p:nvSpPr>
          <p:cNvPr id="4" name="Text Placeholder 3"/>
          <p:cNvSpPr>
            <a:spLocks noGrp="1"/>
          </p:cNvSpPr>
          <p:nvPr>
            <p:ph type="body" sz="quarter" idx="17"/>
          </p:nvPr>
        </p:nvSpPr>
        <p:spPr>
          <a:xfrm>
            <a:off x="695400" y="685800"/>
            <a:ext cx="10801201" cy="5408616"/>
          </a:xfrm>
        </p:spPr>
        <p:txBody>
          <a:bodyPr/>
          <a:lstStyle/>
          <a:p>
            <a:pPr marL="0" indent="0">
              <a:buNone/>
            </a:pPr>
            <a:r>
              <a:rPr lang="en-US" dirty="0">
                <a:solidFill>
                  <a:schemeClr val="tx1"/>
                </a:solidFill>
              </a:rPr>
              <a:t>Example: </a:t>
            </a:r>
          </a:p>
          <a:p>
            <a:pPr marL="0" indent="0">
              <a:buNone/>
            </a:pPr>
            <a:r>
              <a:rPr lang="en-US" dirty="0">
                <a:solidFill>
                  <a:schemeClr val="tx1"/>
                </a:solidFill>
              </a:rPr>
              <a:t>import </a:t>
            </a:r>
            <a:r>
              <a:rPr lang="en-US" dirty="0" err="1">
                <a:solidFill>
                  <a:schemeClr val="tx1"/>
                </a:solidFill>
              </a:rPr>
              <a:t>numpy</a:t>
            </a:r>
            <a:r>
              <a:rPr lang="en-US" dirty="0">
                <a:solidFill>
                  <a:schemeClr val="tx1"/>
                </a:solidFill>
              </a:rPr>
              <a:t> as </a:t>
            </a:r>
            <a:r>
              <a:rPr lang="en-US" dirty="0" err="1">
                <a:solidFill>
                  <a:schemeClr val="tx1"/>
                </a:solidFill>
              </a:rPr>
              <a:t>np</a:t>
            </a:r>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1"/>
                </a:solidFill>
              </a:rPr>
              <a:t># Array for demonstration</a:t>
            </a:r>
          </a:p>
          <a:p>
            <a:pPr marL="0" indent="0">
              <a:buNone/>
            </a:pPr>
            <a:r>
              <a:rPr lang="en-US" dirty="0">
                <a:solidFill>
                  <a:schemeClr val="tx1"/>
                </a:solidFill>
              </a:rPr>
              <a:t>x = </a:t>
            </a:r>
            <a:r>
              <a:rPr lang="en-US" dirty="0" err="1">
                <a:solidFill>
                  <a:schemeClr val="tx1"/>
                </a:solidFill>
              </a:rPr>
              <a:t>np.array</a:t>
            </a:r>
            <a:r>
              <a:rPr lang="en-US" dirty="0">
                <a:solidFill>
                  <a:schemeClr val="tx1"/>
                </a:solidFill>
              </a:rPr>
              <a:t>([1, 2, 3, 4, 5])</a:t>
            </a:r>
          </a:p>
          <a:p>
            <a:pPr marL="0" indent="0">
              <a:buNone/>
            </a:pPr>
            <a:endParaRPr lang="en-US" dirty="0">
              <a:solidFill>
                <a:schemeClr val="tx1"/>
              </a:solidFill>
            </a:endParaRPr>
          </a:p>
          <a:p>
            <a:pPr marL="0" indent="0">
              <a:buNone/>
            </a:pPr>
            <a:r>
              <a:rPr lang="en-US" dirty="0">
                <a:solidFill>
                  <a:schemeClr val="tx1"/>
                </a:solidFill>
              </a:rPr>
              <a:t># Exponential functions</a:t>
            </a:r>
          </a:p>
          <a:p>
            <a:pPr marL="0" indent="0">
              <a:buNone/>
            </a:pPr>
            <a:r>
              <a:rPr lang="en-US" dirty="0" err="1">
                <a:solidFill>
                  <a:schemeClr val="tx1"/>
                </a:solidFill>
              </a:rPr>
              <a:t>exp_values</a:t>
            </a:r>
            <a:r>
              <a:rPr lang="en-US" dirty="0">
                <a:solidFill>
                  <a:schemeClr val="tx1"/>
                </a:solidFill>
              </a:rPr>
              <a:t> = </a:t>
            </a:r>
            <a:r>
              <a:rPr lang="en-US" dirty="0" err="1">
                <a:solidFill>
                  <a:schemeClr val="tx1"/>
                </a:solidFill>
              </a:rPr>
              <a:t>np.exp</a:t>
            </a:r>
            <a:r>
              <a:rPr lang="en-US" dirty="0">
                <a:solidFill>
                  <a:schemeClr val="tx1"/>
                </a:solidFill>
              </a:rPr>
              <a:t>(x)</a:t>
            </a:r>
          </a:p>
          <a:p>
            <a:pPr marL="0" indent="0">
              <a:buNone/>
            </a:pPr>
            <a:r>
              <a:rPr lang="en-US" dirty="0">
                <a:solidFill>
                  <a:schemeClr val="tx1"/>
                </a:solidFill>
              </a:rPr>
              <a:t>exp2_values = np.exp2(x)</a:t>
            </a:r>
          </a:p>
          <a:p>
            <a:pPr marL="0" indent="0">
              <a:buNone/>
            </a:pPr>
            <a:r>
              <a:rPr lang="en-US" dirty="0">
                <a:solidFill>
                  <a:schemeClr val="tx1"/>
                </a:solidFill>
              </a:rPr>
              <a:t>expm1_values = np.expm1(x)</a:t>
            </a:r>
          </a:p>
          <a:p>
            <a:pPr marL="0" indent="0">
              <a:buNone/>
            </a:pPr>
            <a:endParaRPr lang="en-US" dirty="0">
              <a:solidFill>
                <a:schemeClr val="tx1"/>
              </a:solidFill>
            </a:endParaRPr>
          </a:p>
        </p:txBody>
      </p:sp>
    </p:spTree>
    <p:extLst>
      <p:ext uri="{BB962C8B-B14F-4D97-AF65-F5344CB8AC3E}">
        <p14:creationId xmlns:p14="http://schemas.microsoft.com/office/powerpoint/2010/main" val="3844327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97</a:t>
            </a:fld>
            <a:endParaRPr lang="en-NZ" dirty="0"/>
          </a:p>
        </p:txBody>
      </p:sp>
      <p:sp>
        <p:nvSpPr>
          <p:cNvPr id="3" name="Title 2"/>
          <p:cNvSpPr>
            <a:spLocks noGrp="1"/>
          </p:cNvSpPr>
          <p:nvPr>
            <p:ph type="title"/>
          </p:nvPr>
        </p:nvSpPr>
        <p:spPr>
          <a:xfrm>
            <a:off x="695400" y="152400"/>
            <a:ext cx="10671746" cy="366214"/>
          </a:xfrm>
        </p:spPr>
        <p:txBody>
          <a:bodyPr/>
          <a:lstStyle/>
          <a:p>
            <a:r>
              <a:rPr lang="en-US" dirty="0" err="1"/>
              <a:t>UFunc</a:t>
            </a:r>
            <a:r>
              <a:rPr lang="en-US" dirty="0"/>
              <a:t> – 4. Exponents and logarithms contd..</a:t>
            </a:r>
          </a:p>
        </p:txBody>
      </p:sp>
      <p:sp>
        <p:nvSpPr>
          <p:cNvPr id="4" name="Text Placeholder 3"/>
          <p:cNvSpPr>
            <a:spLocks noGrp="1"/>
          </p:cNvSpPr>
          <p:nvPr>
            <p:ph type="body" sz="quarter" idx="17"/>
          </p:nvPr>
        </p:nvSpPr>
        <p:spPr>
          <a:xfrm>
            <a:off x="695400" y="685800"/>
            <a:ext cx="10801201" cy="5408616"/>
          </a:xfrm>
        </p:spPr>
        <p:txBody>
          <a:bodyPr/>
          <a:lstStyle/>
          <a:p>
            <a:pPr marL="0" indent="0">
              <a:buNone/>
            </a:pPr>
            <a:r>
              <a:rPr lang="en-US" dirty="0">
                <a:solidFill>
                  <a:schemeClr val="tx1"/>
                </a:solidFill>
              </a:rPr>
              <a:t># Logarithmic functions</a:t>
            </a:r>
          </a:p>
          <a:p>
            <a:pPr marL="0" indent="0">
              <a:buNone/>
            </a:pPr>
            <a:r>
              <a:rPr lang="en-US" dirty="0" err="1">
                <a:solidFill>
                  <a:schemeClr val="tx1"/>
                </a:solidFill>
              </a:rPr>
              <a:t>log_values</a:t>
            </a:r>
            <a:r>
              <a:rPr lang="en-US" dirty="0">
                <a:solidFill>
                  <a:schemeClr val="tx1"/>
                </a:solidFill>
              </a:rPr>
              <a:t> = np.log(x)</a:t>
            </a:r>
          </a:p>
          <a:p>
            <a:pPr marL="0" indent="0">
              <a:buNone/>
            </a:pPr>
            <a:r>
              <a:rPr lang="en-US" dirty="0">
                <a:solidFill>
                  <a:schemeClr val="tx1"/>
                </a:solidFill>
              </a:rPr>
              <a:t>log2_values = np.log2(x)</a:t>
            </a:r>
          </a:p>
          <a:p>
            <a:pPr marL="0" indent="0">
              <a:buNone/>
            </a:pPr>
            <a:r>
              <a:rPr lang="en-US" dirty="0">
                <a:solidFill>
                  <a:schemeClr val="tx1"/>
                </a:solidFill>
              </a:rPr>
              <a:t>log10_values = np.log10(x)</a:t>
            </a:r>
          </a:p>
          <a:p>
            <a:pPr marL="0" indent="0">
              <a:buNone/>
            </a:pPr>
            <a:r>
              <a:rPr lang="en-US" dirty="0">
                <a:solidFill>
                  <a:schemeClr val="tx1"/>
                </a:solidFill>
              </a:rPr>
              <a:t>log1p_values = np.log1p(x)</a:t>
            </a:r>
          </a:p>
          <a:p>
            <a:pPr marL="0" indent="0">
              <a:buNone/>
            </a:pPr>
            <a:endParaRPr lang="en-US" dirty="0">
              <a:solidFill>
                <a:schemeClr val="tx1"/>
              </a:solidFill>
            </a:endParaRPr>
          </a:p>
          <a:p>
            <a:pPr marL="0" indent="0">
              <a:buNone/>
            </a:pPr>
            <a:r>
              <a:rPr lang="en-US" dirty="0">
                <a:solidFill>
                  <a:schemeClr val="tx1"/>
                </a:solidFill>
              </a:rPr>
              <a:t># Print results</a:t>
            </a:r>
          </a:p>
          <a:p>
            <a:pPr marL="0" indent="0">
              <a:buNone/>
            </a:pPr>
            <a:r>
              <a:rPr lang="en-US" dirty="0">
                <a:solidFill>
                  <a:schemeClr val="tx1"/>
                </a:solidFill>
              </a:rPr>
              <a:t>print("Exponential (</a:t>
            </a:r>
            <a:r>
              <a:rPr lang="en-US" dirty="0" err="1">
                <a:solidFill>
                  <a:schemeClr val="tx1"/>
                </a:solidFill>
              </a:rPr>
              <a:t>exp</a:t>
            </a:r>
            <a:r>
              <a:rPr lang="en-US" dirty="0">
                <a:solidFill>
                  <a:schemeClr val="tx1"/>
                </a:solidFill>
              </a:rPr>
              <a:t>):", </a:t>
            </a:r>
            <a:r>
              <a:rPr lang="en-US" dirty="0" err="1">
                <a:solidFill>
                  <a:schemeClr val="tx1"/>
                </a:solidFill>
              </a:rPr>
              <a:t>exp_values</a:t>
            </a:r>
            <a:r>
              <a:rPr lang="en-US" dirty="0">
                <a:solidFill>
                  <a:schemeClr val="tx1"/>
                </a:solidFill>
              </a:rPr>
              <a:t>)</a:t>
            </a:r>
          </a:p>
          <a:p>
            <a:pPr marL="0" indent="0">
              <a:buNone/>
            </a:pPr>
            <a:r>
              <a:rPr lang="en-US" dirty="0">
                <a:solidFill>
                  <a:schemeClr val="tx1"/>
                </a:solidFill>
              </a:rPr>
              <a:t>print("Exponential (exp2):", exp2_values)</a:t>
            </a:r>
          </a:p>
          <a:p>
            <a:pPr marL="0" indent="0">
              <a:buNone/>
            </a:pPr>
            <a:r>
              <a:rPr lang="en-US" dirty="0">
                <a:solidFill>
                  <a:schemeClr val="tx1"/>
                </a:solidFill>
              </a:rPr>
              <a:t>print("Exponential (expm1):", expm1_values)</a:t>
            </a:r>
          </a:p>
          <a:p>
            <a:pPr marL="0" indent="0">
              <a:buNone/>
            </a:pPr>
            <a:r>
              <a:rPr lang="en-US" dirty="0">
                <a:solidFill>
                  <a:schemeClr val="tx1"/>
                </a:solidFill>
              </a:rPr>
              <a:t>print("Logarithm (</a:t>
            </a:r>
            <a:r>
              <a:rPr lang="en-US" dirty="0" err="1">
                <a:solidFill>
                  <a:schemeClr val="tx1"/>
                </a:solidFill>
              </a:rPr>
              <a:t>ln</a:t>
            </a:r>
            <a:r>
              <a:rPr lang="en-US" dirty="0">
                <a:solidFill>
                  <a:schemeClr val="tx1"/>
                </a:solidFill>
              </a:rPr>
              <a:t>):", </a:t>
            </a:r>
            <a:r>
              <a:rPr lang="en-US" dirty="0" err="1">
                <a:solidFill>
                  <a:schemeClr val="tx1"/>
                </a:solidFill>
              </a:rPr>
              <a:t>log_values</a:t>
            </a:r>
            <a:r>
              <a:rPr lang="en-US" dirty="0">
                <a:solidFill>
                  <a:schemeClr val="tx1"/>
                </a:solidFill>
              </a:rPr>
              <a:t>)</a:t>
            </a:r>
          </a:p>
        </p:txBody>
      </p:sp>
    </p:spTree>
    <p:extLst>
      <p:ext uri="{BB962C8B-B14F-4D97-AF65-F5344CB8AC3E}">
        <p14:creationId xmlns:p14="http://schemas.microsoft.com/office/powerpoint/2010/main" val="19225111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98</a:t>
            </a:fld>
            <a:endParaRPr lang="en-NZ" dirty="0"/>
          </a:p>
        </p:txBody>
      </p:sp>
      <p:sp>
        <p:nvSpPr>
          <p:cNvPr id="3" name="Title 2"/>
          <p:cNvSpPr>
            <a:spLocks noGrp="1"/>
          </p:cNvSpPr>
          <p:nvPr>
            <p:ph type="title"/>
          </p:nvPr>
        </p:nvSpPr>
        <p:spPr>
          <a:xfrm>
            <a:off x="695400" y="152400"/>
            <a:ext cx="10671746" cy="366214"/>
          </a:xfrm>
        </p:spPr>
        <p:txBody>
          <a:bodyPr/>
          <a:lstStyle/>
          <a:p>
            <a:r>
              <a:rPr lang="en-US" dirty="0" err="1"/>
              <a:t>UFunc</a:t>
            </a:r>
            <a:r>
              <a:rPr lang="en-US" dirty="0"/>
              <a:t> – 4. Exponents and logarithms contd..</a:t>
            </a:r>
          </a:p>
        </p:txBody>
      </p:sp>
      <p:sp>
        <p:nvSpPr>
          <p:cNvPr id="4" name="Text Placeholder 3"/>
          <p:cNvSpPr>
            <a:spLocks noGrp="1"/>
          </p:cNvSpPr>
          <p:nvPr>
            <p:ph type="body" sz="quarter" idx="17"/>
          </p:nvPr>
        </p:nvSpPr>
        <p:spPr>
          <a:xfrm>
            <a:off x="812497" y="920388"/>
            <a:ext cx="10801201" cy="5332416"/>
          </a:xfrm>
        </p:spPr>
        <p:txBody>
          <a:bodyPr/>
          <a:lstStyle/>
          <a:p>
            <a:pPr marL="0" indent="0">
              <a:buNone/>
            </a:pPr>
            <a:r>
              <a:rPr lang="en-US" dirty="0">
                <a:solidFill>
                  <a:schemeClr val="tx1"/>
                </a:solidFill>
              </a:rPr>
              <a:t>print("Logarithm (log2):", log2_values)</a:t>
            </a:r>
          </a:p>
          <a:p>
            <a:pPr marL="0" indent="0">
              <a:buNone/>
            </a:pPr>
            <a:r>
              <a:rPr lang="en-US" dirty="0">
                <a:solidFill>
                  <a:schemeClr val="tx1"/>
                </a:solidFill>
              </a:rPr>
              <a:t>print("Logarithm (log10):", log10_values)</a:t>
            </a:r>
          </a:p>
          <a:p>
            <a:pPr marL="0" indent="0">
              <a:buNone/>
            </a:pPr>
            <a:r>
              <a:rPr lang="en-US" dirty="0">
                <a:solidFill>
                  <a:schemeClr val="tx1"/>
                </a:solidFill>
              </a:rPr>
              <a:t>print("Logarithm (log1p):", log1p_values)</a:t>
            </a:r>
          </a:p>
          <a:p>
            <a:pPr marL="0" indent="0">
              <a:buNone/>
            </a:pPr>
            <a:endParaRPr lang="en-US" dirty="0"/>
          </a:p>
          <a:p>
            <a:pPr marL="0" indent="0">
              <a:buNone/>
            </a:pPr>
            <a:endParaRPr lang="en-US" dirty="0"/>
          </a:p>
          <a:p>
            <a:pPr marL="0" indent="0">
              <a:buNone/>
            </a:pPr>
            <a:endParaRPr lang="en-US" dirty="0"/>
          </a:p>
        </p:txBody>
      </p:sp>
      <p:sp>
        <p:nvSpPr>
          <p:cNvPr id="5" name="Rectangle 4"/>
          <p:cNvSpPr/>
          <p:nvPr/>
        </p:nvSpPr>
        <p:spPr>
          <a:xfrm>
            <a:off x="990600" y="2663645"/>
            <a:ext cx="10026844" cy="2308324"/>
          </a:xfrm>
          <a:prstGeom prst="rect">
            <a:avLst/>
          </a:prstGeom>
        </p:spPr>
        <p:txBody>
          <a:bodyPr wrap="square">
            <a:spAutoFit/>
          </a:bodyPr>
          <a:lstStyle/>
          <a:p>
            <a:r>
              <a:rPr lang="en-US" dirty="0"/>
              <a:t>Output:</a:t>
            </a:r>
          </a:p>
          <a:p>
            <a:r>
              <a:rPr lang="en-US" dirty="0"/>
              <a:t>Exponential (</a:t>
            </a:r>
            <a:r>
              <a:rPr lang="en-US" dirty="0" err="1"/>
              <a:t>exp</a:t>
            </a:r>
            <a:r>
              <a:rPr lang="en-US" dirty="0"/>
              <a:t>): [  2.71828183   7.3890561   20.08553692  54.59815003 148.4131591 ]</a:t>
            </a:r>
          </a:p>
          <a:p>
            <a:r>
              <a:rPr lang="en-US" dirty="0"/>
              <a:t>Exponential (exp2): [ 2.  4.  8. 16. 32.]</a:t>
            </a:r>
          </a:p>
          <a:p>
            <a:r>
              <a:rPr lang="en-US" dirty="0"/>
              <a:t>Exponential (expm1): [  1.71828183   6.3890561   19.08553692  53.59815003 147.4131591 ]</a:t>
            </a:r>
          </a:p>
          <a:p>
            <a:r>
              <a:rPr lang="en-US" dirty="0"/>
              <a:t>Logarithm (</a:t>
            </a:r>
            <a:r>
              <a:rPr lang="en-US" dirty="0" err="1"/>
              <a:t>ln</a:t>
            </a:r>
            <a:r>
              <a:rPr lang="en-US" dirty="0"/>
              <a:t>): [0.         0.69314718 1.09861229 1.38629436 1.60943791]</a:t>
            </a:r>
          </a:p>
          <a:p>
            <a:r>
              <a:rPr lang="en-US" dirty="0"/>
              <a:t>Logarithm (log2): [0.         1.         1.5849625  2.         2.32192809]</a:t>
            </a:r>
          </a:p>
          <a:p>
            <a:r>
              <a:rPr lang="en-US" dirty="0"/>
              <a:t>Logarithm (log10): [0.         0.30103    0.47712125 0.60205999 0.69897   ]</a:t>
            </a:r>
          </a:p>
          <a:p>
            <a:r>
              <a:rPr lang="en-US" dirty="0"/>
              <a:t>Logarithm (log1p): [0.69314718 1.09861229 1.38629436 1.60943791 1.79175947]</a:t>
            </a:r>
          </a:p>
        </p:txBody>
      </p:sp>
    </p:spTree>
    <p:extLst>
      <p:ext uri="{BB962C8B-B14F-4D97-AF65-F5344CB8AC3E}">
        <p14:creationId xmlns:p14="http://schemas.microsoft.com/office/powerpoint/2010/main" val="26666422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5601"/>
            <a:ext cx="11496145" cy="838729"/>
          </a:xfrm>
        </p:spPr>
        <p:txBody>
          <a:bodyPr/>
          <a:lstStyle/>
          <a:p>
            <a:pPr>
              <a:defRPr/>
            </a:pPr>
            <a:r>
              <a:rPr lang="en-US" dirty="0"/>
              <a:t>Computation on </a:t>
            </a:r>
            <a:r>
              <a:rPr lang="en-US" dirty="0" err="1"/>
              <a:t>NumPy</a:t>
            </a:r>
            <a:r>
              <a:rPr lang="en-US" dirty="0"/>
              <a:t> Arrays: </a:t>
            </a:r>
            <a:r>
              <a:rPr lang="en-US" dirty="0" err="1"/>
              <a:t>UFunc</a:t>
            </a:r>
            <a:r>
              <a:rPr lang="en-US" dirty="0"/>
              <a:t> – 4. Exponents and logarithms</a:t>
            </a:r>
            <a:endParaRPr lang="en-IN" dirty="0"/>
          </a:p>
        </p:txBody>
      </p:sp>
      <p:sp>
        <p:nvSpPr>
          <p:cNvPr id="65539" name="Text Placeholder 2"/>
          <p:cNvSpPr>
            <a:spLocks noGrp="1"/>
          </p:cNvSpPr>
          <p:nvPr>
            <p:ph type="body" sz="quarter" idx="17"/>
          </p:nvPr>
        </p:nvSpPr>
        <p:spPr bwMode="auto">
          <a:xfrm>
            <a:off x="682000" y="1234282"/>
            <a:ext cx="10734146" cy="29884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spcBef>
                <a:spcPct val="0"/>
              </a:spcBef>
              <a:spcAft>
                <a:spcPts val="1396"/>
              </a:spcAft>
              <a:buNone/>
            </a:pPr>
            <a:r>
              <a:rPr lang="en-US" dirty="0">
                <a:solidFill>
                  <a:schemeClr val="tx1"/>
                </a:solidFill>
              </a:rPr>
              <a:t>There are also some specialized versions that are useful for maintaining precision with very small input: </a:t>
            </a: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endParaRPr lang="en-US" dirty="0">
              <a:solidFill>
                <a:schemeClr val="tx1"/>
              </a:solidFill>
            </a:endParaRPr>
          </a:p>
          <a:p>
            <a:pPr marL="0" indent="0" algn="just">
              <a:spcBef>
                <a:spcPct val="0"/>
              </a:spcBef>
              <a:spcAft>
                <a:spcPts val="1396"/>
              </a:spcAft>
              <a:buNone/>
            </a:pPr>
            <a:r>
              <a:rPr lang="en-US" dirty="0">
                <a:solidFill>
                  <a:schemeClr val="tx1"/>
                </a:solidFill>
              </a:rPr>
              <a:t>When x is very small, these functions give more precise values than if the raw np.log or </a:t>
            </a:r>
            <a:r>
              <a:rPr lang="en-US" dirty="0" err="1">
                <a:solidFill>
                  <a:schemeClr val="tx1"/>
                </a:solidFill>
              </a:rPr>
              <a:t>np.exp</a:t>
            </a:r>
            <a:r>
              <a:rPr lang="en-US" dirty="0">
                <a:solidFill>
                  <a:schemeClr val="tx1"/>
                </a:solidFill>
              </a:rPr>
              <a:t> were used</a:t>
            </a:r>
            <a:endParaRPr lang="en-IN" altLang="en-US" dirty="0">
              <a:solidFill>
                <a:schemeClr val="tx1"/>
              </a:solidFill>
              <a:latin typeface="Roboto Medium"/>
              <a:ea typeface="Roboto Medium"/>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1600200" y="2073011"/>
            <a:ext cx="8862779" cy="2337064"/>
          </a:xfrm>
          <a:prstGeom prst="rect">
            <a:avLst/>
          </a:prstGeom>
        </p:spPr>
      </p:pic>
    </p:spTree>
    <p:extLst>
      <p:ext uri="{BB962C8B-B14F-4D97-AF65-F5344CB8AC3E}">
        <p14:creationId xmlns:p14="http://schemas.microsoft.com/office/powerpoint/2010/main" val="2602312106"/>
      </p:ext>
    </p:extLst>
  </p:cSld>
  <p:clrMapOvr>
    <a:masterClrMapping/>
  </p:clrMapOvr>
</p:sld>
</file>

<file path=ppt/theme/theme1.xml><?xml version="1.0" encoding="utf-8"?>
<a:theme xmlns:a="http://schemas.openxmlformats.org/drawingml/2006/main" name="REVA REVISED TEMPLATE (1)">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roko_LI master PPT template vs6_17 May" id="{612B838A-5E32-418B-B7C4-7EB4F3A298E7}" vid="{DD7C752D-2EC0-456A-A201-07402427576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edia / Video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py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py and Imag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able &amp; Graphs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low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ank You ">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0ADC236C7AC742BB0BFCA0FFECEA3A" ma:contentTypeVersion="0" ma:contentTypeDescription="Create a new document." ma:contentTypeScope="" ma:versionID="6b302963b2d4f2b039b5a5db900d0a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AE24FE-195A-4977-9740-21B0E7B6E428}">
  <ds:schemaRefs>
    <ds:schemaRef ds:uri="http://schemas.microsoft.com/sharepoint/v3/contenttype/forms"/>
  </ds:schemaRefs>
</ds:datastoreItem>
</file>

<file path=customXml/itemProps2.xml><?xml version="1.0" encoding="utf-8"?>
<ds:datastoreItem xmlns:ds="http://schemas.openxmlformats.org/officeDocument/2006/customXml" ds:itemID="{74916671-0E7D-4594-8037-60C70BF44351}">
  <ds:schemaRefs>
    <ds:schemaRef ds:uri="http://schemas.microsoft.com/office/2006/documentManagement/types"/>
    <ds:schemaRef ds:uri="http://purl.org/dc/terms/"/>
    <ds:schemaRef ds:uri="http://schemas.microsoft.com/office/infopath/2007/PartnerControls"/>
    <ds:schemaRef ds:uri="http://www.w3.org/XML/1998/namespace"/>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A6C91B7-41B2-43A3-A2C0-738920E68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REVA REVISED TEMPLATE (1)</Template>
  <TotalTime>14772</TotalTime>
  <Words>12947</Words>
  <Application>Microsoft Office PowerPoint</Application>
  <PresentationFormat>Widescreen</PresentationFormat>
  <Paragraphs>1299</Paragraphs>
  <Slides>132</Slides>
  <Notes>0</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132</vt:i4>
      </vt:variant>
    </vt:vector>
  </HeadingPairs>
  <TitlesOfParts>
    <vt:vector size="148" baseType="lpstr">
      <vt:lpstr>Arial</vt:lpstr>
      <vt:lpstr>Calibri</vt:lpstr>
      <vt:lpstr>Courier New</vt:lpstr>
      <vt:lpstr>Nobel-Book</vt:lpstr>
      <vt:lpstr>Nunito</vt:lpstr>
      <vt:lpstr>Roboto Medium</vt:lpstr>
      <vt:lpstr>Wingdings</vt:lpstr>
      <vt:lpstr>REVA REVISED TEMPLATE (1)</vt:lpstr>
      <vt:lpstr>Agenda</vt:lpstr>
      <vt:lpstr>Divider</vt:lpstr>
      <vt:lpstr>Media / Video Slide</vt:lpstr>
      <vt:lpstr>Copy Slides</vt:lpstr>
      <vt:lpstr>Copy and Image</vt:lpstr>
      <vt:lpstr>Table &amp; Graphs Slide</vt:lpstr>
      <vt:lpstr>Flow Slides</vt:lpstr>
      <vt:lpstr>Thank You </vt:lpstr>
      <vt:lpstr>PowerPoint Presentation</vt:lpstr>
      <vt:lpstr>USING NUMPY&amp;PANDAS</vt:lpstr>
      <vt:lpstr>UNIT II </vt:lpstr>
      <vt:lpstr>Array – python </vt:lpstr>
      <vt:lpstr>Array in Python</vt:lpstr>
      <vt:lpstr>Array Module  - Display elements &amp; length of an array </vt:lpstr>
      <vt:lpstr>PowerPoint Presentation</vt:lpstr>
      <vt:lpstr>Array Module  - sort </vt:lpstr>
      <vt:lpstr>Array Module  - Append and extend array </vt:lpstr>
      <vt:lpstr>Array Module  - Traverse array </vt:lpstr>
      <vt:lpstr>Array Module  - search  </vt:lpstr>
      <vt:lpstr>Array Module  - search  </vt:lpstr>
      <vt:lpstr>PowerPoint Presentation</vt:lpstr>
      <vt:lpstr>PowerPoint Presentation</vt:lpstr>
      <vt:lpstr>USING NUMPY</vt:lpstr>
      <vt:lpstr>PowerPoint Presentation</vt:lpstr>
      <vt:lpstr>USING NUMPY</vt:lpstr>
      <vt:lpstr>USING NUMPY</vt:lpstr>
      <vt:lpstr>PowerPoint Presentation</vt:lpstr>
      <vt:lpstr>PowerPoint Presentation</vt:lpstr>
      <vt:lpstr>PowerPoint Presentation</vt:lpstr>
      <vt:lpstr>USING NUMPY</vt:lpstr>
      <vt:lpstr>PowerPoint Presentation</vt:lpstr>
      <vt:lpstr>PowerPoint Presentation</vt:lpstr>
      <vt:lpstr>Basics of Numpy Arrays  </vt:lpstr>
      <vt:lpstr>Creation of NumPy Array</vt:lpstr>
      <vt:lpstr>USING NUMPY</vt:lpstr>
      <vt:lpstr>Computation on NumPy Array</vt:lpstr>
      <vt:lpstr>Computation on NumPy Array</vt:lpstr>
      <vt:lpstr>Computation on NumPy Array</vt:lpstr>
      <vt:lpstr>Creation of NumPy Array</vt:lpstr>
      <vt:lpstr>Computation on NumPy Array</vt:lpstr>
      <vt:lpstr>Creation of NumPy Array</vt:lpstr>
      <vt:lpstr>Creation of NumPy Array</vt:lpstr>
      <vt:lpstr>Creation of NumPy Array</vt:lpstr>
      <vt:lpstr>Computation on NumPy Array</vt:lpstr>
      <vt:lpstr>PowerPoint Presentation</vt:lpstr>
      <vt:lpstr>USING NUMPY</vt:lpstr>
      <vt:lpstr>PowerPoint Presentation</vt:lpstr>
      <vt:lpstr>PowerPoint Presentation</vt:lpstr>
      <vt:lpstr>Attributes of arrays</vt:lpstr>
      <vt:lpstr>Attributes of arrays</vt:lpstr>
      <vt:lpstr>Attributes of arrays</vt:lpstr>
      <vt:lpstr>PowerPoint Presentation</vt:lpstr>
      <vt:lpstr>Basics of Numpy Arrays  : Indexing </vt:lpstr>
      <vt:lpstr>PowerPoint Presentation</vt:lpstr>
      <vt:lpstr>Computation on NumPy Array : NumPy Array Indexing</vt:lpstr>
      <vt:lpstr>PowerPoint Presentation</vt:lpstr>
      <vt:lpstr>Computation on NumPy Array : NumPy Array Indexing</vt:lpstr>
      <vt:lpstr>Basics of Numpy Arrays: slicing </vt:lpstr>
      <vt:lpstr>PowerPoint Presentation</vt:lpstr>
      <vt:lpstr>PowerPoint Presentation</vt:lpstr>
      <vt:lpstr>Computation on NumPy Array: NumPy Array Slicing </vt:lpstr>
      <vt:lpstr>Basics of Numpy Arrays: Reshaping of arrays  </vt:lpstr>
      <vt:lpstr>Basics of Numpy Arrays: iterating arrays  </vt:lpstr>
      <vt:lpstr>Basics of Numpy Arrays : Joining and splitting of arrays </vt:lpstr>
      <vt:lpstr>Basics of Numpy Arrays : Joining and splitting of arrays </vt:lpstr>
      <vt:lpstr>Basics of Numpy Arrays :Joining and splitting of arrays </vt:lpstr>
      <vt:lpstr>NumPy Searching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NumPy-Aggregations</vt:lpstr>
      <vt:lpstr>Computation on NumPy Arrays: Universal Functions</vt:lpstr>
      <vt:lpstr>Computation on NumPy Arrays: Universal Functions : Introducing Ufuncs: </vt:lpstr>
      <vt:lpstr>PowerPoint Presentation</vt:lpstr>
      <vt:lpstr>PowerPoint Presentation</vt:lpstr>
      <vt:lpstr>PowerPoint Presentation</vt:lpstr>
      <vt:lpstr>Computation on NumPy Arrays: UFunc – 1. Arithmetic</vt:lpstr>
      <vt:lpstr>Computation on NumPy Arrays: UFunc – 1. Arithmetic</vt:lpstr>
      <vt:lpstr>UFunc – 1. Arithmetic-contd..</vt:lpstr>
      <vt:lpstr>UFunc – 1. Arithmetic-contd..</vt:lpstr>
      <vt:lpstr>UFunc – 1. Arithmetic-contd..</vt:lpstr>
      <vt:lpstr>Computation on NumPy Arrays: UFunc – 1. Arithmetic</vt:lpstr>
      <vt:lpstr>Computation on NumPy Arrays: UFunc – 2. Absolute</vt:lpstr>
      <vt:lpstr>UFunc – 2. Absolute contd..</vt:lpstr>
      <vt:lpstr>Computation on NumPy Arrays: UFunc – 3. Trigonometric </vt:lpstr>
      <vt:lpstr>UFunc – 3. Trigonometric contd..</vt:lpstr>
      <vt:lpstr>UFunc – 3. Trigonometric contd..</vt:lpstr>
      <vt:lpstr>Computation on NumPy Arrays: UFunc – 3. Trigonometric </vt:lpstr>
      <vt:lpstr>UFunc – 3. Trigonometric contd..</vt:lpstr>
      <vt:lpstr>UFunc – 3. Trigonometric contd..</vt:lpstr>
      <vt:lpstr>UFunc – 3. Trigonometric contd..</vt:lpstr>
      <vt:lpstr>Computation on NumPy Arrays: UFunc – 4. Exponents and logarithms</vt:lpstr>
      <vt:lpstr>PowerPoint Presentation</vt:lpstr>
      <vt:lpstr>PowerPoint Presentation</vt:lpstr>
      <vt:lpstr>UFunc – 4. Exponents and logarithms contd..</vt:lpstr>
      <vt:lpstr>PowerPoint Presentation</vt:lpstr>
      <vt:lpstr>PowerPoint Presentation</vt:lpstr>
      <vt:lpstr>PowerPoint Presentation</vt:lpstr>
      <vt:lpstr>PowerPoint Presentation</vt:lpstr>
      <vt:lpstr>UFunc – 4. Exponents and logarithms contd..</vt:lpstr>
      <vt:lpstr>UFunc – 4. Exponents and logarithms contd..</vt:lpstr>
      <vt:lpstr>UFunc – 4. Exponents and logarithms contd..</vt:lpstr>
      <vt:lpstr>Computation on NumPy Arrays: UFunc – 4. Exponents and logarithms</vt:lpstr>
      <vt:lpstr>Computation on NumPy Arrays: UFunc – 5. Advanced  (Outer product)</vt:lpstr>
      <vt:lpstr>Computation on NumPy Arrays: UFunc – 5. Advanced  (Outer product)</vt:lpstr>
      <vt:lpstr>UFunc – 5. Advanced  (Outer product) contd..</vt:lpstr>
      <vt:lpstr>Computation on NumPy Arrays: UFunc – 5. Advanced (Aggregate)</vt:lpstr>
      <vt:lpstr>Computation on NumPy Arrays: UFunc – 5. Advanced (Aggregate)</vt:lpstr>
      <vt:lpstr>Computation on NumPy Arrays: UFunc – 5. Advanced (Aggregate) : Aggregations: Min, Max, and Everything in Between</vt:lpstr>
      <vt:lpstr>Aggregations: Min, Max, and Everything in Between</vt:lpstr>
      <vt:lpstr>NumPy-Aggregations </vt:lpstr>
      <vt:lpstr>Aggregations: Min, Max, and Everything in Between</vt:lpstr>
      <vt:lpstr>Aggregations: Min, Max, and Everything in Between</vt:lpstr>
      <vt:lpstr>Aggregations: Min, Max, and Everything in Between</vt:lpstr>
      <vt:lpstr>Aggregations: Min, Max, and Everything in Between</vt:lpstr>
      <vt:lpstr>Aggregations: Min, Max, and Everything in Between</vt:lpstr>
      <vt:lpstr>Aggregations: Min, Max, and Everything in Between</vt:lpstr>
      <vt:lpstr>PowerPoint Presentation</vt:lpstr>
      <vt:lpstr>PowerPoint Presentation</vt:lpstr>
      <vt:lpstr>Comparisons, Masks, and Boolean Logic</vt:lpstr>
      <vt:lpstr>Comparisons, Masks, and Boolean Logic: Comparison Operators: </vt:lpstr>
      <vt:lpstr>Comparisons, Masks, and Boolean Logic</vt:lpstr>
      <vt:lpstr>USING NUMPY  Array COmparison</vt:lpstr>
      <vt:lpstr>USING NUMPY:Array COmparison</vt:lpstr>
      <vt:lpstr>USING NUMPY:Array COmparison</vt:lpstr>
      <vt:lpstr>Comparisons, Masks, and Boolean Logic: Working with Boolean Arrays : </vt:lpstr>
      <vt:lpstr>Comparisons, Masks, and Boolean Logic: Working with Boolean Arrays : </vt:lpstr>
      <vt:lpstr>Comparisons, Masks, and Boolean Logic; Boolean operators</vt:lpstr>
      <vt:lpstr>Comparisons, Masks, and Boolean Logic :Boolean operators</vt:lpstr>
      <vt:lpstr>Comparisons, Masks, and Boolean Logic: Boolean operators</vt:lpstr>
      <vt:lpstr>Comparisons, Masks, and Boolean Logic: Boolean Arrays as Masks</vt:lpstr>
      <vt:lpstr>Comparisons, Masks, and Boolean Logic: Boolean Arrays as Masks</vt:lpstr>
      <vt:lpstr>Comparisons, Masks, and Boolean Logic: Boolean Arrays as Masks</vt:lpstr>
      <vt:lpstr>Comparisons, Masks, and Boolean Logic: Boolean Arrays as Masks</vt:lpstr>
      <vt:lpstr>Comparisons, Masks, and Boolean Logic: Boolean Arrays as Masks</vt:lpstr>
      <vt:lpstr>Thank You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WITH NO</dc:title>
  <dc:creator>HP</dc:creator>
  <cp:lastModifiedBy>Mohamed Abdul Kader Jailani N</cp:lastModifiedBy>
  <cp:revision>780</cp:revision>
  <cp:lastPrinted>2018-09-28T07:11:06Z</cp:lastPrinted>
  <dcterms:created xsi:type="dcterms:W3CDTF">2021-03-19T09:41:07Z</dcterms:created>
  <dcterms:modified xsi:type="dcterms:W3CDTF">2025-01-31T15:51:20Z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0x010100B60ADC236C7AC742BB0BFCA0FFECEA3A</vt:lpwstr>
  </property>
</Properties>
</file>